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 id="2147483708" r:id="rId2"/>
    <p:sldMasterId id="2147483733" r:id="rId3"/>
  </p:sldMasterIdLst>
  <p:notesMasterIdLst>
    <p:notesMasterId r:id="rId20"/>
  </p:notesMasterIdLst>
  <p:handoutMasterIdLst>
    <p:handoutMasterId r:id="rId21"/>
  </p:handoutMasterIdLst>
  <p:sldIdLst>
    <p:sldId id="258" r:id="rId4"/>
    <p:sldId id="286" r:id="rId5"/>
    <p:sldId id="270" r:id="rId6"/>
    <p:sldId id="272" r:id="rId7"/>
    <p:sldId id="302" r:id="rId8"/>
    <p:sldId id="288" r:id="rId9"/>
    <p:sldId id="289" r:id="rId10"/>
    <p:sldId id="292" r:id="rId11"/>
    <p:sldId id="290" r:id="rId12"/>
    <p:sldId id="282" r:id="rId13"/>
    <p:sldId id="296" r:id="rId14"/>
    <p:sldId id="297" r:id="rId15"/>
    <p:sldId id="298" r:id="rId16"/>
    <p:sldId id="299" r:id="rId17"/>
    <p:sldId id="304" r:id="rId18"/>
    <p:sldId id="303"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6600"/>
    <a:srgbClr val="999933"/>
    <a:srgbClr val="CC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80092" autoAdjust="0"/>
  </p:normalViewPr>
  <p:slideViewPr>
    <p:cSldViewPr snapToGrid="0" snapToObjects="1">
      <p:cViewPr varScale="1">
        <p:scale>
          <a:sx n="85" d="100"/>
          <a:sy n="85" d="100"/>
        </p:scale>
        <p:origin x="11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C424FDD-0B3B-914F-A4E4-5DBB8259B22E}" type="datetimeFigureOut">
              <a:rPr lang="en-US"/>
              <a:pPr>
                <a:defRPr/>
              </a:pPr>
              <a:t>10/19/2017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B272E3E-9821-BC43-AEDD-40A2BD9540BF}" type="slidenum">
              <a:rPr lang="en-US"/>
              <a:pPr>
                <a:defRPr/>
              </a:pPr>
              <a:t>‹#›</a:t>
            </a:fld>
            <a:endParaRPr lang="en-US"/>
          </a:p>
        </p:txBody>
      </p:sp>
    </p:spTree>
    <p:extLst>
      <p:ext uri="{BB962C8B-B14F-4D97-AF65-F5344CB8AC3E}">
        <p14:creationId xmlns:p14="http://schemas.microsoft.com/office/powerpoint/2010/main" val="2412798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79C1D97-84E1-6444-8B56-DCFA8066FE0C}" type="datetimeFigureOut">
              <a:rPr lang="en-US"/>
              <a:pPr>
                <a:defRPr/>
              </a:pPr>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0457CC6-9F63-5E4F-B78B-9ADF58F91D3C}" type="slidenum">
              <a:rPr lang="en-US"/>
              <a:pPr>
                <a:defRPr/>
              </a:pPr>
              <a:t>‹#›</a:t>
            </a:fld>
            <a:endParaRPr lang="en-US"/>
          </a:p>
        </p:txBody>
      </p:sp>
    </p:spTree>
    <p:extLst>
      <p:ext uri="{BB962C8B-B14F-4D97-AF65-F5344CB8AC3E}">
        <p14:creationId xmlns:p14="http://schemas.microsoft.com/office/powerpoint/2010/main" val="25966190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EE86D97-D44E-BB4D-8708-4BA117895BA4}" type="slidenum">
              <a:rPr lang="en-US"/>
              <a:pPr/>
              <a:t>1</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3767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each</a:t>
            </a:r>
            <a:r>
              <a:rPr lang="en-US" baseline="0" dirty="0" smtClean="0"/>
              <a:t> piece of the triangle. It’s about layering on supports. The slide animates to show you layer on, not supplant</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12</a:t>
            </a:fld>
            <a:endParaRPr lang="en-US"/>
          </a:p>
        </p:txBody>
      </p:sp>
    </p:spTree>
    <p:extLst>
      <p:ext uri="{BB962C8B-B14F-4D97-AF65-F5344CB8AC3E}">
        <p14:creationId xmlns:p14="http://schemas.microsoft.com/office/powerpoint/2010/main" val="28916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it’s about </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13</a:t>
            </a:fld>
            <a:endParaRPr lang="en-US"/>
          </a:p>
        </p:txBody>
      </p:sp>
    </p:spTree>
    <p:extLst>
      <p:ext uri="{BB962C8B-B14F-4D97-AF65-F5344CB8AC3E}">
        <p14:creationId xmlns:p14="http://schemas.microsoft.com/office/powerpoint/2010/main" val="148663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a concrete example of what it looks like</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14</a:t>
            </a:fld>
            <a:endParaRPr lang="en-US"/>
          </a:p>
        </p:txBody>
      </p:sp>
    </p:spTree>
    <p:extLst>
      <p:ext uri="{BB962C8B-B14F-4D97-AF65-F5344CB8AC3E}">
        <p14:creationId xmlns:p14="http://schemas.microsoft.com/office/powerpoint/2010/main" val="229645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PBIS is…(read slide)</a:t>
            </a:r>
          </a:p>
          <a:p>
            <a:r>
              <a:rPr lang="en-US" dirty="0" smtClean="0"/>
              <a:t>It’s about teaching desired appropriate</a:t>
            </a:r>
            <a:r>
              <a:rPr lang="en-US" baseline="0" dirty="0" smtClean="0"/>
              <a:t> behavior. </a:t>
            </a:r>
          </a:p>
          <a:p>
            <a:r>
              <a:rPr lang="en-US" baseline="0" dirty="0" smtClean="0"/>
              <a:t>Behavior doesn’t occur in a vacuum. (Explain behavior chain)</a:t>
            </a:r>
          </a:p>
          <a:p>
            <a:r>
              <a:rPr lang="en-US" baseline="0" dirty="0" smtClean="0"/>
              <a:t>Can modify behavior three ways…prevent it, teach new behavior, reinforce desired behavior</a:t>
            </a:r>
          </a:p>
          <a:p>
            <a:endParaRPr lang="en-US" baseline="0" dirty="0" smtClean="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2</a:t>
            </a:fld>
            <a:endParaRPr lang="en-US"/>
          </a:p>
        </p:txBody>
      </p:sp>
    </p:spTree>
    <p:extLst>
      <p:ext uri="{BB962C8B-B14F-4D97-AF65-F5344CB8AC3E}">
        <p14:creationId xmlns:p14="http://schemas.microsoft.com/office/powerpoint/2010/main" val="380228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comes up why do we have to teach behavior? One is that simply, students need the social skills taught to them. </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3</a:t>
            </a:fld>
            <a:endParaRPr lang="en-US"/>
          </a:p>
        </p:txBody>
      </p:sp>
    </p:spTree>
    <p:extLst>
      <p:ext uri="{BB962C8B-B14F-4D97-AF65-F5344CB8AC3E}">
        <p14:creationId xmlns:p14="http://schemas.microsoft.com/office/powerpoint/2010/main" val="28283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we have used archaic practices that have had damaging results. Use of suspension</a:t>
            </a:r>
            <a:r>
              <a:rPr lang="en-US" baseline="0" dirty="0" smtClean="0"/>
              <a:t> and expulsion has harmed kids. Yellow box is rates of likelihood of being suspended relative to white students. Students with disabilities are twice as likely to be suspended as students without. Students that are suspended are 3 times more likely to drop out and they are more likely to be suspended again. If they drop out, 3 times more likely to be incarcerated. There’s a very real “school to prison” pipeline. </a:t>
            </a:r>
          </a:p>
          <a:p>
            <a:endParaRPr lang="en-US" baseline="0" dirty="0" smtClean="0"/>
          </a:p>
          <a:p>
            <a:r>
              <a:rPr lang="en-US" baseline="0" dirty="0" smtClean="0"/>
              <a:t>Schools that use a lot of zero tolerance have more students that fail to graduate on time, lower academic achievement, and lower school ratings. </a:t>
            </a:r>
          </a:p>
          <a:p>
            <a:endParaRPr lang="en-US" baseline="0" dirty="0" smtClean="0"/>
          </a:p>
          <a:p>
            <a:r>
              <a:rPr lang="en-US" baseline="0" dirty="0" smtClean="0"/>
              <a:t>Use of suspension starts early…preschool students that are African American make up 18% of enrollment, but make up 42% of students that have been suspended at least once. For Caucasian students? It’s 43% enrollment and only 26% suspension (Comes from National Office of Civil Rights)</a:t>
            </a:r>
          </a:p>
          <a:p>
            <a:endParaRPr lang="en-US" baseline="0" dirty="0" smtClean="0"/>
          </a:p>
          <a:p>
            <a:r>
              <a:rPr lang="en-US" baseline="0" dirty="0" smtClean="0"/>
              <a:t>Boys are two times more likely than girls to be suspended. </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4</a:t>
            </a:fld>
            <a:endParaRPr lang="en-US"/>
          </a:p>
        </p:txBody>
      </p:sp>
    </p:spTree>
    <p:extLst>
      <p:ext uri="{BB962C8B-B14F-4D97-AF65-F5344CB8AC3E}">
        <p14:creationId xmlns:p14="http://schemas.microsoft.com/office/powerpoint/2010/main" val="395491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0101A54-D436-4E4A-A693-E47EEA1F503E}" type="slidenum">
              <a:rPr lang="en-US"/>
              <a:pPr/>
              <a:t>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Why else to teach? It works. </a:t>
            </a:r>
          </a:p>
          <a:p>
            <a:pPr eaLnBrk="1" hangingPunct="1"/>
            <a:r>
              <a:rPr lang="en-US" dirty="0" smtClean="0"/>
              <a:t>If an ODR costs 15 minutes of admin time…have them multiple</a:t>
            </a:r>
            <a:r>
              <a:rPr lang="en-US" baseline="0" dirty="0" smtClean="0"/>
              <a:t> 850 x 15 and then reveal the answer (use animation). Then have them divide by 60 for hours and then divide by 8 for school days</a:t>
            </a:r>
          </a:p>
          <a:p>
            <a:pPr eaLnBrk="1" hangingPunct="1"/>
            <a:endParaRPr lang="en-US" baseline="0" dirty="0" smtClean="0"/>
          </a:p>
          <a:p>
            <a:pPr eaLnBrk="1" hangingPunct="1"/>
            <a:r>
              <a:rPr lang="en-US" baseline="0" dirty="0" smtClean="0"/>
              <a:t>Do same for student time, but divide by 6 for students days. </a:t>
            </a:r>
            <a:endParaRPr lang="en-US" dirty="0"/>
          </a:p>
        </p:txBody>
      </p:sp>
    </p:spTree>
    <p:extLst>
      <p:ext uri="{BB962C8B-B14F-4D97-AF65-F5344CB8AC3E}">
        <p14:creationId xmlns:p14="http://schemas.microsoft.com/office/powerpoint/2010/main" val="409455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PBIS is on the slides. Then point out applying it to the whole school is the lower half</a:t>
            </a:r>
            <a:r>
              <a:rPr lang="en-US" baseline="0" dirty="0" smtClean="0"/>
              <a:t> of the slides. </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6</a:t>
            </a:fld>
            <a:endParaRPr lang="en-US"/>
          </a:p>
        </p:txBody>
      </p:sp>
    </p:spTree>
    <p:extLst>
      <p:ext uri="{BB962C8B-B14F-4D97-AF65-F5344CB8AC3E}">
        <p14:creationId xmlns:p14="http://schemas.microsoft.com/office/powerpoint/2010/main" val="21677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7</a:t>
            </a:fld>
            <a:endParaRPr lang="en-US"/>
          </a:p>
        </p:txBody>
      </p:sp>
    </p:spTree>
    <p:extLst>
      <p:ext uri="{BB962C8B-B14F-4D97-AF65-F5344CB8AC3E}">
        <p14:creationId xmlns:p14="http://schemas.microsoft.com/office/powerpoint/2010/main" val="244998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about creating a better environment.</a:t>
            </a:r>
            <a:r>
              <a:rPr lang="en-US" baseline="0" dirty="0" smtClean="0"/>
              <a:t> We may blame everyone who is driving, but it’s the system (bad roads, everyone gets off at the same time,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8</a:t>
            </a:fld>
            <a:endParaRPr lang="en-US"/>
          </a:p>
        </p:txBody>
      </p:sp>
    </p:spTree>
    <p:extLst>
      <p:ext uri="{BB962C8B-B14F-4D97-AF65-F5344CB8AC3E}">
        <p14:creationId xmlns:p14="http://schemas.microsoft.com/office/powerpoint/2010/main" val="278262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PBIS won’t fix all your problems,</a:t>
            </a:r>
            <a:r>
              <a:rPr lang="en-US" baseline="0" dirty="0" smtClean="0"/>
              <a:t> but it will help reduce them. All schools can benefit</a:t>
            </a:r>
            <a:endParaRPr lang="en-US" dirty="0"/>
          </a:p>
        </p:txBody>
      </p:sp>
      <p:sp>
        <p:nvSpPr>
          <p:cNvPr id="4" name="Slide Number Placeholder 3"/>
          <p:cNvSpPr>
            <a:spLocks noGrp="1"/>
          </p:cNvSpPr>
          <p:nvPr>
            <p:ph type="sldNum" sz="quarter" idx="10"/>
          </p:nvPr>
        </p:nvSpPr>
        <p:spPr/>
        <p:txBody>
          <a:bodyPr/>
          <a:lstStyle/>
          <a:p>
            <a:pPr>
              <a:defRPr/>
            </a:pPr>
            <a:fld id="{00457CC6-9F63-5E4F-B78B-9ADF58F91D3C}" type="slidenum">
              <a:rPr lang="en-US" smtClean="0"/>
              <a:pPr>
                <a:defRPr/>
              </a:pPr>
              <a:t>10</a:t>
            </a:fld>
            <a:endParaRPr lang="en-US"/>
          </a:p>
        </p:txBody>
      </p:sp>
    </p:spTree>
    <p:extLst>
      <p:ext uri="{BB962C8B-B14F-4D97-AF65-F5344CB8AC3E}">
        <p14:creationId xmlns:p14="http://schemas.microsoft.com/office/powerpoint/2010/main" val="70169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pPr>
              <a:defRPr/>
            </a:pPr>
            <a:fld id="{F1F951B3-DD23-F34B-AB5E-BFEC227A0E94}" type="slidenum">
              <a:rPr lang="en-US" smtClean="0"/>
              <a:pPr>
                <a:defRPr/>
              </a:pPr>
              <a:t>‹#›</a:t>
            </a:fld>
            <a:endParaRPr lang="en-US" dirty="0"/>
          </a:p>
        </p:txBody>
      </p:sp>
    </p:spTree>
    <p:extLst>
      <p:ext uri="{BB962C8B-B14F-4D97-AF65-F5344CB8AC3E}">
        <p14:creationId xmlns:p14="http://schemas.microsoft.com/office/powerpoint/2010/main" val="722819506"/>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2121489509"/>
      </p:ext>
    </p:extLst>
  </p:cSld>
  <p:clrMapOvr>
    <a:masterClrMapping/>
  </p:clrMapOvr>
  <p:transition spd="slow">
    <p:wipe dir="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332206673"/>
      </p:ext>
    </p:extLst>
  </p:cSld>
  <p:clrMapOvr>
    <a:masterClrMapping/>
  </p:clrMapOvr>
  <p:transition spd="slow">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600200"/>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674846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2589095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187" y="1305899"/>
            <a:ext cx="8298775" cy="4525963"/>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685800" y="156300"/>
            <a:ext cx="7772400" cy="1036396"/>
          </a:xfrm>
          <a:prstGeom prst="rect">
            <a:avLst/>
          </a:prstGeom>
          <a:noFill/>
        </p:spPr>
        <p:txBody>
          <a:bodyPr anchor="ctr" anchorCtr="0"/>
          <a:lstStyle>
            <a:lvl1pPr>
              <a:defRPr b="1">
                <a:solidFill>
                  <a:srgbClr val="003366"/>
                </a:solidFill>
              </a:defRPr>
            </a:lvl1pPr>
          </a:lstStyle>
          <a:p>
            <a:r>
              <a:rPr lang="en-US" dirty="0"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8AFE41FB-9A59-D441-A4E4-CE18BF304B0A}" type="slidenum">
              <a:rPr lang="en-US"/>
              <a:pPr>
                <a:defRPr/>
              </a:pPr>
              <a:t>‹#›</a:t>
            </a:fld>
            <a:endParaRPr lang="en-US" dirty="0"/>
          </a:p>
        </p:txBody>
      </p:sp>
    </p:spTree>
    <p:extLst>
      <p:ext uri="{BB962C8B-B14F-4D97-AF65-F5344CB8AC3E}">
        <p14:creationId xmlns:p14="http://schemas.microsoft.com/office/powerpoint/2010/main" val="257366518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188598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800">
                <a:latin typeface="Trebuchet MS" panose="020B0603020202020204" pitchFamily="34" charset="0"/>
              </a:defRPr>
            </a:lvl1pPr>
            <a:lvl2pPr>
              <a:buClr>
                <a:srgbClr val="00953A"/>
              </a:buClr>
              <a:defRPr sz="2400">
                <a:latin typeface="Trebuchet MS" panose="020B0603020202020204" pitchFamily="34" charset="0"/>
              </a:defRPr>
            </a:lvl2pPr>
            <a:lvl3pPr>
              <a:buClr>
                <a:srgbClr val="EF7521"/>
              </a:buClr>
              <a:defRPr sz="20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6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3028950" y="6508800"/>
            <a:ext cx="3086100" cy="212676"/>
          </a:xfrm>
        </p:spPr>
        <p:txBody>
          <a:bodyPr/>
          <a:lstStyle/>
          <a:p>
            <a:endParaRPr lang="en-US"/>
          </a:p>
        </p:txBody>
      </p:sp>
      <p:sp>
        <p:nvSpPr>
          <p:cNvPr id="13" name="Rectangle 12"/>
          <p:cNvSpPr/>
          <p:nvPr/>
        </p:nvSpPr>
        <p:spPr>
          <a:xfrm>
            <a:off x="0" y="-1"/>
            <a:ext cx="9144000" cy="99552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99552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83557" y="236744"/>
            <a:ext cx="7886700" cy="521208"/>
          </a:xfrm>
          <a:prstGeom prst="rect">
            <a:avLst/>
          </a:prstGeom>
        </p:spPr>
        <p:txBody>
          <a:bodyPr vert="horz" lIns="91440" tIns="45720" rIns="91440" bIns="45720" rtlCol="0" anchor="ctr">
            <a:noAutofit/>
          </a:bodyPr>
          <a:lstStyle>
            <a:lvl1pPr>
              <a:defRPr sz="3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01572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ctivity">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432" y="1202400"/>
            <a:ext cx="7286917" cy="5037025"/>
          </a:xfrm>
        </p:spPr>
        <p:txBody>
          <a:bodyPr/>
          <a:lstStyle>
            <a:lvl1pPr>
              <a:buClr>
                <a:srgbClr val="0D1E8E"/>
              </a:buClr>
              <a:defRPr sz="3000">
                <a:latin typeface="Trebuchet MS" panose="020B0603020202020204" pitchFamily="34" charset="0"/>
              </a:defRPr>
            </a:lvl1pPr>
            <a:lvl2pPr>
              <a:buClr>
                <a:srgbClr val="00953A"/>
              </a:buClr>
              <a:defRPr sz="2800">
                <a:latin typeface="Trebuchet MS" panose="020B0603020202020204" pitchFamily="34" charset="0"/>
              </a:defRPr>
            </a:lvl2pPr>
            <a:lvl3pPr>
              <a:buClr>
                <a:srgbClr val="EF7521"/>
              </a:buClr>
              <a:defRPr sz="2400">
                <a:latin typeface="Trebuchet MS" panose="020B0603020202020204" pitchFamily="34" charset="0"/>
              </a:defRPr>
            </a:lvl3pPr>
            <a:lvl4pPr>
              <a:buClr>
                <a:srgbClr val="82BC00"/>
              </a:buClr>
              <a:defRPr sz="20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3028950" y="6508800"/>
            <a:ext cx="3086100" cy="212676"/>
          </a:xfrm>
        </p:spPr>
        <p:txBody>
          <a:bodyPr/>
          <a:lstStyle/>
          <a:p>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228433" y="192354"/>
            <a:ext cx="6841823" cy="521208"/>
          </a:xfrm>
          <a:prstGeom prst="rect">
            <a:avLst/>
          </a:prstGeom>
        </p:spPr>
        <p:txBody>
          <a:bodyPr vert="horz" lIns="91440" tIns="45720" rIns="91440" bIns="45720" rtlCol="0" anchor="ctr">
            <a:noAutofit/>
          </a:bodyPr>
          <a:lstStyle>
            <a:lvl1pPr>
              <a:defRPr sz="3400">
                <a:solidFill>
                  <a:schemeClr val="tx1"/>
                </a:solidFill>
              </a:defRPr>
            </a:lvl1pPr>
          </a:lstStyle>
          <a:p>
            <a:r>
              <a:rPr lang="en-US" smtClean="0"/>
              <a:t>Click to edit Master title style</a:t>
            </a:r>
            <a:endParaRPr lang="en-US" dirty="0"/>
          </a:p>
        </p:txBody>
      </p:sp>
      <p:sp>
        <p:nvSpPr>
          <p:cNvPr id="17" name="Rectangle 16"/>
          <p:cNvSpPr/>
          <p:nvPr/>
        </p:nvSpPr>
        <p:spPr>
          <a:xfrm>
            <a:off x="1" y="0"/>
            <a:ext cx="122843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60" y="192026"/>
            <a:ext cx="910515" cy="91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65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10" name="Footer Placeholder 4"/>
          <p:cNvSpPr>
            <a:spLocks noGrp="1"/>
          </p:cNvSpPr>
          <p:nvPr>
            <p:ph type="ftr" sz="quarter" idx="11"/>
          </p:nvPr>
        </p:nvSpPr>
        <p:spPr>
          <a:xfrm>
            <a:off x="3028950" y="6508800"/>
            <a:ext cx="3086100" cy="212676"/>
          </a:xfrm>
        </p:spPr>
        <p:txBody>
          <a:bodyPr/>
          <a:lstStyle/>
          <a:p>
            <a:endParaRPr lang="en-US"/>
          </a:p>
        </p:txBody>
      </p:sp>
      <p:sp>
        <p:nvSpPr>
          <p:cNvPr id="18" name="Rectangle 17"/>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Rectangle 11"/>
          <p:cNvSpPr/>
          <p:nvPr/>
        </p:nvSpPr>
        <p:spPr>
          <a:xfrm>
            <a:off x="0" y="-1"/>
            <a:ext cx="9144000" cy="99552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99552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p:nvPr>
        </p:nvSpPr>
        <p:spPr>
          <a:xfrm>
            <a:off x="183557" y="227866"/>
            <a:ext cx="7886700" cy="521208"/>
          </a:xfrm>
          <a:prstGeom prst="rect">
            <a:avLst/>
          </a:prstGeom>
        </p:spPr>
        <p:txBody>
          <a:bodyPr vert="horz" lIns="91440" tIns="45720" rIns="91440" bIns="45720" rtlCol="0" anchor="ctr">
            <a:noAutofit/>
          </a:bodyPr>
          <a:lstStyle>
            <a:lvl1pPr>
              <a:defRPr sz="3400">
                <a:solidFill>
                  <a:schemeClr val="bg1"/>
                </a:solidFill>
              </a:defRPr>
            </a:lvl1pPr>
          </a:lstStyle>
          <a:p>
            <a:r>
              <a:rPr lang="en-US" smtClean="0"/>
              <a:t>Click to edit Master title style</a:t>
            </a:r>
            <a:endParaRPr lang="en-US" dirty="0"/>
          </a:p>
        </p:txBody>
      </p:sp>
      <p:sp>
        <p:nvSpPr>
          <p:cNvPr id="23" name="Content Placeholder 2"/>
          <p:cNvSpPr>
            <a:spLocks noGrp="1"/>
          </p:cNvSpPr>
          <p:nvPr>
            <p:ph idx="1"/>
          </p:nvPr>
        </p:nvSpPr>
        <p:spPr>
          <a:xfrm>
            <a:off x="628650" y="1202400"/>
            <a:ext cx="7886700" cy="5037025"/>
          </a:xfrm>
        </p:spPr>
        <p:txBody>
          <a:bodyPr/>
          <a:lstStyle>
            <a:lvl1pPr>
              <a:buClr>
                <a:srgbClr val="0D1E8E"/>
              </a:buClr>
              <a:defRPr sz="2800">
                <a:latin typeface="Trebuchet MS" panose="020B0603020202020204" pitchFamily="34" charset="0"/>
              </a:defRPr>
            </a:lvl1pPr>
            <a:lvl2pPr>
              <a:buClr>
                <a:srgbClr val="00953A"/>
              </a:buClr>
              <a:defRPr sz="2400">
                <a:latin typeface="Trebuchet MS" panose="020B0603020202020204" pitchFamily="34" charset="0"/>
              </a:defRPr>
            </a:lvl2pPr>
            <a:lvl3pPr>
              <a:buClr>
                <a:srgbClr val="EF7521"/>
              </a:buClr>
              <a:defRPr sz="20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6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116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a:p>
        </p:txBody>
      </p:sp>
      <p:sp>
        <p:nvSpPr>
          <p:cNvPr id="19" name="Rectangle 18"/>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Rectangle 11"/>
          <p:cNvSpPr/>
          <p:nvPr/>
        </p:nvSpPr>
        <p:spPr>
          <a:xfrm>
            <a:off x="0" y="-1"/>
            <a:ext cx="9144000" cy="99552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99552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1"/>
          <p:cNvSpPr>
            <a:spLocks noGrp="1"/>
          </p:cNvSpPr>
          <p:nvPr>
            <p:ph type="title"/>
          </p:nvPr>
        </p:nvSpPr>
        <p:spPr>
          <a:xfrm>
            <a:off x="183557" y="227866"/>
            <a:ext cx="7886700" cy="521208"/>
          </a:xfrm>
          <a:prstGeom prst="rect">
            <a:avLst/>
          </a:prstGeom>
        </p:spPr>
        <p:txBody>
          <a:bodyPr vert="horz" lIns="91440" tIns="45720" rIns="91440" bIns="45720" rtlCol="0" anchor="ctr">
            <a:noAutofit/>
          </a:bodyPr>
          <a:lstStyle>
            <a:lvl1pPr>
              <a:defRPr sz="3400">
                <a:solidFill>
                  <a:schemeClr val="bg1"/>
                </a:solidFill>
              </a:defRPr>
            </a:lvl1pPr>
          </a:lstStyle>
          <a:p>
            <a:r>
              <a:rPr lang="en-US" smtClean="0"/>
              <a:t>Click to edit Master title style</a:t>
            </a:r>
            <a:endParaRPr lang="en-US" dirty="0"/>
          </a:p>
        </p:txBody>
      </p:sp>
      <p:sp>
        <p:nvSpPr>
          <p:cNvPr id="18" name="Content Placeholder 2"/>
          <p:cNvSpPr>
            <a:spLocks noGrp="1"/>
          </p:cNvSpPr>
          <p:nvPr>
            <p:ph idx="1"/>
          </p:nvPr>
        </p:nvSpPr>
        <p:spPr>
          <a:xfrm>
            <a:off x="628650" y="1202400"/>
            <a:ext cx="7886700" cy="5037025"/>
          </a:xfrm>
        </p:spPr>
        <p:txBody>
          <a:bodyPr/>
          <a:lstStyle>
            <a:lvl1pPr>
              <a:buClr>
                <a:srgbClr val="0D1E8E"/>
              </a:buClr>
              <a:defRPr sz="2800">
                <a:latin typeface="Trebuchet MS" panose="020B0603020202020204" pitchFamily="34" charset="0"/>
              </a:defRPr>
            </a:lvl1pPr>
            <a:lvl2pPr>
              <a:buClr>
                <a:srgbClr val="00953A"/>
              </a:buClr>
              <a:defRPr sz="2400">
                <a:latin typeface="Trebuchet MS" panose="020B0603020202020204" pitchFamily="34" charset="0"/>
              </a:defRPr>
            </a:lvl2pPr>
            <a:lvl3pPr>
              <a:buClr>
                <a:srgbClr val="EF7521"/>
              </a:buClr>
              <a:defRPr sz="20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6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556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pPr>
              <a:defRPr/>
            </a:pPr>
            <a:fld id="{8AFE41FB-9A59-D441-A4E4-CE18BF304B0A}" type="slidenum">
              <a:rPr lang="en-US" smtClean="0"/>
              <a:pPr>
                <a:defRPr/>
              </a:pPr>
              <a:t>‹#›</a:t>
            </a:fld>
            <a:endParaRPr lang="en-US" dirty="0"/>
          </a:p>
        </p:txBody>
      </p:sp>
    </p:spTree>
    <p:extLst>
      <p:ext uri="{BB962C8B-B14F-4D97-AF65-F5344CB8AC3E}">
        <p14:creationId xmlns:p14="http://schemas.microsoft.com/office/powerpoint/2010/main" val="2548315508"/>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a:p>
        </p:txBody>
      </p:sp>
      <p:sp>
        <p:nvSpPr>
          <p:cNvPr id="24" name="Rectangle 23"/>
          <p:cNvSpPr/>
          <p:nvPr/>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800">
                <a:latin typeface="Trebuchet MS" panose="020B0603020202020204" pitchFamily="34" charset="0"/>
              </a:defRPr>
            </a:lvl1pPr>
            <a:lvl2pPr>
              <a:buClr>
                <a:srgbClr val="00953A"/>
              </a:buClr>
              <a:defRPr sz="24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800">
                <a:latin typeface="Trebuchet MS" panose="020B0603020202020204" pitchFamily="34" charset="0"/>
              </a:defRPr>
            </a:lvl1pPr>
            <a:lvl2pPr>
              <a:buClr>
                <a:srgbClr val="00953A"/>
              </a:buClr>
              <a:defRPr sz="24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0" y="-1"/>
            <a:ext cx="9144000" cy="99552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99552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Placeholder 1"/>
          <p:cNvSpPr>
            <a:spLocks noGrp="1"/>
          </p:cNvSpPr>
          <p:nvPr>
            <p:ph type="title"/>
          </p:nvPr>
        </p:nvSpPr>
        <p:spPr>
          <a:xfrm>
            <a:off x="183557" y="227866"/>
            <a:ext cx="7886700" cy="521208"/>
          </a:xfrm>
          <a:prstGeom prst="rect">
            <a:avLst/>
          </a:prstGeom>
        </p:spPr>
        <p:txBody>
          <a:bodyPr vert="horz" lIns="91440" tIns="45720" rIns="91440" bIns="45720" rtlCol="0" anchor="ctr">
            <a:noAutofit/>
          </a:bodyPr>
          <a:lstStyle>
            <a:lvl1pPr>
              <a:defRPr sz="3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0762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ansition Slide">
    <p:bg>
      <p:bgPr>
        <a:gradFill>
          <a:gsLst>
            <a:gs pos="0">
              <a:schemeClr val="accent1">
                <a:lumMod val="40000"/>
                <a:lumOff val="60000"/>
              </a:schemeClr>
            </a:gs>
            <a:gs pos="15000">
              <a:schemeClr val="accent1">
                <a:lumMod val="40000"/>
                <a:lumOff val="60000"/>
              </a:schemeClr>
            </a:gs>
            <a:gs pos="4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6914A3-B67E-47C1-9BD5-123B04A4B080}"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00513-45CA-41BD-B5A5-A30BB2E6B7F5}"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289220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Rectangle 5"/>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noAutofit/>
          </a:bodyPr>
          <a:lstStyle>
            <a:lvl1pPr>
              <a:defRPr sz="34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086914A3-B67E-47C1-9BD5-123B04A4B080}" type="datetimeFigureOut">
              <a:rPr lang="en-US" smtClean="0"/>
              <a:t>10/19/2017</a:t>
            </a:fld>
            <a:endParaRPr lang="en-US"/>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A8500513-45CA-41BD-B5A5-A30BB2E6B7F5}" type="slidenum">
              <a:rPr lang="en-US" smtClean="0"/>
              <a:t>‹#›</a:t>
            </a:fld>
            <a:endParaRPr lang="en-US"/>
          </a:p>
        </p:txBody>
      </p:sp>
    </p:spTree>
    <p:extLst>
      <p:ext uri="{BB962C8B-B14F-4D97-AF65-F5344CB8AC3E}">
        <p14:creationId xmlns:p14="http://schemas.microsoft.com/office/powerpoint/2010/main" val="3512737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Rectangle 9"/>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086914A3-B67E-47C1-9BD5-123B04A4B080}" type="datetimeFigureOut">
              <a:rPr lang="en-US" smtClean="0"/>
              <a:t>10/19/2017</a:t>
            </a:fld>
            <a:endParaRPr lang="en-US"/>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A8500513-45CA-41BD-B5A5-A30BB2E6B7F5}" type="slidenum">
              <a:rPr lang="en-US" smtClean="0"/>
              <a:t>‹#›</a:t>
            </a:fld>
            <a:endParaRPr lang="en-US"/>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32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943364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6914A3-B67E-47C1-9BD5-123B04A4B080}"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00513-45CA-41BD-B5A5-A30BB2E6B7F5}"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186864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228013" y="6443663"/>
            <a:ext cx="488950" cy="365125"/>
          </a:xfrm>
          <a:prstGeom prst="rect">
            <a:avLst/>
          </a:prstGeom>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1100412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ctivity Slide">
    <p:spTree>
      <p:nvGrpSpPr>
        <p:cNvPr id="1" name=""/>
        <p:cNvGrpSpPr/>
        <p:nvPr/>
      </p:nvGrpSpPr>
      <p:grpSpPr>
        <a:xfrm>
          <a:off x="0" y="0"/>
          <a:ext cx="0" cy="0"/>
          <a:chOff x="0" y="0"/>
          <a:chExt cx="0" cy="0"/>
        </a:xfrm>
      </p:grpSpPr>
      <p:sp>
        <p:nvSpPr>
          <p:cNvPr id="11" name="Rectangle 10"/>
          <p:cNvSpPr/>
          <p:nvPr/>
        </p:nvSpPr>
        <p:spPr>
          <a:xfrm>
            <a:off x="1" y="0"/>
            <a:ext cx="122843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28434" y="275954"/>
            <a:ext cx="7241796" cy="521208"/>
          </a:xfrm>
        </p:spPr>
        <p:txBody>
          <a:bodyPr>
            <a:noAutofit/>
          </a:bodyPr>
          <a:lstStyle>
            <a:lvl1pPr>
              <a:defRPr sz="3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6914A3-B67E-47C1-9BD5-123B04A4B080}"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00513-45CA-41BD-B5A5-A30BB2E6B7F5}" type="slidenum">
              <a:rPr lang="en-US" smtClean="0"/>
              <a:t>‹#›</a:t>
            </a:fld>
            <a:endParaRPr lang="en-US"/>
          </a:p>
        </p:txBody>
      </p:sp>
      <p:sp>
        <p:nvSpPr>
          <p:cNvPr id="10" name="Content Placeholder 2"/>
          <p:cNvSpPr>
            <a:spLocks noGrp="1"/>
          </p:cNvSpPr>
          <p:nvPr>
            <p:ph idx="1"/>
          </p:nvPr>
        </p:nvSpPr>
        <p:spPr>
          <a:xfrm>
            <a:off x="1228435" y="1102540"/>
            <a:ext cx="7286915" cy="5136886"/>
          </a:xfrm>
        </p:spPr>
        <p:txBody>
          <a:bodyPr/>
          <a:lstStyle>
            <a:lvl1pPr>
              <a:buClr>
                <a:srgbClr val="0D1E8E"/>
              </a:buClr>
              <a:defRPr sz="2800">
                <a:latin typeface="Trebuchet MS" panose="020B0603020202020204" pitchFamily="34" charset="0"/>
              </a:defRPr>
            </a:lvl1pPr>
            <a:lvl2pPr>
              <a:buClr>
                <a:srgbClr val="00953A"/>
              </a:buClr>
              <a:defRPr sz="2200">
                <a:latin typeface="Trebuchet MS" panose="020B0603020202020204" pitchFamily="34" charset="0"/>
              </a:defRPr>
            </a:lvl2pPr>
            <a:lvl3pPr>
              <a:buClr>
                <a:srgbClr val="EF7521"/>
              </a:buClr>
              <a:defRPr sz="20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6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960" y="192026"/>
            <a:ext cx="910515" cy="91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252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pPr>
              <a:defRPr/>
            </a:pPr>
            <a:fld id="{F1F951B3-DD23-F34B-AB5E-BFEC227A0E94}" type="slidenum">
              <a:rPr lang="en-US" smtClean="0"/>
              <a:pPr>
                <a:defRPr/>
              </a:pPr>
              <a:t>‹#›</a:t>
            </a:fld>
            <a:endParaRPr lang="en-US" dirty="0"/>
          </a:p>
        </p:txBody>
      </p:sp>
    </p:spTree>
    <p:extLst>
      <p:ext uri="{BB962C8B-B14F-4D97-AF65-F5344CB8AC3E}">
        <p14:creationId xmlns:p14="http://schemas.microsoft.com/office/powerpoint/2010/main" val="2129066869"/>
      </p:ext>
    </p:extLst>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pPr>
              <a:defRPr/>
            </a:pPr>
            <a:fld id="{B31C6715-4361-3147-9466-F06E28A19835}" type="slidenum">
              <a:rPr lang="en-US" smtClean="0"/>
              <a:pPr>
                <a:defRPr/>
              </a:pPr>
              <a:t>‹#›</a:t>
            </a:fld>
            <a:endParaRPr lang="en-US" dirty="0"/>
          </a:p>
        </p:txBody>
      </p:sp>
    </p:spTree>
    <p:extLst>
      <p:ext uri="{BB962C8B-B14F-4D97-AF65-F5344CB8AC3E}">
        <p14:creationId xmlns:p14="http://schemas.microsoft.com/office/powerpoint/2010/main" val="2121446026"/>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29845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545925717"/>
      </p:ext>
    </p:extLst>
  </p:cSld>
  <p:clrMapOvr>
    <a:masterClrMapping/>
  </p:clrMapOvr>
  <p:transition spd="slow">
    <p:wipe dir="r"/>
  </p:transition>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814932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589295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1340723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221882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081616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2566574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4119213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267835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595831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6914A3-B67E-47C1-9BD5-123B04A4B080}"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119762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pPr>
              <a:defRPr/>
            </a:pPr>
            <a:fld id="{462B5679-C154-1C44-86DE-7B56F72EA5D6}" type="slidenum">
              <a:rPr lang="en-US" smtClean="0"/>
              <a:pPr>
                <a:defRPr/>
              </a:pPr>
              <a:t>‹#›</a:t>
            </a:fld>
            <a:endParaRPr lang="en-US" sz="1400">
              <a:latin typeface="Arial" charset="0"/>
            </a:endParaRPr>
          </a:p>
        </p:txBody>
      </p:sp>
    </p:spTree>
    <p:extLst>
      <p:ext uri="{BB962C8B-B14F-4D97-AF65-F5344CB8AC3E}">
        <p14:creationId xmlns:p14="http://schemas.microsoft.com/office/powerpoint/2010/main" val="3228161692"/>
      </p:ext>
    </p:extLst>
  </p:cSld>
  <p:clrMapOvr>
    <a:masterClrMapping/>
  </p:clrMapOvr>
  <p:transition spd="slow">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2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544A18-D723-4126-989E-570557554353}"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8FF01-81AE-4F80-A110-A875540AAA5D}" type="slidenum">
              <a:rPr lang="en-US" smtClean="0"/>
              <a:t>‹#›</a:t>
            </a:fld>
            <a:endParaRPr lang="en-US"/>
          </a:p>
        </p:txBody>
      </p:sp>
    </p:spTree>
    <p:extLst>
      <p:ext uri="{BB962C8B-B14F-4D97-AF65-F5344CB8AC3E}">
        <p14:creationId xmlns:p14="http://schemas.microsoft.com/office/powerpoint/2010/main" val="3249171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914A3-B67E-47C1-9BD5-123B04A4B080}"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1094743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544A18-D723-4126-989E-570557554353}"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8FF01-81AE-4F80-A110-A875540AAA5D}" type="slidenum">
              <a:rPr lang="en-US" smtClean="0"/>
              <a:t>‹#›</a:t>
            </a:fld>
            <a:endParaRPr lang="en-US"/>
          </a:p>
        </p:txBody>
      </p:sp>
      <p:sp>
        <p:nvSpPr>
          <p:cNvPr id="8" name="Title 1"/>
          <p:cNvSpPr>
            <a:spLocks noGrp="1"/>
          </p:cNvSpPr>
          <p:nvPr>
            <p:ph type="title"/>
          </p:nvPr>
        </p:nvSpPr>
        <p:spPr>
          <a:xfrm>
            <a:off x="628650" y="365126"/>
            <a:ext cx="7886700" cy="1325563"/>
          </a:xfrm>
        </p:spPr>
        <p:txBody>
          <a:bodyPr>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7519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6914A3-B67E-47C1-9BD5-123B04A4B080}"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1136475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914A3-B67E-47C1-9BD5-123B04A4B080}"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3578431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44A18-D723-4126-989E-570557554353}"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31C6715-4361-3147-9466-F06E28A19835}" type="slidenum">
              <a:rPr lang="en-US" smtClean="0"/>
              <a:pPr>
                <a:defRPr/>
              </a:pPr>
              <a:t>‹#›</a:t>
            </a:fld>
            <a:endParaRPr lang="en-US" dirty="0"/>
          </a:p>
        </p:txBody>
      </p:sp>
    </p:spTree>
    <p:extLst>
      <p:ext uri="{BB962C8B-B14F-4D97-AF65-F5344CB8AC3E}">
        <p14:creationId xmlns:p14="http://schemas.microsoft.com/office/powerpoint/2010/main" val="3480286170"/>
      </p:ext>
    </p:extLst>
  </p:cSld>
  <p:clrMapOvr>
    <a:masterClrMapping/>
  </p:clrMapOvr>
  <p:transition spd="slow">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14A3-B67E-47C1-9BD5-123B04A4B080}"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2678885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914A3-B67E-47C1-9BD5-123B04A4B080}"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843748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914A3-B67E-47C1-9BD5-123B04A4B080}"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1386489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914A3-B67E-47C1-9BD5-123B04A4B080}"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0513-45CA-41BD-B5A5-A30BB2E6B7F5}" type="slidenum">
              <a:rPr lang="en-US" smtClean="0"/>
              <a:t>‹#›</a:t>
            </a:fld>
            <a:endParaRPr lang="en-US"/>
          </a:p>
        </p:txBody>
      </p:sp>
    </p:spTree>
    <p:extLst>
      <p:ext uri="{BB962C8B-B14F-4D97-AF65-F5344CB8AC3E}">
        <p14:creationId xmlns:p14="http://schemas.microsoft.com/office/powerpoint/2010/main" val="172223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492152723"/>
      </p:ext>
    </p:extLst>
  </p:cSld>
  <p:clrMapOvr>
    <a:masterClrMapping/>
  </p:clrMapOvr>
  <p:transition spd="slow">
    <p:wipe dir="r"/>
  </p:transition>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459032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221731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807010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957888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421028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409538711"/>
      </p:ext>
    </p:extLst>
  </p:cSld>
  <p:clrMapOvr>
    <a:masterClrMapping/>
  </p:clrMapOvr>
  <p:transition spd="slow">
    <p:wipe dir="r"/>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pPr>
              <a:defRPr/>
            </a:pPr>
            <a:fld id="{B31C6715-4361-3147-9466-F06E28A19835}" type="slidenum">
              <a:rPr lang="en-US" smtClean="0"/>
              <a:pPr>
                <a:defRPr/>
              </a:pPr>
              <a:t>‹#›</a:t>
            </a:fld>
            <a:endParaRPr lang="en-US" dirty="0"/>
          </a:p>
        </p:txBody>
      </p:sp>
    </p:spTree>
    <p:extLst>
      <p:ext uri="{BB962C8B-B14F-4D97-AF65-F5344CB8AC3E}">
        <p14:creationId xmlns:p14="http://schemas.microsoft.com/office/powerpoint/2010/main" val="1890302953"/>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pPr>
              <a:defRPr/>
            </a:pPr>
            <a:fld id="{6E65B382-338D-6B49-855B-E335C206148A}" type="slidenum">
              <a:rPr lang="en-US" smtClean="0"/>
              <a:pPr>
                <a:defRPr/>
              </a:pPr>
              <a:t>‹#›</a:t>
            </a:fld>
            <a:endParaRPr lang="en-US" dirty="0"/>
          </a:p>
        </p:txBody>
      </p:sp>
      <p:sp>
        <p:nvSpPr>
          <p:cNvPr id="8" name="Title 1"/>
          <p:cNvSpPr txBox="1">
            <a:spLocks/>
          </p:cNvSpPr>
          <p:nvPr userDrawn="1"/>
        </p:nvSpPr>
        <p:spPr>
          <a:xfrm>
            <a:off x="685800" y="109538"/>
            <a:ext cx="7772400" cy="1470025"/>
          </a:xfrm>
          <a:prstGeom prst="rect">
            <a:avLst/>
          </a:prstGeom>
          <a:noFill/>
        </p:spPr>
        <p:txBody>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dirty="0" smtClean="0"/>
              <a:t>Click to edit Master title style</a:t>
            </a:r>
            <a:endParaRPr lang="en-US" dirty="0"/>
          </a:p>
        </p:txBody>
      </p:sp>
    </p:spTree>
    <p:extLst>
      <p:ext uri="{BB962C8B-B14F-4D97-AF65-F5344CB8AC3E}">
        <p14:creationId xmlns:p14="http://schemas.microsoft.com/office/powerpoint/2010/main" val="3706233795"/>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68544A18-D723-4126-989E-570557554353}" type="datetimeFigureOut">
              <a:rPr lang="en-US" smtClean="0"/>
              <a:t>10/19/2017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Title 1"/>
          <p:cNvSpPr txBox="1">
            <a:spLocks/>
          </p:cNvSpPr>
          <p:nvPr userDrawn="1"/>
        </p:nvSpPr>
        <p:spPr>
          <a:xfrm>
            <a:off x="685800" y="109538"/>
            <a:ext cx="7772400" cy="1470025"/>
          </a:xfrm>
          <a:prstGeom prst="rect">
            <a:avLst/>
          </a:prstGeom>
          <a:noFill/>
        </p:spPr>
        <p:txBody>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fontAlgn="auto">
              <a:spcAft>
                <a:spcPts val="0"/>
              </a:spcAft>
              <a:defRPr/>
            </a:pPr>
            <a:r>
              <a:rPr lang="en-US" smtClean="0"/>
              <a:t>Click to edit Master title style</a:t>
            </a:r>
            <a:endParaRPr lang="en-US" dirty="0"/>
          </a:p>
        </p:txBody>
      </p:sp>
    </p:spTree>
    <p:extLst>
      <p:ext uri="{BB962C8B-B14F-4D97-AF65-F5344CB8AC3E}">
        <p14:creationId xmlns:p14="http://schemas.microsoft.com/office/powerpoint/2010/main" val="1198036338"/>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a:defRPr/>
            </a:pPr>
            <a:fld id="{279BB82B-2E4C-9C44-AE27-5825B3FBE2BA}" type="slidenum">
              <a:rPr lang="en-US" smtClean="0"/>
              <a:pPr>
                <a:defRPr/>
              </a:pPr>
              <a:t>‹#›</a:t>
            </a:fld>
            <a:endParaRPr lang="en-US" dirty="0"/>
          </a:p>
        </p:txBody>
      </p:sp>
      <p:pic>
        <p:nvPicPr>
          <p:cNvPr id="7" name="Picture 6"/>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6228"/>
              </a:solidFill>
            </a:endParaRPr>
          </a:p>
        </p:txBody>
      </p:sp>
      <p:pic>
        <p:nvPicPr>
          <p:cNvPr id="12" name="Picture 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6228"/>
              </a:solidFill>
            </a:endParaRPr>
          </a:p>
        </p:txBody>
      </p:sp>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96200" y="6477000"/>
            <a:ext cx="1329906" cy="283713"/>
          </a:xfrm>
          <a:prstGeom prst="rect">
            <a:avLst/>
          </a:prstGeom>
        </p:spPr>
      </p:pic>
      <p:pic>
        <p:nvPicPr>
          <p:cNvPr id="17" name="Picture 16" descr="WCSD_horiz2RGB.jp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068708"/>
            <a:ext cx="1486892" cy="789292"/>
          </a:xfrm>
          <a:prstGeom prst="rect">
            <a:avLst/>
          </a:prstGeom>
        </p:spPr>
      </p:pic>
      <p:sp>
        <p:nvSpPr>
          <p:cNvPr id="18" name="Rectangle 17"/>
          <p:cNvSpPr/>
          <p:nvPr userDrawn="1"/>
        </p:nvSpPr>
        <p:spPr>
          <a:xfrm>
            <a:off x="46464" y="5994459"/>
            <a:ext cx="9014284" cy="45719"/>
          </a:xfrm>
          <a:prstGeom prst="rect">
            <a:avLst/>
          </a:prstGeom>
          <a:gradFill flip="none" rotWithShape="1">
            <a:gsLst>
              <a:gs pos="46000">
                <a:srgbClr val="99993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70584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675" r:id="rId14"/>
  </p:sldLayoutIdLst>
  <p:transition spd="slow">
    <p:wipe dir="r"/>
  </p:transition>
  <p:timing>
    <p:tnLst>
      <p:par>
        <p:cTn id="1" dur="indefinite" restart="never" nodeType="tmRoot"/>
      </p:par>
    </p:tnLst>
  </p:timing>
  <p:hf hdr="0" ftr="0" dt="0"/>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086914A3-B67E-47C1-9BD5-123B04A4B080}" type="datetimeFigureOut">
              <a:rPr lang="en-US" smtClean="0"/>
              <a:t>10/19/2017</a:t>
            </a:fld>
            <a:endParaRPr lang="en-US"/>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A8500513-45CA-41BD-B5A5-A30BB2E6B7F5}" type="slidenum">
              <a:rPr lang="en-US" smtClean="0"/>
              <a:t>‹#›</a:t>
            </a:fld>
            <a:endParaRPr lang="en-US"/>
          </a:p>
        </p:txBody>
      </p:sp>
    </p:spTree>
    <p:extLst>
      <p:ext uri="{BB962C8B-B14F-4D97-AF65-F5344CB8AC3E}">
        <p14:creationId xmlns:p14="http://schemas.microsoft.com/office/powerpoint/2010/main" val="18058130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Lst>
  <p:txStyles>
    <p:titleStyle>
      <a:lvl1pPr algn="l" defTabSz="914400" rtl="0" eaLnBrk="1" latinLnBrk="0" hangingPunct="1">
        <a:lnSpc>
          <a:spcPct val="90000"/>
        </a:lnSpc>
        <a:spcBef>
          <a:spcPct val="0"/>
        </a:spcBef>
        <a:buNone/>
        <a:defRPr sz="34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544A18-D723-4126-989E-570557554353}" type="datetimeFigureOut">
              <a:rPr lang="en-US" smtClean="0"/>
              <a:t>10/19/2017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79BB82B-2E4C-9C44-AE27-5825B3FBE2BA}" type="slidenum">
              <a:rPr lang="en-US" smtClean="0"/>
              <a:pPr>
                <a:defRPr/>
              </a:pPr>
              <a:t>‹#›</a:t>
            </a:fld>
            <a:endParaRPr lang="en-US" dirty="0"/>
          </a:p>
        </p:txBody>
      </p:sp>
    </p:spTree>
    <p:extLst>
      <p:ext uri="{BB962C8B-B14F-4D97-AF65-F5344CB8AC3E}">
        <p14:creationId xmlns:p14="http://schemas.microsoft.com/office/powerpoint/2010/main" val="380744152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9" r:id="rId13"/>
    <p:sldLayoutId id="2147483750" r:id="rId14"/>
    <p:sldLayoutId id="2147483751" r:id="rId15"/>
    <p:sldLayoutId id="2147483752"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72" name="Rectangle 2"/>
          <p:cNvSpPr>
            <a:spLocks noGrp="1" noChangeArrowheads="1"/>
          </p:cNvSpPr>
          <p:nvPr>
            <p:ph type="ctrTitle"/>
          </p:nvPr>
        </p:nvSpPr>
        <p:spPr>
          <a:xfrm>
            <a:off x="2498562" y="1915123"/>
            <a:ext cx="6257095" cy="2736169"/>
          </a:xfrm>
        </p:spPr>
        <p:txBody>
          <a:bodyPr>
            <a:normAutofit/>
          </a:bodyPr>
          <a:lstStyle/>
          <a:p>
            <a:pPr algn="l" eaLnBrk="1" hangingPunct="1"/>
            <a:r>
              <a:rPr lang="en-US" sz="5400" dirty="0" smtClean="0">
                <a:solidFill>
                  <a:srgbClr val="000000"/>
                </a:solidFill>
              </a:rPr>
              <a:t>Intro </a:t>
            </a:r>
            <a:r>
              <a:rPr lang="en-US" sz="5400" dirty="0" smtClean="0">
                <a:solidFill>
                  <a:srgbClr val="000000"/>
                </a:solidFill>
              </a:rPr>
              <a:t>to </a:t>
            </a:r>
            <a:r>
              <a:rPr lang="en-US" sz="5400" dirty="0">
                <a:solidFill>
                  <a:srgbClr val="000000"/>
                </a:solidFill>
              </a:rPr>
              <a:t>School-wide Positive Behavior Support</a:t>
            </a:r>
          </a:p>
        </p:txBody>
      </p:sp>
      <p:sp>
        <p:nvSpPr>
          <p:cNvPr id="15376" name="Line 27"/>
          <p:cNvSpPr>
            <a:spLocks noChangeShapeType="1"/>
          </p:cNvSpPr>
          <p:nvPr/>
        </p:nvSpPr>
        <p:spPr bwMode="auto">
          <a:xfrm>
            <a:off x="0" y="6858000"/>
            <a:ext cx="9144000" cy="0"/>
          </a:xfrm>
          <a:prstGeom prst="line">
            <a:avLst/>
          </a:prstGeom>
          <a:noFill/>
          <a:ln w="38100">
            <a:solidFill>
              <a:schemeClr val="bg2"/>
            </a:solidFill>
            <a:round/>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4796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Behaviors…</a:t>
            </a:r>
            <a:endParaRPr lang="en-US" dirty="0"/>
          </a:p>
        </p:txBody>
      </p:sp>
      <p:sp>
        <p:nvSpPr>
          <p:cNvPr id="3" name="Content Placeholder 2"/>
          <p:cNvSpPr>
            <a:spLocks noGrp="1"/>
          </p:cNvSpPr>
          <p:nvPr>
            <p:ph idx="1"/>
          </p:nvPr>
        </p:nvSpPr>
        <p:spPr>
          <a:xfrm>
            <a:off x="381000" y="1600200"/>
            <a:ext cx="8458200" cy="4419600"/>
          </a:xfrm>
        </p:spPr>
        <p:txBody>
          <a:bodyPr>
            <a:normAutofit fontScale="92500" lnSpcReduction="10000"/>
          </a:bodyPr>
          <a:lstStyle/>
          <a:p>
            <a:pPr algn="ctr" eaLnBrk="1" hangingPunct="1">
              <a:lnSpc>
                <a:spcPct val="90000"/>
              </a:lnSpc>
              <a:buFont typeface="Century Gothic" charset="0"/>
              <a:buNone/>
            </a:pPr>
            <a:r>
              <a:rPr lang="en-US" dirty="0">
                <a:latin typeface="Calibri" charset="0"/>
                <a:ea typeface="ＭＳ Ｐゴシック" charset="0"/>
              </a:rPr>
              <a:t>Insubordination, noncompliance, defiance, late to class, nonattendance, truancy, fighting, aggression, inappropriate language, social withdrawal, excessive crying, stealing, vandalism, property destruction, tobacco, not ready to learn, drugs, alcohol, failure to turn in homework, bullying, unsafe on bus, minor, repeated minor, unresponsive, teasing, not following directions, disrespectful of authority, contraband, not prepared, inappropriate use of school materials, weapons, harassment, unprepared to learn, parking lot violation, inappropriate use of school property, irresponsible, trespassing, disrespectful, disrupting teaching, uncooperative, violent behavior, disruptive, verbal abuse, physical abuse, dress code</a:t>
            </a:r>
            <a:r>
              <a:rPr lang="en-US" dirty="0" smtClean="0">
                <a:latin typeface="Calibri" charset="0"/>
                <a:ea typeface="ＭＳ Ｐゴシック" charset="0"/>
              </a:rPr>
              <a:t>, </a:t>
            </a:r>
            <a:r>
              <a:rPr lang="en-US" dirty="0" err="1" smtClean="0">
                <a:latin typeface="Calibri" charset="0"/>
                <a:ea typeface="ＭＳ Ｐゴシック" charset="0"/>
              </a:rPr>
              <a:t>etc</a:t>
            </a:r>
            <a:endParaRPr lang="en-US" dirty="0">
              <a:latin typeface="Calibri" charset="0"/>
              <a:ea typeface="ＭＳ Ｐゴシック" charset="0"/>
            </a:endParaRPr>
          </a:p>
        </p:txBody>
      </p:sp>
      <p:sp>
        <p:nvSpPr>
          <p:cNvPr id="4" name="Slide Number Placeholder 3"/>
          <p:cNvSpPr>
            <a:spLocks noGrp="1"/>
          </p:cNvSpPr>
          <p:nvPr>
            <p:ph type="sldNum" sz="quarter" idx="12"/>
          </p:nvPr>
        </p:nvSpPr>
        <p:spPr>
          <a:xfrm>
            <a:off x="7239000" y="6324600"/>
            <a:ext cx="1905000" cy="381000"/>
          </a:xfrm>
          <a:prstGeom prst="rect">
            <a:avLst/>
          </a:prstGeom>
        </p:spPr>
        <p:txBody>
          <a:bodyPr/>
          <a:lstStyle/>
          <a:p>
            <a:pPr>
              <a:defRPr/>
            </a:pPr>
            <a:fld id="{DB7F3039-0AF5-6E4B-B969-D168AC4E4208}" type="slidenum">
              <a:rPr lang="en-US" smtClean="0"/>
              <a:pPr>
                <a:defRPr/>
              </a:pPr>
              <a:t>10</a:t>
            </a:fld>
            <a:endParaRPr lang="en-US" sz="1400">
              <a:latin typeface="Arial" charset="0"/>
            </a:endParaRPr>
          </a:p>
        </p:txBody>
      </p:sp>
      <p:sp>
        <p:nvSpPr>
          <p:cNvPr id="5" name="Rectangle 4"/>
          <p:cNvSpPr/>
          <p:nvPr/>
        </p:nvSpPr>
        <p:spPr bwMode="auto">
          <a:xfrm rot="20528648">
            <a:off x="1107190" y="2671281"/>
            <a:ext cx="7285556" cy="1905000"/>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US" sz="2400" dirty="0">
                <a:solidFill>
                  <a:schemeClr val="bg1"/>
                </a:solidFill>
              </a:rPr>
              <a:t>These behaviors exist in all schools. </a:t>
            </a:r>
            <a:r>
              <a:rPr lang="en-US" sz="2400" dirty="0" smtClean="0">
                <a:solidFill>
                  <a:schemeClr val="bg1"/>
                </a:solidFill>
              </a:rPr>
              <a:t/>
            </a:r>
            <a:br>
              <a:rPr lang="en-US" sz="2400" dirty="0" smtClean="0">
                <a:solidFill>
                  <a:schemeClr val="bg1"/>
                </a:solidFill>
              </a:rPr>
            </a:br>
            <a:r>
              <a:rPr lang="en-US" sz="2400" dirty="0" smtClean="0">
                <a:solidFill>
                  <a:schemeClr val="bg1"/>
                </a:solidFill>
              </a:rPr>
              <a:t>They </a:t>
            </a:r>
            <a:r>
              <a:rPr lang="en-US" sz="2400" dirty="0">
                <a:solidFill>
                  <a:schemeClr val="bg1"/>
                </a:solidFill>
              </a:rPr>
              <a:t>vary only by frequency, duration and intensity</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973946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pPr>
              <a:defRPr/>
            </a:pPr>
            <a:fld id="{462B5679-C154-1C44-86DE-7B56F72EA5D6}" type="slidenum">
              <a:rPr lang="en-US" smtClean="0"/>
              <a:pPr>
                <a:defRPr/>
              </a:pPr>
              <a:t>11</a:t>
            </a:fld>
            <a:endParaRPr lang="en-US" sz="1400">
              <a:latin typeface="Arial" charset="0"/>
            </a:endParaRPr>
          </a:p>
        </p:txBody>
      </p:sp>
      <p:pic>
        <p:nvPicPr>
          <p:cNvPr id="15" name="Picture 14" descr="basic triangle.png"/>
          <p:cNvPicPr>
            <a:picLocks noChangeAspect="1"/>
          </p:cNvPicPr>
          <p:nvPr/>
        </p:nvPicPr>
        <p:blipFill>
          <a:blip r:embed="rId2"/>
          <a:stretch>
            <a:fillRect/>
          </a:stretch>
        </p:blipFill>
        <p:spPr>
          <a:xfrm>
            <a:off x="2209800" y="205312"/>
            <a:ext cx="5672733" cy="6629400"/>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204968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pPr>
              <a:defRPr/>
            </a:pPr>
            <a:fld id="{462B5679-C154-1C44-86DE-7B56F72EA5D6}" type="slidenum">
              <a:rPr lang="en-US" smtClean="0"/>
              <a:pPr>
                <a:defRPr/>
              </a:pPr>
              <a:t>12</a:t>
            </a:fld>
            <a:endParaRPr lang="en-US" sz="1400">
              <a:latin typeface="Arial" charset="0"/>
            </a:endParaRPr>
          </a:p>
        </p:txBody>
      </p:sp>
      <p:sp>
        <p:nvSpPr>
          <p:cNvPr id="6" name="Isosceles Triangle 5"/>
          <p:cNvSpPr/>
          <p:nvPr/>
        </p:nvSpPr>
        <p:spPr>
          <a:xfrm>
            <a:off x="2667000" y="228600"/>
            <a:ext cx="5105400" cy="6477000"/>
          </a:xfrm>
          <a:prstGeom prst="triangle">
            <a:avLst>
              <a:gd name="adj" fmla="val 50000"/>
            </a:avLst>
          </a:prstGeom>
          <a:gradFill>
            <a:gsLst>
              <a:gs pos="37000">
                <a:srgbClr val="008000"/>
              </a:gs>
              <a:gs pos="80000">
                <a:srgbClr val="008000"/>
              </a:gs>
            </a:gsLst>
          </a:gradFill>
          <a:ln>
            <a:no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Tier 1 and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52400"/>
            <a:ext cx="3200400" cy="3505200"/>
          </a:xfrm>
          <a:prstGeom prst="rect">
            <a:avLst/>
          </a:prstGeom>
        </p:spPr>
      </p:pic>
      <p:pic>
        <p:nvPicPr>
          <p:cNvPr id="8" name="Picture 7" descr="Untitled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52400"/>
            <a:ext cx="1447800" cy="803795"/>
          </a:xfrm>
          <a:prstGeom prst="rect">
            <a:avLst/>
          </a:prstGeom>
        </p:spPr>
      </p:pic>
      <p:sp>
        <p:nvSpPr>
          <p:cNvPr id="9" name="Left Brace 8"/>
          <p:cNvSpPr/>
          <p:nvPr/>
        </p:nvSpPr>
        <p:spPr>
          <a:xfrm>
            <a:off x="2209800" y="1828800"/>
            <a:ext cx="381000" cy="4343400"/>
          </a:xfrm>
          <a:prstGeom prst="leftBrace">
            <a:avLst/>
          </a:prstGeom>
          <a:ln>
            <a:solidFill>
              <a:srgbClr val="008000"/>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52400" y="2890897"/>
            <a:ext cx="1981200" cy="2062103"/>
          </a:xfrm>
          <a:prstGeom prst="rect">
            <a:avLst/>
          </a:prstGeom>
          <a:noFill/>
        </p:spPr>
        <p:txBody>
          <a:bodyPr wrap="square" rtlCol="0">
            <a:spAutoFit/>
          </a:bodyPr>
          <a:lstStyle/>
          <a:p>
            <a:pPr algn="r"/>
            <a:r>
              <a:rPr lang="en-US" sz="1600" b="0" dirty="0" smtClean="0">
                <a:latin typeface="Calibri"/>
                <a:cs typeface="Calibri"/>
              </a:rPr>
              <a:t>Universal instruction and support is provided to all students. At least 80% of students’ needs are met through this level of support</a:t>
            </a:r>
            <a:r>
              <a:rPr lang="en-US" sz="1600" b="0" dirty="0" smtClean="0"/>
              <a:t>. </a:t>
            </a:r>
            <a:endParaRPr lang="en-US" sz="1600" b="0" dirty="0"/>
          </a:p>
        </p:txBody>
      </p:sp>
      <p:sp>
        <p:nvSpPr>
          <p:cNvPr id="11" name="Left Brace 10"/>
          <p:cNvSpPr/>
          <p:nvPr/>
        </p:nvSpPr>
        <p:spPr>
          <a:xfrm>
            <a:off x="2819400" y="838200"/>
            <a:ext cx="457200" cy="762000"/>
          </a:xfrm>
          <a:prstGeom prst="leftBrace">
            <a:avLst/>
          </a:prstGeom>
          <a:ln>
            <a:solidFill>
              <a:srgbClr val="E4E22D"/>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6200" y="762000"/>
            <a:ext cx="2819400" cy="830997"/>
          </a:xfrm>
          <a:prstGeom prst="rect">
            <a:avLst/>
          </a:prstGeom>
          <a:noFill/>
        </p:spPr>
        <p:txBody>
          <a:bodyPr wrap="square" rtlCol="0">
            <a:spAutoFit/>
          </a:bodyPr>
          <a:lstStyle/>
          <a:p>
            <a:pPr algn="r"/>
            <a:r>
              <a:rPr lang="en-US" sz="1600" b="0" dirty="0" smtClean="0">
                <a:latin typeface="Calibri"/>
                <a:cs typeface="Calibri"/>
              </a:rPr>
              <a:t>Targeted group support provided to 10-15%</a:t>
            </a:r>
            <a:br>
              <a:rPr lang="en-US" sz="1600" b="0" dirty="0" smtClean="0">
                <a:latin typeface="Calibri"/>
                <a:cs typeface="Calibri"/>
              </a:rPr>
            </a:br>
            <a:r>
              <a:rPr lang="en-US" sz="1600" b="0" dirty="0" smtClean="0">
                <a:latin typeface="Calibri"/>
                <a:cs typeface="Calibri"/>
              </a:rPr>
              <a:t>of students.</a:t>
            </a:r>
            <a:endParaRPr lang="en-US" sz="1600" b="0" dirty="0">
              <a:latin typeface="Calibri"/>
              <a:cs typeface="Calibri"/>
            </a:endParaRPr>
          </a:p>
        </p:txBody>
      </p:sp>
      <p:sp>
        <p:nvSpPr>
          <p:cNvPr id="13" name="Left Brace 12"/>
          <p:cNvSpPr/>
          <p:nvPr/>
        </p:nvSpPr>
        <p:spPr>
          <a:xfrm>
            <a:off x="3429000" y="228600"/>
            <a:ext cx="381000" cy="457200"/>
          </a:xfrm>
          <a:prstGeom prst="leftBrace">
            <a:avLst/>
          </a:prstGeom>
          <a:ln>
            <a:solidFill>
              <a:srgbClr val="FF0000"/>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52400" y="101024"/>
            <a:ext cx="3276600" cy="584776"/>
          </a:xfrm>
          <a:prstGeom prst="rect">
            <a:avLst/>
          </a:prstGeom>
          <a:noFill/>
        </p:spPr>
        <p:txBody>
          <a:bodyPr wrap="square" rtlCol="0">
            <a:spAutoFit/>
          </a:bodyPr>
          <a:lstStyle/>
          <a:p>
            <a:pPr algn="r"/>
            <a:r>
              <a:rPr lang="en-US" sz="1600" b="0" dirty="0" smtClean="0">
                <a:latin typeface="Calibri"/>
                <a:cs typeface="Calibri"/>
              </a:rPr>
              <a:t>Intensive individualized support provided to 3-5% of students. </a:t>
            </a:r>
            <a:endParaRPr lang="en-US" sz="1600" b="0" dirty="0">
              <a:latin typeface="Calibri"/>
              <a:cs typeface="Calibri"/>
            </a:endParaRPr>
          </a:p>
        </p:txBody>
      </p:sp>
    </p:spTree>
    <p:extLst>
      <p:ext uri="{BB962C8B-B14F-4D97-AF65-F5344CB8AC3E}">
        <p14:creationId xmlns:p14="http://schemas.microsoft.com/office/powerpoint/2010/main" val="16905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Effect transition="in" filter="fade">
                                      <p:cBhvr>
                                        <p:cTn id="47" dur="1000"/>
                                        <p:tgtEl>
                                          <p:spTgt spid="1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1.68142E-6 -8.14061E-7 L 0.14992 -8.14061E-7 " pathEditMode="relative" rAng="0" ptsTypes="AA">
                                      <p:cBhvr>
                                        <p:cTn id="56" dur="1000" fill="hold"/>
                                        <p:tgtEl>
                                          <p:spTgt spid="7"/>
                                        </p:tgtEl>
                                        <p:attrNameLst>
                                          <p:attrName>ppt_x</p:attrName>
                                          <p:attrName>ppt_y</p:attrName>
                                        </p:attrNameLst>
                                      </p:cBhvr>
                                      <p:rCtr x="7496" y="0"/>
                                    </p:animMotion>
                                  </p:childTnLst>
                                </p:cTn>
                              </p:par>
                              <p:par>
                                <p:cTn id="57" presetID="0" presetClass="path" presetSubtype="0" accel="50000" decel="50000" fill="hold" nodeType="withEffect">
                                  <p:stCondLst>
                                    <p:cond delay="0"/>
                                  </p:stCondLst>
                                  <p:childTnLst>
                                    <p:animMotion origin="layout" path="M 3.82093E-6 -2.30342E-6 L 0.22071 -0.003 " pathEditMode="relative" rAng="0" ptsTypes="AA">
                                      <p:cBhvr>
                                        <p:cTn id="58" dur="1000" fill="hold"/>
                                        <p:tgtEl>
                                          <p:spTgt spid="8"/>
                                        </p:tgtEl>
                                        <p:attrNameLst>
                                          <p:attrName>ppt_x</p:attrName>
                                          <p:attrName>ppt_y</p:attrName>
                                        </p:attrNameLst>
                                      </p:cBhvr>
                                      <p:rCtr x="1103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pPr>
              <a:defRPr/>
            </a:pPr>
            <a:fld id="{462B5679-C154-1C44-86DE-7B56F72EA5D6}" type="slidenum">
              <a:rPr lang="en-US" smtClean="0"/>
              <a:pPr>
                <a:defRPr/>
              </a:pPr>
              <a:t>13</a:t>
            </a:fld>
            <a:endParaRPr lang="en-US" sz="1400">
              <a:latin typeface="Arial" charset="0"/>
            </a:endParaRPr>
          </a:p>
        </p:txBody>
      </p:sp>
      <p:sp>
        <p:nvSpPr>
          <p:cNvPr id="6" name="Left Brace 5"/>
          <p:cNvSpPr/>
          <p:nvPr/>
        </p:nvSpPr>
        <p:spPr>
          <a:xfrm>
            <a:off x="2209800" y="1828800"/>
            <a:ext cx="381000" cy="4343400"/>
          </a:xfrm>
          <a:prstGeom prst="leftBrace">
            <a:avLst/>
          </a:prstGeom>
          <a:ln>
            <a:solidFill>
              <a:srgbClr val="008000"/>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b="0">
              <a:latin typeface="Calibri"/>
              <a:cs typeface="Calibri"/>
            </a:endParaRPr>
          </a:p>
        </p:txBody>
      </p:sp>
      <p:sp>
        <p:nvSpPr>
          <p:cNvPr id="7" name="TextBox 6"/>
          <p:cNvSpPr txBox="1"/>
          <p:nvPr/>
        </p:nvSpPr>
        <p:spPr>
          <a:xfrm>
            <a:off x="152400" y="2890897"/>
            <a:ext cx="1981200" cy="2062103"/>
          </a:xfrm>
          <a:prstGeom prst="rect">
            <a:avLst/>
          </a:prstGeom>
          <a:noFill/>
        </p:spPr>
        <p:txBody>
          <a:bodyPr wrap="square" rtlCol="0">
            <a:spAutoFit/>
          </a:bodyPr>
          <a:lstStyle/>
          <a:p>
            <a:pPr algn="r"/>
            <a:r>
              <a:rPr lang="en-US" sz="1600" b="0" dirty="0" smtClean="0">
                <a:latin typeface="Calibri"/>
                <a:cs typeface="Calibri"/>
              </a:rPr>
              <a:t>Universal instruction and support is provided to all students. At least 80% of students’ needs are met through this level of support. </a:t>
            </a:r>
            <a:endParaRPr lang="en-US" sz="1600" b="0" dirty="0">
              <a:latin typeface="Calibri"/>
              <a:cs typeface="Calibri"/>
            </a:endParaRPr>
          </a:p>
        </p:txBody>
      </p:sp>
      <p:sp>
        <p:nvSpPr>
          <p:cNvPr id="8" name="Left Brace 7"/>
          <p:cNvSpPr/>
          <p:nvPr/>
        </p:nvSpPr>
        <p:spPr>
          <a:xfrm>
            <a:off x="2819400" y="838200"/>
            <a:ext cx="457200" cy="762000"/>
          </a:xfrm>
          <a:prstGeom prst="leftBrace">
            <a:avLst/>
          </a:prstGeom>
          <a:ln>
            <a:solidFill>
              <a:srgbClr val="E4E22D"/>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b="0">
              <a:latin typeface="Calibri"/>
              <a:cs typeface="Calibri"/>
            </a:endParaRPr>
          </a:p>
        </p:txBody>
      </p:sp>
      <p:sp>
        <p:nvSpPr>
          <p:cNvPr id="9" name="TextBox 8"/>
          <p:cNvSpPr txBox="1"/>
          <p:nvPr/>
        </p:nvSpPr>
        <p:spPr>
          <a:xfrm>
            <a:off x="-76200" y="762000"/>
            <a:ext cx="2819400" cy="830997"/>
          </a:xfrm>
          <a:prstGeom prst="rect">
            <a:avLst/>
          </a:prstGeom>
          <a:noFill/>
        </p:spPr>
        <p:txBody>
          <a:bodyPr wrap="square" rtlCol="0">
            <a:spAutoFit/>
          </a:bodyPr>
          <a:lstStyle/>
          <a:p>
            <a:pPr algn="r"/>
            <a:r>
              <a:rPr lang="en-US" sz="1600" b="0" dirty="0" smtClean="0">
                <a:latin typeface="Calibri"/>
                <a:cs typeface="Calibri"/>
              </a:rPr>
              <a:t>Targeted group support provided to 10-15%</a:t>
            </a:r>
            <a:br>
              <a:rPr lang="en-US" sz="1600" b="0" dirty="0" smtClean="0">
                <a:latin typeface="Calibri"/>
                <a:cs typeface="Calibri"/>
              </a:rPr>
            </a:br>
            <a:r>
              <a:rPr lang="en-US" sz="1600" b="0" dirty="0" smtClean="0">
                <a:latin typeface="Calibri"/>
                <a:cs typeface="Calibri"/>
              </a:rPr>
              <a:t>of students.</a:t>
            </a:r>
            <a:endParaRPr lang="en-US" sz="1600" b="0" dirty="0">
              <a:latin typeface="Calibri"/>
              <a:cs typeface="Calibri"/>
            </a:endParaRPr>
          </a:p>
        </p:txBody>
      </p:sp>
      <p:sp>
        <p:nvSpPr>
          <p:cNvPr id="10" name="Left Brace 9"/>
          <p:cNvSpPr/>
          <p:nvPr/>
        </p:nvSpPr>
        <p:spPr>
          <a:xfrm>
            <a:off x="3429000" y="228600"/>
            <a:ext cx="381000" cy="457200"/>
          </a:xfrm>
          <a:prstGeom prst="leftBrace">
            <a:avLst/>
          </a:prstGeom>
          <a:ln>
            <a:solidFill>
              <a:srgbClr val="FF0000"/>
            </a:solidFill>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b="0">
              <a:latin typeface="Calibri"/>
              <a:cs typeface="Calibri"/>
            </a:endParaRPr>
          </a:p>
        </p:txBody>
      </p:sp>
      <p:sp>
        <p:nvSpPr>
          <p:cNvPr id="11" name="TextBox 10"/>
          <p:cNvSpPr txBox="1"/>
          <p:nvPr/>
        </p:nvSpPr>
        <p:spPr>
          <a:xfrm>
            <a:off x="152400" y="101024"/>
            <a:ext cx="3276600" cy="584776"/>
          </a:xfrm>
          <a:prstGeom prst="rect">
            <a:avLst/>
          </a:prstGeom>
          <a:noFill/>
        </p:spPr>
        <p:txBody>
          <a:bodyPr wrap="square" rtlCol="0">
            <a:spAutoFit/>
          </a:bodyPr>
          <a:lstStyle/>
          <a:p>
            <a:pPr algn="r"/>
            <a:r>
              <a:rPr lang="en-US" sz="1600" b="0" dirty="0" smtClean="0">
                <a:latin typeface="Calibri"/>
                <a:cs typeface="Calibri"/>
              </a:rPr>
              <a:t>Intensive individualized support provided to 3-5% of students. </a:t>
            </a:r>
            <a:endParaRPr lang="en-US" sz="1600" b="0" dirty="0">
              <a:latin typeface="Calibri"/>
              <a:cs typeface="Calibri"/>
            </a:endParaRPr>
          </a:p>
        </p:txBody>
      </p:sp>
      <p:sp>
        <p:nvSpPr>
          <p:cNvPr id="13" name="Left-Right Arrow 12"/>
          <p:cNvSpPr/>
          <p:nvPr/>
        </p:nvSpPr>
        <p:spPr>
          <a:xfrm rot="4121418">
            <a:off x="4471187" y="3224340"/>
            <a:ext cx="5600469" cy="216925"/>
          </a:xfrm>
          <a:prstGeom prst="leftRightArrow">
            <a:avLst/>
          </a:prstGeom>
          <a:gradFill flip="none" rotWithShape="1">
            <a:gsLst>
              <a:gs pos="0">
                <a:schemeClr val="accent6">
                  <a:lumMod val="75000"/>
                </a:schemeClr>
              </a:gs>
              <a:gs pos="77000">
                <a:schemeClr val="accent6">
                  <a:lumMod val="60000"/>
                  <a:lumOff val="40000"/>
                </a:schemeClr>
              </a:gs>
              <a:gs pos="100000">
                <a:srgbClr val="FFFFFF"/>
              </a:gs>
            </a:gsLst>
            <a:lin ang="0" scaled="1"/>
            <a:tileRec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dirty="0">
              <a:latin typeface="Calibri"/>
              <a:cs typeface="Calibri"/>
            </a:endParaRPr>
          </a:p>
        </p:txBody>
      </p:sp>
      <p:sp>
        <p:nvSpPr>
          <p:cNvPr id="23" name="TextBox 22"/>
          <p:cNvSpPr txBox="1"/>
          <p:nvPr/>
        </p:nvSpPr>
        <p:spPr>
          <a:xfrm rot="4114735">
            <a:off x="3633169" y="3229754"/>
            <a:ext cx="6707320" cy="369332"/>
          </a:xfrm>
          <a:prstGeom prst="rect">
            <a:avLst/>
          </a:prstGeom>
          <a:noFill/>
        </p:spPr>
        <p:txBody>
          <a:bodyPr wrap="square" rtlCol="0">
            <a:spAutoFit/>
          </a:bodyPr>
          <a:lstStyle/>
          <a:p>
            <a:pPr algn="ctr"/>
            <a:r>
              <a:rPr lang="en-US" sz="1800" b="0" dirty="0" smtClean="0">
                <a:latin typeface="Calibri"/>
                <a:cs typeface="Calibri"/>
              </a:rPr>
              <a:t>Comprehensive </a:t>
            </a:r>
            <a:r>
              <a:rPr lang="en-US" sz="1800" b="0" dirty="0" smtClean="0">
                <a:latin typeface="Calibri"/>
                <a:cs typeface="Calibri"/>
              </a:rPr>
              <a:t>Behavioral </a:t>
            </a:r>
            <a:r>
              <a:rPr lang="en-US" sz="1800" b="0" dirty="0" smtClean="0">
                <a:latin typeface="Calibri"/>
                <a:cs typeface="Calibri"/>
              </a:rPr>
              <a:t>Services</a:t>
            </a:r>
            <a:endParaRPr lang="en-US" sz="1800" b="0" dirty="0">
              <a:latin typeface="Calibri"/>
              <a:cs typeface="Calibri"/>
            </a:endParaRPr>
          </a:p>
        </p:txBody>
      </p:sp>
      <p:sp>
        <p:nvSpPr>
          <p:cNvPr id="24" name="TextBox 23"/>
          <p:cNvSpPr txBox="1"/>
          <p:nvPr/>
        </p:nvSpPr>
        <p:spPr>
          <a:xfrm rot="4114735">
            <a:off x="4426621" y="3045078"/>
            <a:ext cx="6310559" cy="369332"/>
          </a:xfrm>
          <a:prstGeom prst="rect">
            <a:avLst/>
          </a:prstGeom>
          <a:noFill/>
        </p:spPr>
        <p:txBody>
          <a:bodyPr wrap="square" rtlCol="0">
            <a:spAutoFit/>
          </a:bodyPr>
          <a:lstStyle/>
          <a:p>
            <a:pPr algn="ctr"/>
            <a:r>
              <a:rPr lang="en-US" sz="1800" b="0" dirty="0" smtClean="0">
                <a:latin typeface="Calibri"/>
                <a:cs typeface="Calibri"/>
              </a:rPr>
              <a:t>Use of the Problem Solving Model</a:t>
            </a:r>
            <a:endParaRPr lang="en-US" sz="1800" b="0" dirty="0">
              <a:latin typeface="Calibri"/>
              <a:cs typeface="Calibri"/>
            </a:endParaRPr>
          </a:p>
        </p:txBody>
      </p:sp>
      <p:sp>
        <p:nvSpPr>
          <p:cNvPr id="25" name="Right Arrow 24"/>
          <p:cNvSpPr/>
          <p:nvPr/>
        </p:nvSpPr>
        <p:spPr>
          <a:xfrm rot="17457310">
            <a:off x="1027295" y="3235065"/>
            <a:ext cx="5677493" cy="230439"/>
          </a:xfrm>
          <a:prstGeom prst="rightArrow">
            <a:avLst/>
          </a:prstGeom>
          <a:gradFill flip="none" rotWithShape="1">
            <a:gsLst>
              <a:gs pos="0">
                <a:srgbClr val="3366FF"/>
              </a:gs>
              <a:gs pos="100000">
                <a:schemeClr val="accent1">
                  <a:lumMod val="60000"/>
                  <a:lumOff val="40000"/>
                </a:schemeClr>
              </a:gs>
              <a:gs pos="74000">
                <a:srgbClr val="3366FF"/>
              </a:gs>
            </a:gsLst>
            <a:lin ang="0" scaled="1"/>
            <a:tileRect/>
          </a:gradFill>
          <a:ln w="127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dirty="0">
              <a:latin typeface="Calibri"/>
              <a:cs typeface="Calibri"/>
            </a:endParaRPr>
          </a:p>
        </p:txBody>
      </p:sp>
      <p:sp>
        <p:nvSpPr>
          <p:cNvPr id="26" name="TextBox 25"/>
          <p:cNvSpPr txBox="1"/>
          <p:nvPr/>
        </p:nvSpPr>
        <p:spPr>
          <a:xfrm rot="17491938">
            <a:off x="391673" y="3199187"/>
            <a:ext cx="6310559" cy="369332"/>
          </a:xfrm>
          <a:prstGeom prst="rect">
            <a:avLst/>
          </a:prstGeom>
          <a:noFill/>
        </p:spPr>
        <p:txBody>
          <a:bodyPr wrap="square" rtlCol="0">
            <a:spAutoFit/>
          </a:bodyPr>
          <a:lstStyle/>
          <a:p>
            <a:pPr algn="ctr"/>
            <a:r>
              <a:rPr lang="en-US" sz="1800" b="0" dirty="0" smtClean="0">
                <a:latin typeface="Calibri"/>
                <a:cs typeface="Calibri"/>
              </a:rPr>
              <a:t>Intensity of Services</a:t>
            </a:r>
            <a:endParaRPr lang="en-US" sz="1800" b="0" dirty="0">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273" y="559412"/>
            <a:ext cx="4839824" cy="5827294"/>
          </a:xfrm>
          <a:prstGeom prst="rect">
            <a:avLst/>
          </a:prstGeom>
        </p:spPr>
      </p:pic>
    </p:spTree>
    <p:extLst>
      <p:ext uri="{BB962C8B-B14F-4D97-AF65-F5344CB8AC3E}">
        <p14:creationId xmlns:p14="http://schemas.microsoft.com/office/powerpoint/2010/main" val="159247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P spid="24" grpId="0"/>
      <p:bldP spid="25"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prstGeom prst="rect">
            <a:avLst/>
          </a:prstGeom>
        </p:spPr>
        <p:txBody>
          <a:bodyPr/>
          <a:lstStyle/>
          <a:p>
            <a:pPr>
              <a:defRPr/>
            </a:pPr>
            <a:fld id="{462B5679-C154-1C44-86DE-7B56F72EA5D6}" type="slidenum">
              <a:rPr lang="en-US" smtClean="0"/>
              <a:pPr>
                <a:defRPr/>
              </a:pPr>
              <a:t>14</a:t>
            </a:fld>
            <a:endParaRPr lang="en-US" sz="1400">
              <a:latin typeface="Arial" charset="0"/>
            </a:endParaRPr>
          </a:p>
        </p:txBody>
      </p:sp>
      <p:sp>
        <p:nvSpPr>
          <p:cNvPr id="15" name="Content Placeholder 2"/>
          <p:cNvSpPr txBox="1">
            <a:spLocks/>
          </p:cNvSpPr>
          <p:nvPr/>
        </p:nvSpPr>
        <p:spPr bwMode="auto">
          <a:xfrm>
            <a:off x="0" y="3962400"/>
            <a:ext cx="2819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buSzPct val="85000"/>
            </a:pPr>
            <a:r>
              <a:rPr lang="en-US" sz="2000" dirty="0" smtClean="0">
                <a:solidFill>
                  <a:srgbClr val="009600"/>
                </a:solidFill>
                <a:latin typeface="Calibri"/>
                <a:cs typeface="Calibri"/>
              </a:rPr>
              <a:t>Tier 1  – (Universal) </a:t>
            </a:r>
            <a:r>
              <a:rPr lang="en-US" sz="2000" b="0" dirty="0" smtClean="0">
                <a:solidFill>
                  <a:srgbClr val="009600"/>
                </a:solidFill>
                <a:latin typeface="Calibri"/>
                <a:cs typeface="Calibri"/>
              </a:rPr>
              <a:t>Procedures and processes intended for all students and staff. </a:t>
            </a:r>
            <a:r>
              <a:rPr lang="en-US" sz="2000" b="0" dirty="0">
                <a:solidFill>
                  <a:srgbClr val="009600"/>
                </a:solidFill>
                <a:latin typeface="Calibri"/>
                <a:cs typeface="Calibri"/>
              </a:rPr>
              <a:t>S</a:t>
            </a:r>
            <a:r>
              <a:rPr lang="en-US" sz="2000" b="0" dirty="0" smtClean="0">
                <a:solidFill>
                  <a:srgbClr val="009600"/>
                </a:solidFill>
                <a:latin typeface="Calibri"/>
                <a:cs typeface="Calibri"/>
              </a:rPr>
              <a:t>chool-wide expectations for student behavior and pre-planned strategies.</a:t>
            </a:r>
            <a:endParaRPr lang="en-US" sz="2000" b="0" dirty="0" smtClean="0">
              <a:latin typeface="Calibri"/>
              <a:cs typeface="Calibri"/>
            </a:endParaRPr>
          </a:p>
          <a:p>
            <a:pPr marL="342900" lvl="0" indent="-342900">
              <a:spcBef>
                <a:spcPct val="20000"/>
              </a:spcBef>
              <a:buSzPct val="85000"/>
              <a:buFont typeface="Times" charset="0"/>
              <a:buChar char="•"/>
            </a:pPr>
            <a:endParaRPr kumimoji="0" lang="en-US" sz="28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endParaRPr>
          </a:p>
        </p:txBody>
      </p:sp>
      <p:sp>
        <p:nvSpPr>
          <p:cNvPr id="2" name="Rectangle 1"/>
          <p:cNvSpPr/>
          <p:nvPr/>
        </p:nvSpPr>
        <p:spPr>
          <a:xfrm>
            <a:off x="6324600" y="4403111"/>
            <a:ext cx="2819400" cy="1323439"/>
          </a:xfrm>
          <a:prstGeom prst="rect">
            <a:avLst/>
          </a:prstGeom>
        </p:spPr>
        <p:txBody>
          <a:bodyPr wrap="square">
            <a:spAutoFit/>
          </a:bodyPr>
          <a:lstStyle/>
          <a:p>
            <a:pPr algn="r"/>
            <a:r>
              <a:rPr lang="en-US" sz="2000" i="1" dirty="0">
                <a:solidFill>
                  <a:srgbClr val="009600"/>
                </a:solidFill>
                <a:latin typeface="Calibri"/>
                <a:cs typeface="Calibri"/>
              </a:rPr>
              <a:t>Tier 1: </a:t>
            </a:r>
            <a:r>
              <a:rPr lang="en-US" sz="2000" b="0" dirty="0" smtClean="0">
                <a:solidFill>
                  <a:srgbClr val="009600"/>
                </a:solidFill>
                <a:latin typeface="Calibri"/>
                <a:cs typeface="Calibri"/>
              </a:rPr>
              <a:t>“</a:t>
            </a:r>
            <a:r>
              <a:rPr lang="en-US" sz="2000" b="0" dirty="0">
                <a:solidFill>
                  <a:srgbClr val="009600"/>
                </a:solidFill>
                <a:latin typeface="Calibri"/>
                <a:cs typeface="Calibri"/>
              </a:rPr>
              <a:t>Be Safe, Respectful, Responsible”. </a:t>
            </a:r>
            <a:r>
              <a:rPr lang="en-US" sz="2000" dirty="0" smtClean="0">
                <a:solidFill>
                  <a:srgbClr val="009600"/>
                </a:solidFill>
                <a:latin typeface="Calibri"/>
                <a:cs typeface="Calibri"/>
              </a:rPr>
              <a:t>Active </a:t>
            </a:r>
            <a:r>
              <a:rPr lang="en-US" sz="2000" b="0" dirty="0" smtClean="0">
                <a:solidFill>
                  <a:srgbClr val="009600"/>
                </a:solidFill>
                <a:latin typeface="Calibri"/>
                <a:cs typeface="Calibri"/>
              </a:rPr>
              <a:t>supervision </a:t>
            </a:r>
            <a:r>
              <a:rPr lang="en-US" sz="2000" b="0" dirty="0">
                <a:solidFill>
                  <a:srgbClr val="009600"/>
                </a:solidFill>
                <a:latin typeface="Calibri"/>
                <a:cs typeface="Calibri"/>
              </a:rPr>
              <a:t>during </a:t>
            </a:r>
            <a:r>
              <a:rPr lang="en-US" sz="2000" b="0" dirty="0" smtClean="0">
                <a:solidFill>
                  <a:srgbClr val="009600"/>
                </a:solidFill>
                <a:latin typeface="Calibri"/>
                <a:cs typeface="Calibri"/>
              </a:rPr>
              <a:t>lunch. </a:t>
            </a:r>
            <a:endParaRPr lang="en-US" sz="2000" b="0" dirty="0">
              <a:solidFill>
                <a:srgbClr val="009600"/>
              </a:solidFill>
              <a:latin typeface="Calibri"/>
              <a:cs typeface="Calibri"/>
            </a:endParaRPr>
          </a:p>
        </p:txBody>
      </p:sp>
      <p:sp>
        <p:nvSpPr>
          <p:cNvPr id="3" name="Rectangle 2"/>
          <p:cNvSpPr/>
          <p:nvPr/>
        </p:nvSpPr>
        <p:spPr>
          <a:xfrm>
            <a:off x="76200" y="1715631"/>
            <a:ext cx="3810000" cy="2246769"/>
          </a:xfrm>
          <a:prstGeom prst="rect">
            <a:avLst/>
          </a:prstGeom>
        </p:spPr>
        <p:txBody>
          <a:bodyPr wrap="square">
            <a:spAutoFit/>
          </a:bodyPr>
          <a:lstStyle/>
          <a:p>
            <a:pPr lvl="0">
              <a:spcBef>
                <a:spcPct val="20000"/>
              </a:spcBef>
              <a:buSzPct val="85000"/>
            </a:pPr>
            <a:r>
              <a:rPr lang="en-US" sz="2000" dirty="0">
                <a:solidFill>
                  <a:srgbClr val="999900"/>
                </a:solidFill>
                <a:latin typeface="Calibri"/>
                <a:cs typeface="Calibri"/>
              </a:rPr>
              <a:t>Tier 2  – (Supplemental) </a:t>
            </a:r>
            <a:r>
              <a:rPr lang="en-US" sz="2000" b="0" dirty="0">
                <a:solidFill>
                  <a:srgbClr val="999900"/>
                </a:solidFill>
                <a:latin typeface="Calibri"/>
                <a:cs typeface="Calibri"/>
              </a:rPr>
              <a:t>Processes and procedures designed </a:t>
            </a:r>
            <a:r>
              <a:rPr lang="en-US" sz="2000" b="0" dirty="0" smtClean="0">
                <a:solidFill>
                  <a:srgbClr val="999900"/>
                </a:solidFill>
                <a:latin typeface="Calibri"/>
                <a:cs typeface="Calibri"/>
              </a:rPr>
              <a:t>reflect school-wide expectations and address </a:t>
            </a:r>
            <a:r>
              <a:rPr lang="en-US" sz="2000" b="0" dirty="0">
                <a:solidFill>
                  <a:srgbClr val="999900"/>
                </a:solidFill>
                <a:latin typeface="Calibri"/>
                <a:cs typeface="Calibri"/>
              </a:rPr>
              <a:t>behavioral issues of groups of students with </a:t>
            </a:r>
            <a:r>
              <a:rPr lang="en-US" sz="2000" b="0" dirty="0" smtClean="0">
                <a:solidFill>
                  <a:srgbClr val="999900"/>
                </a:solidFill>
                <a:latin typeface="Calibri"/>
                <a:cs typeface="Calibri"/>
              </a:rPr>
              <a:t>behaviors </a:t>
            </a:r>
            <a:r>
              <a:rPr lang="en-US" sz="2000" b="0" dirty="0">
                <a:solidFill>
                  <a:srgbClr val="999900"/>
                </a:solidFill>
                <a:latin typeface="Calibri"/>
                <a:cs typeface="Calibri"/>
              </a:rPr>
              <a:t>that seem to occur for the same </a:t>
            </a:r>
            <a:r>
              <a:rPr lang="en-US" sz="2000" b="0" dirty="0" smtClean="0">
                <a:solidFill>
                  <a:srgbClr val="999900"/>
                </a:solidFill>
                <a:latin typeface="Calibri"/>
                <a:cs typeface="Calibri"/>
              </a:rPr>
              <a:t>reasons (function of behavior).</a:t>
            </a:r>
            <a:endParaRPr lang="en-US" sz="2000" b="0" dirty="0">
              <a:solidFill>
                <a:srgbClr val="999900"/>
              </a:solidFill>
              <a:latin typeface="Calibri"/>
              <a:cs typeface="Calibri"/>
            </a:endParaRPr>
          </a:p>
        </p:txBody>
      </p:sp>
      <p:sp>
        <p:nvSpPr>
          <p:cNvPr id="4" name="Rectangle 3"/>
          <p:cNvSpPr/>
          <p:nvPr/>
        </p:nvSpPr>
        <p:spPr>
          <a:xfrm>
            <a:off x="5570538" y="1490009"/>
            <a:ext cx="3505200" cy="2554545"/>
          </a:xfrm>
          <a:prstGeom prst="rect">
            <a:avLst/>
          </a:prstGeom>
        </p:spPr>
        <p:txBody>
          <a:bodyPr wrap="square">
            <a:spAutoFit/>
          </a:bodyPr>
          <a:lstStyle/>
          <a:p>
            <a:pPr algn="r"/>
            <a:r>
              <a:rPr lang="en-US" sz="2000" i="1" dirty="0">
                <a:solidFill>
                  <a:srgbClr val="999900"/>
                </a:solidFill>
                <a:latin typeface="Calibri"/>
                <a:cs typeface="Calibri"/>
              </a:rPr>
              <a:t>Tier 2: </a:t>
            </a:r>
            <a:r>
              <a:rPr lang="en-US" sz="2000" dirty="0">
                <a:solidFill>
                  <a:srgbClr val="999900"/>
                </a:solidFill>
                <a:latin typeface="Calibri"/>
                <a:cs typeface="Calibri"/>
              </a:rPr>
              <a:t>Homework Club </a:t>
            </a:r>
            <a:r>
              <a:rPr lang="en-US" sz="2000" dirty="0" smtClean="0">
                <a:solidFill>
                  <a:srgbClr val="999900"/>
                </a:solidFill>
                <a:latin typeface="Calibri"/>
                <a:cs typeface="Calibri"/>
              </a:rPr>
              <a:t>or Study Skills Intervention </a:t>
            </a:r>
            <a:r>
              <a:rPr lang="en-US" sz="2000" b="0" dirty="0" smtClean="0">
                <a:solidFill>
                  <a:srgbClr val="999900"/>
                </a:solidFill>
                <a:latin typeface="Calibri"/>
                <a:cs typeface="Calibri"/>
              </a:rPr>
              <a:t>offered </a:t>
            </a:r>
            <a:r>
              <a:rPr lang="en-US" sz="2000" b="0" dirty="0">
                <a:solidFill>
                  <a:srgbClr val="999900"/>
                </a:solidFill>
                <a:latin typeface="Calibri"/>
                <a:cs typeface="Calibri"/>
              </a:rPr>
              <a:t>to students with escape-maintained </a:t>
            </a:r>
            <a:r>
              <a:rPr lang="en-US" sz="2000" b="0" dirty="0" smtClean="0">
                <a:solidFill>
                  <a:srgbClr val="999900"/>
                </a:solidFill>
                <a:latin typeface="Calibri"/>
                <a:cs typeface="Calibri"/>
              </a:rPr>
              <a:t>behaviors. </a:t>
            </a:r>
            <a:r>
              <a:rPr lang="en-US" sz="2000" dirty="0" smtClean="0">
                <a:solidFill>
                  <a:srgbClr val="999900"/>
                </a:solidFill>
                <a:latin typeface="Calibri"/>
                <a:cs typeface="Calibri"/>
              </a:rPr>
              <a:t>Check </a:t>
            </a:r>
            <a:r>
              <a:rPr lang="en-US" sz="2000" dirty="0">
                <a:solidFill>
                  <a:srgbClr val="999900"/>
                </a:solidFill>
                <a:latin typeface="Calibri"/>
                <a:cs typeface="Calibri"/>
              </a:rPr>
              <a:t>In/Check Out </a:t>
            </a:r>
            <a:r>
              <a:rPr lang="en-US" sz="2000" b="0" dirty="0">
                <a:solidFill>
                  <a:srgbClr val="999900"/>
                </a:solidFill>
                <a:latin typeface="Calibri"/>
                <a:cs typeface="Calibri"/>
              </a:rPr>
              <a:t>used for students who have attention-motivated behaviors and have trouble with disruption. </a:t>
            </a:r>
          </a:p>
        </p:txBody>
      </p:sp>
      <p:sp>
        <p:nvSpPr>
          <p:cNvPr id="17" name="Rectangle 16"/>
          <p:cNvSpPr/>
          <p:nvPr/>
        </p:nvSpPr>
        <p:spPr>
          <a:xfrm>
            <a:off x="76200" y="121384"/>
            <a:ext cx="4267200" cy="1631216"/>
          </a:xfrm>
          <a:prstGeom prst="rect">
            <a:avLst/>
          </a:prstGeom>
        </p:spPr>
        <p:txBody>
          <a:bodyPr wrap="square">
            <a:spAutoFit/>
          </a:bodyPr>
          <a:lstStyle/>
          <a:p>
            <a:pPr>
              <a:spcBef>
                <a:spcPct val="20000"/>
              </a:spcBef>
              <a:buSzPct val="85000"/>
            </a:pPr>
            <a:r>
              <a:rPr lang="en-US" sz="2000" dirty="0">
                <a:solidFill>
                  <a:srgbClr val="FF0000"/>
                </a:solidFill>
                <a:latin typeface="Calibri"/>
                <a:cs typeface="Calibri"/>
              </a:rPr>
              <a:t>Tier 3  – (Intensive) </a:t>
            </a:r>
            <a:r>
              <a:rPr lang="en-US" sz="2000" b="0" dirty="0">
                <a:solidFill>
                  <a:srgbClr val="FF0000"/>
                </a:solidFill>
                <a:latin typeface="Calibri"/>
                <a:cs typeface="Calibri"/>
              </a:rPr>
              <a:t>Processes and procedures reflect school-wide expectations </a:t>
            </a:r>
            <a:r>
              <a:rPr lang="en-US" sz="2000" b="0" dirty="0" smtClean="0">
                <a:solidFill>
                  <a:srgbClr val="FF0000"/>
                </a:solidFill>
                <a:latin typeface="Calibri"/>
                <a:cs typeface="Calibri"/>
              </a:rPr>
              <a:t>coupled </a:t>
            </a:r>
            <a:r>
              <a:rPr lang="en-US" sz="2000" b="0" dirty="0">
                <a:solidFill>
                  <a:srgbClr val="FF0000"/>
                </a:solidFill>
                <a:latin typeface="Calibri"/>
                <a:cs typeface="Calibri"/>
              </a:rPr>
              <a:t>with team-based strategies to address problematic behaviors of individual student</a:t>
            </a:r>
          </a:p>
        </p:txBody>
      </p:sp>
      <p:sp>
        <p:nvSpPr>
          <p:cNvPr id="18" name="Rectangle 17"/>
          <p:cNvSpPr/>
          <p:nvPr/>
        </p:nvSpPr>
        <p:spPr>
          <a:xfrm>
            <a:off x="5791200" y="279737"/>
            <a:ext cx="3124200" cy="1015663"/>
          </a:xfrm>
          <a:prstGeom prst="rect">
            <a:avLst/>
          </a:prstGeom>
        </p:spPr>
        <p:txBody>
          <a:bodyPr wrap="square">
            <a:spAutoFit/>
          </a:bodyPr>
          <a:lstStyle/>
          <a:p>
            <a:pPr algn="r"/>
            <a:r>
              <a:rPr lang="en-US" sz="2000" i="1" dirty="0">
                <a:solidFill>
                  <a:srgbClr val="FF0000"/>
                </a:solidFill>
                <a:latin typeface="Calibri"/>
                <a:cs typeface="Calibri"/>
              </a:rPr>
              <a:t>Tier 3: </a:t>
            </a:r>
            <a:r>
              <a:rPr lang="en-US" sz="2000" b="0" dirty="0">
                <a:solidFill>
                  <a:srgbClr val="FF0000"/>
                </a:solidFill>
                <a:latin typeface="Calibri"/>
                <a:cs typeface="Calibri"/>
              </a:rPr>
              <a:t>Intensive Behavior Intervention Plans offered following </a:t>
            </a:r>
            <a:r>
              <a:rPr lang="en-US" sz="2000" b="0" dirty="0" smtClean="0">
                <a:solidFill>
                  <a:srgbClr val="FF0000"/>
                </a:solidFill>
                <a:latin typeface="Calibri"/>
                <a:cs typeface="Calibri"/>
              </a:rPr>
              <a:t>FBA. </a:t>
            </a:r>
            <a:endParaRPr lang="en-US" sz="2000" b="0" dirty="0">
              <a:solidFill>
                <a:srgbClr val="FF0000"/>
              </a:solidFill>
              <a:latin typeface="Calibri"/>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17690"/>
            <a:ext cx="3878613" cy="6121224"/>
          </a:xfrm>
          <a:prstGeom prst="rect">
            <a:avLst/>
          </a:prstGeom>
        </p:spPr>
      </p:pic>
    </p:spTree>
    <p:extLst>
      <p:ext uri="{BB962C8B-B14F-4D97-AF65-F5344CB8AC3E}">
        <p14:creationId xmlns:p14="http://schemas.microsoft.com/office/powerpoint/2010/main" val="16480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4"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Can be thought of as 5 major steps:</a:t>
            </a:r>
          </a:p>
          <a:p>
            <a:endParaRPr lang="en-US" dirty="0"/>
          </a:p>
          <a:p>
            <a:pPr marL="514350" indent="-514350">
              <a:buAutoNum type="arabicPeriod"/>
            </a:pPr>
            <a:r>
              <a:rPr lang="en-US" dirty="0">
                <a:solidFill>
                  <a:srgbClr val="FF0000"/>
                </a:solidFill>
              </a:rPr>
              <a:t>Create </a:t>
            </a:r>
            <a:r>
              <a:rPr lang="en-US" dirty="0"/>
              <a:t>a team to lead PBIS implementation.</a:t>
            </a:r>
          </a:p>
          <a:p>
            <a:pPr marL="514350" indent="-514350">
              <a:buAutoNum type="arabicPeriod"/>
            </a:pPr>
            <a:r>
              <a:rPr lang="en-US" dirty="0">
                <a:solidFill>
                  <a:srgbClr val="FF0000"/>
                </a:solidFill>
              </a:rPr>
              <a:t>Identify</a:t>
            </a:r>
            <a:r>
              <a:rPr lang="en-US" dirty="0">
                <a:solidFill>
                  <a:srgbClr val="0070C0"/>
                </a:solidFill>
              </a:rPr>
              <a:t> </a:t>
            </a:r>
            <a:r>
              <a:rPr lang="en-US" dirty="0">
                <a:solidFill>
                  <a:srgbClr val="FF0000"/>
                </a:solidFill>
              </a:rPr>
              <a:t>and teach </a:t>
            </a:r>
            <a:r>
              <a:rPr lang="en-US" dirty="0"/>
              <a:t>3-5 </a:t>
            </a:r>
            <a:r>
              <a:rPr lang="en-US" dirty="0" err="1"/>
              <a:t>schoolwide</a:t>
            </a:r>
            <a:r>
              <a:rPr lang="en-US" dirty="0"/>
              <a:t> expectations</a:t>
            </a:r>
          </a:p>
          <a:p>
            <a:pPr marL="514350" indent="-514350">
              <a:buAutoNum type="arabicPeriod"/>
            </a:pPr>
            <a:r>
              <a:rPr lang="en-US" dirty="0"/>
              <a:t>Develop a system to </a:t>
            </a:r>
            <a:r>
              <a:rPr lang="en-US" dirty="0">
                <a:solidFill>
                  <a:srgbClr val="FF0000"/>
                </a:solidFill>
              </a:rPr>
              <a:t>acknowledge</a:t>
            </a:r>
            <a:r>
              <a:rPr lang="en-US" dirty="0">
                <a:solidFill>
                  <a:srgbClr val="0070C0"/>
                </a:solidFill>
              </a:rPr>
              <a:t> </a:t>
            </a:r>
            <a:r>
              <a:rPr lang="en-US" dirty="0">
                <a:solidFill>
                  <a:srgbClr val="FF0000"/>
                </a:solidFill>
              </a:rPr>
              <a:t>or</a:t>
            </a:r>
            <a:r>
              <a:rPr lang="en-US" dirty="0">
                <a:solidFill>
                  <a:srgbClr val="0070C0"/>
                </a:solidFill>
              </a:rPr>
              <a:t> </a:t>
            </a:r>
            <a:r>
              <a:rPr lang="en-US" dirty="0">
                <a:solidFill>
                  <a:srgbClr val="FF0000"/>
                </a:solidFill>
              </a:rPr>
              <a:t>encourage </a:t>
            </a:r>
            <a:r>
              <a:rPr lang="en-US" dirty="0"/>
              <a:t>appropriate behavior</a:t>
            </a:r>
          </a:p>
          <a:p>
            <a:pPr marL="514350" indent="-514350">
              <a:buAutoNum type="arabicPeriod"/>
            </a:pPr>
            <a:r>
              <a:rPr lang="en-US" dirty="0"/>
              <a:t>Develop a system to </a:t>
            </a:r>
            <a:r>
              <a:rPr lang="en-US" dirty="0">
                <a:solidFill>
                  <a:srgbClr val="FF0000"/>
                </a:solidFill>
              </a:rPr>
              <a:t>discourage</a:t>
            </a:r>
            <a:r>
              <a:rPr lang="en-US" dirty="0">
                <a:solidFill>
                  <a:srgbClr val="0070C0"/>
                </a:solidFill>
              </a:rPr>
              <a:t> </a:t>
            </a:r>
            <a:r>
              <a:rPr lang="en-US" dirty="0"/>
              <a:t>misbehavior (discipline system)</a:t>
            </a:r>
          </a:p>
          <a:p>
            <a:pPr marL="514350" indent="-514350">
              <a:buAutoNum type="arabicPeriod"/>
            </a:pPr>
            <a:r>
              <a:rPr lang="en-US" dirty="0"/>
              <a:t>Develop a system to </a:t>
            </a:r>
            <a:r>
              <a:rPr lang="en-US" dirty="0">
                <a:solidFill>
                  <a:srgbClr val="FF0000"/>
                </a:solidFill>
              </a:rPr>
              <a:t>evaluate </a:t>
            </a:r>
            <a:r>
              <a:rPr lang="en-US" dirty="0"/>
              <a:t>implementation and impact of PBIS</a:t>
            </a:r>
          </a:p>
        </p:txBody>
      </p:sp>
      <p:sp>
        <p:nvSpPr>
          <p:cNvPr id="2" name="Title 1"/>
          <p:cNvSpPr>
            <a:spLocks noGrp="1"/>
          </p:cNvSpPr>
          <p:nvPr>
            <p:ph type="title"/>
          </p:nvPr>
        </p:nvSpPr>
        <p:spPr/>
        <p:txBody>
          <a:bodyPr/>
          <a:lstStyle/>
          <a:p>
            <a:r>
              <a:rPr lang="en-US" dirty="0" smtClean="0"/>
              <a:t>PBIS Implementation</a:t>
            </a:r>
            <a:endParaRPr lang="en-US" dirty="0"/>
          </a:p>
        </p:txBody>
      </p:sp>
    </p:spTree>
    <p:extLst>
      <p:ext uri="{BB962C8B-B14F-4D97-AF65-F5344CB8AC3E}">
        <p14:creationId xmlns:p14="http://schemas.microsoft.com/office/powerpoint/2010/main" val="743169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What questions do you have about PBIS? </a:t>
            </a:r>
            <a:endParaRPr lang="en-US" dirty="0"/>
          </a:p>
        </p:txBody>
      </p:sp>
      <p:sp>
        <p:nvSpPr>
          <p:cNvPr id="4" name="Slide Number Placeholder 3"/>
          <p:cNvSpPr>
            <a:spLocks noGrp="1"/>
          </p:cNvSpPr>
          <p:nvPr>
            <p:ph type="sldNum" sz="quarter" idx="12"/>
          </p:nvPr>
        </p:nvSpPr>
        <p:spPr/>
        <p:txBody>
          <a:bodyPr/>
          <a:lstStyle/>
          <a:p>
            <a:fld id="{D8F8FF01-81AE-4F80-A110-A875540AAA5D}" type="slidenum">
              <a:rPr lang="en-US" smtClean="0"/>
              <a:t>16</a:t>
            </a:fld>
            <a:endParaRPr lang="en-US" dirty="0"/>
          </a:p>
        </p:txBody>
      </p:sp>
      <p:sp>
        <p:nvSpPr>
          <p:cNvPr id="5" name="Rectangle 4"/>
          <p:cNvSpPr/>
          <p:nvPr/>
        </p:nvSpPr>
        <p:spPr>
          <a:xfrm>
            <a:off x="383822" y="4258557"/>
            <a:ext cx="6626577" cy="2280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solidFill>
                  <a:sysClr val="windowText" lastClr="000000"/>
                </a:solidFill>
              </a:rPr>
              <a:t>Please Note: Credit Jason Harlacher, Colorado </a:t>
            </a:r>
            <a:r>
              <a:rPr lang="en-US" sz="2400" dirty="0" err="1" smtClean="0">
                <a:solidFill>
                  <a:sysClr val="windowText" lastClr="000000"/>
                </a:solidFill>
              </a:rPr>
              <a:t>Dept</a:t>
            </a:r>
            <a:r>
              <a:rPr lang="en-US" sz="2400" dirty="0" smtClean="0">
                <a:solidFill>
                  <a:sysClr val="windowText" lastClr="000000"/>
                </a:solidFill>
              </a:rPr>
              <a:t> of Education for this content. You are free to modify, but please credit appropriately. (Delete this box before presenting this PPT)</a:t>
            </a:r>
            <a:endParaRPr lang="en-US" sz="2400" dirty="0">
              <a:solidFill>
                <a:sysClr val="windowText" lastClr="000000"/>
              </a:solidFill>
            </a:endParaRPr>
          </a:p>
        </p:txBody>
      </p:sp>
    </p:spTree>
    <p:extLst>
      <p:ext uri="{BB962C8B-B14F-4D97-AF65-F5344CB8AC3E}">
        <p14:creationId xmlns:p14="http://schemas.microsoft.com/office/powerpoint/2010/main" val="95294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PBIS? </a:t>
            </a:r>
            <a:endParaRPr lang="en-US" dirty="0"/>
          </a:p>
        </p:txBody>
      </p:sp>
      <p:sp>
        <p:nvSpPr>
          <p:cNvPr id="3" name="Content Placeholder 2"/>
          <p:cNvSpPr>
            <a:spLocks noGrp="1"/>
          </p:cNvSpPr>
          <p:nvPr>
            <p:ph idx="1"/>
          </p:nvPr>
        </p:nvSpPr>
        <p:spPr/>
        <p:txBody>
          <a:bodyPr/>
          <a:lstStyle/>
          <a:p>
            <a:r>
              <a:rPr lang="en-US" i="1" dirty="0" smtClean="0">
                <a:solidFill>
                  <a:srgbClr val="009600"/>
                </a:solidFill>
              </a:rPr>
              <a:t>Positive Behavioral Interventions and Support </a:t>
            </a:r>
            <a:r>
              <a:rPr lang="en-US" dirty="0" smtClean="0"/>
              <a:t>is the science of building effective environments that teach and encourage appropriate behaviors to replace the use of inappropriate behavior. </a:t>
            </a:r>
            <a:endParaRPr lang="en-US" dirty="0"/>
          </a:p>
        </p:txBody>
      </p:sp>
      <p:sp>
        <p:nvSpPr>
          <p:cNvPr id="18" name="Slide Number Placeholder 17"/>
          <p:cNvSpPr>
            <a:spLocks noGrp="1"/>
          </p:cNvSpPr>
          <p:nvPr>
            <p:ph type="sldNum" sz="quarter" idx="12"/>
          </p:nvPr>
        </p:nvSpPr>
        <p:spPr>
          <a:xfrm>
            <a:off x="7239000" y="6324600"/>
            <a:ext cx="1905000" cy="381000"/>
          </a:xfrm>
          <a:prstGeom prst="rect">
            <a:avLst/>
          </a:prstGeom>
        </p:spPr>
        <p:txBody>
          <a:bodyPr/>
          <a:lstStyle/>
          <a:p>
            <a:pPr>
              <a:defRPr/>
            </a:pPr>
            <a:fld id="{DB7F3039-0AF5-6E4B-B969-D168AC4E4208}" type="slidenum">
              <a:rPr lang="en-US" smtClean="0"/>
              <a:pPr>
                <a:defRPr/>
              </a:pPr>
              <a:t>2</a:t>
            </a:fld>
            <a:endParaRPr lang="en-US" sz="1400">
              <a:latin typeface="Arial" charset="0"/>
            </a:endParaRPr>
          </a:p>
        </p:txBody>
      </p:sp>
      <p:grpSp>
        <p:nvGrpSpPr>
          <p:cNvPr id="13" name="Group 12"/>
          <p:cNvGrpSpPr/>
          <p:nvPr/>
        </p:nvGrpSpPr>
        <p:grpSpPr>
          <a:xfrm>
            <a:off x="838200" y="4110335"/>
            <a:ext cx="7391400" cy="1604665"/>
            <a:chOff x="838200" y="4110335"/>
            <a:chExt cx="7391400" cy="1604665"/>
          </a:xfrm>
        </p:grpSpPr>
        <p:sp>
          <p:nvSpPr>
            <p:cNvPr id="5" name="Rounded Rectangle 4"/>
            <p:cNvSpPr/>
            <p:nvPr/>
          </p:nvSpPr>
          <p:spPr bwMode="auto">
            <a:xfrm>
              <a:off x="838200" y="4572000"/>
              <a:ext cx="2057400" cy="1143000"/>
            </a:xfrm>
            <a:prstGeom prst="roundRect">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Calibri"/>
                  <a:ea typeface="ＭＳ Ｐゴシック" charset="-128"/>
                  <a:cs typeface="Calibri"/>
                </a:rPr>
                <a:t>Antecedent</a:t>
              </a:r>
              <a:endParaRPr kumimoji="0" lang="en-US" sz="2400" i="0" u="none" strike="noStrike" cap="none" normalizeH="0" baseline="0" dirty="0">
                <a:ln>
                  <a:noFill/>
                </a:ln>
                <a:solidFill>
                  <a:schemeClr val="tx1"/>
                </a:solidFill>
                <a:effectLst/>
                <a:latin typeface="Calibri"/>
                <a:ea typeface="ＭＳ Ｐゴシック" charset="-128"/>
                <a:cs typeface="Calibri"/>
              </a:endParaRPr>
            </a:p>
          </p:txBody>
        </p:sp>
        <p:sp>
          <p:nvSpPr>
            <p:cNvPr id="6" name="Rounded Rectangle 5"/>
            <p:cNvSpPr/>
            <p:nvPr/>
          </p:nvSpPr>
          <p:spPr bwMode="auto">
            <a:xfrm>
              <a:off x="3505200" y="4572000"/>
              <a:ext cx="1981200" cy="1143000"/>
            </a:xfrm>
            <a:prstGeom prst="roundRect">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Calibri"/>
                  <a:cs typeface="Calibri"/>
                </a:rPr>
                <a:t>Behavior</a:t>
              </a:r>
              <a:endParaRPr kumimoji="0" lang="en-US" sz="2400" i="0" u="none" strike="noStrike" cap="none" normalizeH="0" baseline="0" dirty="0">
                <a:ln>
                  <a:noFill/>
                </a:ln>
                <a:solidFill>
                  <a:schemeClr val="bg1"/>
                </a:solidFill>
                <a:effectLst/>
                <a:latin typeface="Calibri"/>
                <a:ea typeface="ＭＳ Ｐゴシック" charset="-128"/>
                <a:cs typeface="Calibri"/>
              </a:endParaRPr>
            </a:p>
          </p:txBody>
        </p:sp>
        <p:sp>
          <p:nvSpPr>
            <p:cNvPr id="7" name="Rounded Rectangle 6"/>
            <p:cNvSpPr/>
            <p:nvPr/>
          </p:nvSpPr>
          <p:spPr bwMode="auto">
            <a:xfrm>
              <a:off x="6096000" y="4572000"/>
              <a:ext cx="2057400" cy="1143000"/>
            </a:xfrm>
            <a:prstGeom prst="roundRect">
              <a:avLst/>
            </a:prstGeom>
            <a:solidFill>
              <a:srgbClr val="0096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rgbClr val="FFFFFF"/>
                  </a:solidFill>
                  <a:latin typeface="Calibri"/>
                  <a:cs typeface="Calibri"/>
                </a:rPr>
                <a:t>Consequence</a:t>
              </a:r>
              <a:endParaRPr kumimoji="0" lang="en-US" sz="2400" i="0" u="none" strike="noStrike" cap="none" normalizeH="0" baseline="0" dirty="0">
                <a:ln>
                  <a:noFill/>
                </a:ln>
                <a:solidFill>
                  <a:srgbClr val="FFFFFF"/>
                </a:solidFill>
                <a:effectLst/>
                <a:latin typeface="Calibri"/>
                <a:ea typeface="ＭＳ Ｐゴシック" charset="-128"/>
                <a:cs typeface="Calibri"/>
              </a:endParaRPr>
            </a:p>
          </p:txBody>
        </p:sp>
        <p:cxnSp>
          <p:nvCxnSpPr>
            <p:cNvPr id="9" name="Straight Arrow Connector 8"/>
            <p:cNvCxnSpPr>
              <a:stCxn id="5" idx="3"/>
              <a:endCxn id="6" idx="1"/>
            </p:cNvCxnSpPr>
            <p:nvPr/>
          </p:nvCxnSpPr>
          <p:spPr bwMode="auto">
            <a:xfrm>
              <a:off x="2895600" y="51435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5486400" y="51816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838200" y="4110335"/>
              <a:ext cx="2057400" cy="461665"/>
            </a:xfrm>
            <a:prstGeom prst="rect">
              <a:avLst/>
            </a:prstGeom>
            <a:noFill/>
          </p:spPr>
          <p:txBody>
            <a:bodyPr wrap="square" rtlCol="0">
              <a:spAutoFit/>
            </a:bodyPr>
            <a:lstStyle/>
            <a:p>
              <a:pPr algn="ctr"/>
              <a:r>
                <a:rPr lang="en-US" dirty="0" smtClean="0">
                  <a:solidFill>
                    <a:srgbClr val="000090"/>
                  </a:solidFill>
                </a:rPr>
                <a:t>Prevent</a:t>
              </a:r>
              <a:endParaRPr lang="en-US" dirty="0">
                <a:solidFill>
                  <a:srgbClr val="000090"/>
                </a:solidFill>
              </a:endParaRPr>
            </a:p>
          </p:txBody>
        </p:sp>
        <p:sp>
          <p:nvSpPr>
            <p:cNvPr id="15" name="TextBox 14"/>
            <p:cNvSpPr txBox="1"/>
            <p:nvPr/>
          </p:nvSpPr>
          <p:spPr>
            <a:xfrm>
              <a:off x="3429000" y="4114800"/>
              <a:ext cx="2057400" cy="461665"/>
            </a:xfrm>
            <a:prstGeom prst="rect">
              <a:avLst/>
            </a:prstGeom>
            <a:noFill/>
          </p:spPr>
          <p:txBody>
            <a:bodyPr wrap="square" rtlCol="0">
              <a:spAutoFit/>
            </a:bodyPr>
            <a:lstStyle/>
            <a:p>
              <a:pPr algn="ctr"/>
              <a:r>
                <a:rPr lang="en-US" dirty="0" smtClean="0">
                  <a:solidFill>
                    <a:srgbClr val="000090"/>
                  </a:solidFill>
                </a:rPr>
                <a:t>Teach</a:t>
              </a:r>
              <a:endParaRPr lang="en-US" dirty="0">
                <a:solidFill>
                  <a:srgbClr val="000090"/>
                </a:solidFill>
              </a:endParaRPr>
            </a:p>
          </p:txBody>
        </p:sp>
        <p:sp>
          <p:nvSpPr>
            <p:cNvPr id="16" name="TextBox 15"/>
            <p:cNvSpPr txBox="1"/>
            <p:nvPr/>
          </p:nvSpPr>
          <p:spPr>
            <a:xfrm>
              <a:off x="6096000" y="4114800"/>
              <a:ext cx="2133600" cy="461665"/>
            </a:xfrm>
            <a:prstGeom prst="rect">
              <a:avLst/>
            </a:prstGeom>
            <a:noFill/>
          </p:spPr>
          <p:txBody>
            <a:bodyPr wrap="square" rtlCol="0">
              <a:spAutoFit/>
            </a:bodyPr>
            <a:lstStyle/>
            <a:p>
              <a:pPr algn="ctr"/>
              <a:r>
                <a:rPr lang="en-US" dirty="0" smtClean="0">
                  <a:solidFill>
                    <a:srgbClr val="000090"/>
                  </a:solidFill>
                </a:rPr>
                <a:t>Reinforce</a:t>
              </a:r>
              <a:endParaRPr lang="en-US" dirty="0">
                <a:solidFill>
                  <a:srgbClr val="000090"/>
                </a:solidFill>
              </a:endParaRPr>
            </a:p>
          </p:txBody>
        </p:sp>
      </p:grpSp>
    </p:spTree>
    <p:extLst>
      <p:ext uri="{BB962C8B-B14F-4D97-AF65-F5344CB8AC3E}">
        <p14:creationId xmlns:p14="http://schemas.microsoft.com/office/powerpoint/2010/main" val="3616650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35" y="0"/>
            <a:ext cx="7886700" cy="1325563"/>
          </a:xfrm>
        </p:spPr>
        <p:txBody>
          <a:bodyPr/>
          <a:lstStyle/>
          <a:p>
            <a:r>
              <a:rPr lang="en-US" dirty="0" smtClean="0"/>
              <a:t>Reason we have to (re)teach…</a:t>
            </a:r>
            <a:endParaRPr lang="en-US" dirty="0"/>
          </a:p>
        </p:txBody>
      </p:sp>
      <p:pic>
        <p:nvPicPr>
          <p:cNvPr id="5" name="Content Placeholder 4" descr="far side comic. push.jpg"/>
          <p:cNvPicPr>
            <a:picLocks noGrp="1" noChangeAspect="1"/>
          </p:cNvPicPr>
          <p:nvPr>
            <p:ph idx="1"/>
          </p:nvPr>
        </p:nvPicPr>
        <p:blipFill rotWithShape="1">
          <a:blip r:embed="rId3">
            <a:extLst>
              <a:ext uri="{28A0092B-C50C-407E-A947-70E740481C1C}">
                <a14:useLocalDpi xmlns:a14="http://schemas.microsoft.com/office/drawing/2010/main" val="0"/>
              </a:ext>
            </a:extLst>
          </a:blip>
          <a:srcRect l="-6469" r="-5528"/>
          <a:stretch/>
        </p:blipFill>
        <p:spPr>
          <a:xfrm>
            <a:off x="1366609" y="1411685"/>
            <a:ext cx="6523662" cy="4826792"/>
          </a:xfrm>
        </p:spPr>
      </p:pic>
      <p:sp>
        <p:nvSpPr>
          <p:cNvPr id="4" name="Slide Number Placeholder 3"/>
          <p:cNvSpPr>
            <a:spLocks noGrp="1"/>
          </p:cNvSpPr>
          <p:nvPr>
            <p:ph type="sldNum" sz="quarter" idx="12"/>
          </p:nvPr>
        </p:nvSpPr>
        <p:spPr>
          <a:xfrm>
            <a:off x="7239000" y="6324600"/>
            <a:ext cx="1905000" cy="381000"/>
          </a:xfrm>
          <a:prstGeom prst="rect">
            <a:avLst/>
          </a:prstGeom>
        </p:spPr>
        <p:txBody>
          <a:bodyPr/>
          <a:lstStyle/>
          <a:p>
            <a:pPr algn="r">
              <a:defRPr/>
            </a:pPr>
            <a:fld id="{DB7F3039-0AF5-6E4B-B969-D168AC4E4208}" type="slidenum">
              <a:rPr lang="en-US" sz="1400" smtClean="0"/>
              <a:pPr algn="r">
                <a:defRPr/>
              </a:pPr>
              <a:t>3</a:t>
            </a:fld>
            <a:endParaRPr lang="en-US" sz="1400" dirty="0">
              <a:latin typeface="Arial" charset="0"/>
            </a:endParaRPr>
          </a:p>
        </p:txBody>
      </p:sp>
    </p:spTree>
    <p:extLst>
      <p:ext uri="{BB962C8B-B14F-4D97-AF65-F5344CB8AC3E}">
        <p14:creationId xmlns:p14="http://schemas.microsoft.com/office/powerpoint/2010/main" val="3159848297"/>
      </p:ext>
    </p:extLst>
  </p:cSld>
  <p:clrMapOvr>
    <a:masterClrMapping/>
  </p:clrMapOvr>
  <mc:AlternateContent xmlns:mc="http://schemas.openxmlformats.org/markup-compatibility/2006" xmlns:p14="http://schemas.microsoft.com/office/powerpoint/2010/main">
    <mc:Choice Requires="p14">
      <p:transition spd="slow" p14:dur="2000" advClick="0" advTm="3500"/>
    </mc:Choice>
    <mc:Fallback xmlns="">
      <p:transition spd="slow" advClick="0" advTm="35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12513"/>
            <a:ext cx="7886700" cy="1325563"/>
          </a:xfrm>
        </p:spPr>
        <p:txBody>
          <a:bodyPr/>
          <a:lstStyle/>
          <a:p>
            <a:r>
              <a:rPr lang="en-US" dirty="0" smtClean="0"/>
              <a:t>Reason we have to (re)teach…</a:t>
            </a:r>
            <a:endParaRPr lang="en-US" dirty="0"/>
          </a:p>
        </p:txBody>
      </p:sp>
      <p:sp>
        <p:nvSpPr>
          <p:cNvPr id="4" name="Slide Number Placeholder 3"/>
          <p:cNvSpPr>
            <a:spLocks noGrp="1"/>
          </p:cNvSpPr>
          <p:nvPr>
            <p:ph type="sldNum" sz="quarter" idx="12"/>
          </p:nvPr>
        </p:nvSpPr>
        <p:spPr>
          <a:xfrm>
            <a:off x="7010400" y="6356350"/>
            <a:ext cx="2133600" cy="365125"/>
          </a:xfrm>
        </p:spPr>
        <p:txBody>
          <a:bodyPr/>
          <a:lstStyle/>
          <a:p>
            <a:pPr>
              <a:defRPr/>
            </a:pPr>
            <a:fld id="{8AFE41FB-9A59-D441-A4E4-CE18BF304B0A}" type="slidenum">
              <a:rPr lang="en-US" smtClean="0"/>
              <a:pPr>
                <a:defRPr/>
              </a:pPr>
              <a:t>4</a:t>
            </a:fld>
            <a:endParaRPr lang="en-US" dirty="0"/>
          </a:p>
        </p:txBody>
      </p:sp>
      <p:sp>
        <p:nvSpPr>
          <p:cNvPr id="5" name="Rectangle 4"/>
          <p:cNvSpPr/>
          <p:nvPr/>
        </p:nvSpPr>
        <p:spPr>
          <a:xfrm>
            <a:off x="4053369" y="1219923"/>
            <a:ext cx="5090631" cy="2867914"/>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US" sz="2200" i="1" dirty="0" smtClean="0">
                <a:latin typeface="American Typewriter"/>
                <a:cs typeface="American Typewriter"/>
              </a:rPr>
              <a:t>3 times </a:t>
            </a:r>
            <a:r>
              <a:rPr lang="en-US" sz="2200" dirty="0" smtClean="0">
                <a:latin typeface="American Typewriter"/>
                <a:cs typeface="American Typewriter"/>
              </a:rPr>
              <a:t>more likely to drop out</a:t>
            </a:r>
          </a:p>
          <a:p>
            <a:pPr marL="342900" indent="-342900">
              <a:buFont typeface="Arial"/>
              <a:buChar char="•"/>
            </a:pPr>
            <a:r>
              <a:rPr lang="en-US" sz="2200" i="1" dirty="0" smtClean="0">
                <a:latin typeface="American Typewriter"/>
                <a:cs typeface="American Typewriter"/>
              </a:rPr>
              <a:t>More</a:t>
            </a:r>
            <a:r>
              <a:rPr lang="en-US" sz="2200" dirty="0" smtClean="0">
                <a:latin typeface="American Typewriter"/>
                <a:cs typeface="American Typewriter"/>
              </a:rPr>
              <a:t> likely to be suspended again</a:t>
            </a:r>
          </a:p>
          <a:p>
            <a:pPr marL="342900" indent="-342900">
              <a:buFont typeface="Arial"/>
              <a:buChar char="•"/>
            </a:pPr>
            <a:endParaRPr lang="en-US" sz="2200" dirty="0" smtClean="0"/>
          </a:p>
          <a:p>
            <a:pPr marL="342900" indent="-342900">
              <a:buFont typeface="Arial"/>
              <a:buChar char="•"/>
            </a:pPr>
            <a:r>
              <a:rPr lang="en-US" sz="2200" i="1" dirty="0" smtClean="0">
                <a:latin typeface="Abadi MT Condensed Extra Bold"/>
                <a:cs typeface="Abadi MT Condensed Extra Bold"/>
              </a:rPr>
              <a:t>Failure</a:t>
            </a:r>
            <a:r>
              <a:rPr lang="en-US" sz="2200" dirty="0" smtClean="0">
                <a:latin typeface="Abadi MT Condensed Extra Bold"/>
                <a:cs typeface="Abadi MT Condensed Extra Bold"/>
              </a:rPr>
              <a:t> to graduate on-time</a:t>
            </a:r>
          </a:p>
          <a:p>
            <a:pPr marL="342900" indent="-342900">
              <a:buFont typeface="Arial"/>
              <a:buChar char="•"/>
            </a:pPr>
            <a:r>
              <a:rPr lang="en-US" sz="2200" dirty="0" smtClean="0">
                <a:latin typeface="Abadi MT Condensed Extra Bold"/>
                <a:cs typeface="Abadi MT Condensed Extra Bold"/>
              </a:rPr>
              <a:t>Lower academic achievement</a:t>
            </a:r>
          </a:p>
          <a:p>
            <a:pPr marL="342900" indent="-342900">
              <a:buFont typeface="Arial"/>
              <a:buChar char="•"/>
            </a:pPr>
            <a:r>
              <a:rPr lang="en-US" sz="2200" dirty="0" smtClean="0">
                <a:latin typeface="Abadi MT Condensed Extra Bold"/>
                <a:cs typeface="Abadi MT Condensed Extra Bold"/>
              </a:rPr>
              <a:t>Lower school climate ratings</a:t>
            </a:r>
            <a:endParaRPr lang="en-US" sz="2200" dirty="0">
              <a:latin typeface="Abadi MT Condensed Extra Bold"/>
              <a:cs typeface="Abadi MT Condensed Extra Bold"/>
            </a:endParaRPr>
          </a:p>
        </p:txBody>
      </p:sp>
      <p:sp>
        <p:nvSpPr>
          <p:cNvPr id="6" name="Rectangle 5"/>
          <p:cNvSpPr/>
          <p:nvPr/>
        </p:nvSpPr>
        <p:spPr>
          <a:xfrm>
            <a:off x="139172" y="1314462"/>
            <a:ext cx="3688044" cy="1747068"/>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dirty="0" smtClean="0">
                <a:solidFill>
                  <a:schemeClr val="tx1"/>
                </a:solidFill>
                <a:latin typeface="Gurmukhi Sangam MN"/>
                <a:cs typeface="Gurmukhi Sangam MN"/>
              </a:rPr>
              <a:t>Hispanic 				1.23</a:t>
            </a:r>
          </a:p>
          <a:p>
            <a:r>
              <a:rPr lang="en-US" sz="2200" dirty="0" smtClean="0">
                <a:solidFill>
                  <a:schemeClr val="tx1"/>
                </a:solidFill>
                <a:latin typeface="Gurmukhi Sangam MN"/>
                <a:cs typeface="Gurmukhi Sangam MN"/>
              </a:rPr>
              <a:t>Native American 		1.52</a:t>
            </a:r>
          </a:p>
          <a:p>
            <a:r>
              <a:rPr lang="en-US" sz="2200" dirty="0" smtClean="0">
                <a:solidFill>
                  <a:schemeClr val="tx1"/>
                </a:solidFill>
                <a:latin typeface="Gurmukhi Sangam MN"/>
                <a:cs typeface="Gurmukhi Sangam MN"/>
              </a:rPr>
              <a:t>African-American 	</a:t>
            </a:r>
            <a:r>
              <a:rPr lang="en-US" sz="2200" dirty="0" smtClean="0">
                <a:solidFill>
                  <a:schemeClr val="tx1"/>
                </a:solidFill>
                <a:latin typeface="Gurmukhi Sangam MN"/>
                <a:cs typeface="Gurmukhi Sangam MN"/>
              </a:rPr>
              <a:t>	2.84</a:t>
            </a:r>
            <a:endParaRPr lang="en-US" sz="2200" dirty="0" smtClean="0">
              <a:solidFill>
                <a:schemeClr val="tx1"/>
              </a:solidFill>
              <a:latin typeface="Gurmukhi Sangam MN"/>
              <a:cs typeface="Gurmukhi Sangam MN"/>
            </a:endParaRPr>
          </a:p>
          <a:p>
            <a:r>
              <a:rPr lang="en-US" sz="2200" dirty="0" smtClean="0">
                <a:solidFill>
                  <a:schemeClr val="tx1"/>
                </a:solidFill>
                <a:latin typeface="Gurmukhi Sangam MN"/>
                <a:cs typeface="Gurmukhi Sangam MN"/>
              </a:rPr>
              <a:t>With Disabilities 		2.0</a:t>
            </a:r>
          </a:p>
        </p:txBody>
      </p:sp>
      <p:sp>
        <p:nvSpPr>
          <p:cNvPr id="7" name="Rectangle 6"/>
          <p:cNvSpPr/>
          <p:nvPr/>
        </p:nvSpPr>
        <p:spPr>
          <a:xfrm>
            <a:off x="4356987" y="4213242"/>
            <a:ext cx="4101213" cy="2291216"/>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i="1" dirty="0" smtClean="0">
                <a:solidFill>
                  <a:srgbClr val="000000"/>
                </a:solidFill>
                <a:latin typeface="Rockwell"/>
                <a:cs typeface="Rockwell"/>
              </a:rPr>
              <a:t>Pre African-American: </a:t>
            </a:r>
            <a:br>
              <a:rPr lang="en-US" sz="2400" b="1" i="1" dirty="0" smtClean="0">
                <a:solidFill>
                  <a:srgbClr val="000000"/>
                </a:solidFill>
                <a:latin typeface="Rockwell"/>
                <a:cs typeface="Rockwell"/>
              </a:rPr>
            </a:br>
            <a:r>
              <a:rPr lang="en-US" sz="2400" dirty="0" smtClean="0">
                <a:solidFill>
                  <a:srgbClr val="000000"/>
                </a:solidFill>
                <a:latin typeface="Rockwell"/>
                <a:cs typeface="Rockwell"/>
              </a:rPr>
              <a:t>18% enrollment, 42% </a:t>
            </a:r>
            <a:r>
              <a:rPr lang="en-US" sz="2400" dirty="0" err="1" smtClean="0">
                <a:solidFill>
                  <a:srgbClr val="000000"/>
                </a:solidFill>
                <a:latin typeface="Rockwell"/>
                <a:cs typeface="Rockwell"/>
              </a:rPr>
              <a:t>susp</a:t>
            </a:r>
            <a:r>
              <a:rPr lang="en-US" sz="2400" dirty="0" smtClean="0">
                <a:solidFill>
                  <a:srgbClr val="000000"/>
                </a:solidFill>
                <a:latin typeface="Rockwell"/>
                <a:cs typeface="Rockwell"/>
              </a:rPr>
              <a:t>.</a:t>
            </a:r>
          </a:p>
          <a:p>
            <a:endParaRPr lang="en-US" sz="2400" dirty="0" smtClean="0">
              <a:solidFill>
                <a:srgbClr val="000000"/>
              </a:solidFill>
              <a:latin typeface="Rockwell"/>
              <a:cs typeface="Rockwell"/>
            </a:endParaRPr>
          </a:p>
          <a:p>
            <a:r>
              <a:rPr lang="en-US" sz="2400" b="1" i="1" dirty="0" smtClean="0">
                <a:solidFill>
                  <a:srgbClr val="000000"/>
                </a:solidFill>
                <a:latin typeface="Rockwell"/>
                <a:cs typeface="Rockwell"/>
              </a:rPr>
              <a:t>Pre Caucasian</a:t>
            </a:r>
            <a:r>
              <a:rPr lang="en-US" sz="2400" dirty="0" smtClean="0">
                <a:solidFill>
                  <a:srgbClr val="000000"/>
                </a:solidFill>
                <a:latin typeface="Rockwell"/>
                <a:cs typeface="Rockwell"/>
              </a:rPr>
              <a:t>: </a:t>
            </a:r>
            <a:br>
              <a:rPr lang="en-US" sz="2400" dirty="0" smtClean="0">
                <a:solidFill>
                  <a:srgbClr val="000000"/>
                </a:solidFill>
                <a:latin typeface="Rockwell"/>
                <a:cs typeface="Rockwell"/>
              </a:rPr>
            </a:br>
            <a:r>
              <a:rPr lang="en-US" sz="2400" dirty="0" smtClean="0">
                <a:solidFill>
                  <a:srgbClr val="000000"/>
                </a:solidFill>
                <a:latin typeface="Rockwell"/>
                <a:cs typeface="Rockwell"/>
              </a:rPr>
              <a:t>43% enrollment, 26% </a:t>
            </a:r>
            <a:r>
              <a:rPr lang="en-US" sz="2400" dirty="0" err="1" smtClean="0">
                <a:solidFill>
                  <a:srgbClr val="000000"/>
                </a:solidFill>
                <a:latin typeface="Rockwell"/>
                <a:cs typeface="Rockwell"/>
              </a:rPr>
              <a:t>susp</a:t>
            </a:r>
            <a:r>
              <a:rPr lang="en-US" sz="2400" dirty="0" smtClean="0">
                <a:solidFill>
                  <a:srgbClr val="000000"/>
                </a:solidFill>
                <a:latin typeface="Rockwell"/>
                <a:cs typeface="Rockwell"/>
              </a:rPr>
              <a:t>.</a:t>
            </a:r>
          </a:p>
        </p:txBody>
      </p:sp>
      <p:grpSp>
        <p:nvGrpSpPr>
          <p:cNvPr id="12" name="Group 11"/>
          <p:cNvGrpSpPr/>
          <p:nvPr/>
        </p:nvGrpSpPr>
        <p:grpSpPr>
          <a:xfrm>
            <a:off x="972638" y="3263231"/>
            <a:ext cx="2394931" cy="3275681"/>
            <a:chOff x="-3632275" y="1314462"/>
            <a:chExt cx="4111500" cy="4232657"/>
          </a:xfrm>
        </p:grpSpPr>
        <p:pic>
          <p:nvPicPr>
            <p:cNvPr id="10" name="Picture 9" descr="niBEr8LiA.png"/>
            <p:cNvPicPr>
              <a:picLocks noChangeAspect="1"/>
            </p:cNvPicPr>
            <p:nvPr/>
          </p:nvPicPr>
          <p:blipFill rotWithShape="1">
            <a:blip r:embed="rId3">
              <a:extLst>
                <a:ext uri="{28A0092B-C50C-407E-A947-70E740481C1C}">
                  <a14:useLocalDpi xmlns:a14="http://schemas.microsoft.com/office/drawing/2010/main" val="0"/>
                </a:ext>
              </a:extLst>
            </a:blip>
            <a:srcRect l="49438"/>
            <a:stretch/>
          </p:blipFill>
          <p:spPr>
            <a:xfrm>
              <a:off x="-997858" y="2002335"/>
              <a:ext cx="1477083" cy="3544784"/>
            </a:xfrm>
            <a:prstGeom prst="rect">
              <a:avLst/>
            </a:prstGeom>
          </p:spPr>
        </p:pic>
        <p:pic>
          <p:nvPicPr>
            <p:cNvPr id="11" name="Picture 10" descr="niBEr8L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275" y="1314462"/>
              <a:ext cx="2921330" cy="3544784"/>
            </a:xfrm>
            <a:prstGeom prst="rect">
              <a:avLst/>
            </a:prstGeom>
          </p:spPr>
        </p:pic>
      </p:grpSp>
    </p:spTree>
    <p:extLst>
      <p:ext uri="{BB962C8B-B14F-4D97-AF65-F5344CB8AC3E}">
        <p14:creationId xmlns:p14="http://schemas.microsoft.com/office/powerpoint/2010/main" val="976102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t>Let’s do the  math…</a:t>
            </a:r>
          </a:p>
        </p:txBody>
      </p:sp>
      <p:sp>
        <p:nvSpPr>
          <p:cNvPr id="37892" name="Rectangle 84"/>
          <p:cNvSpPr>
            <a:spLocks noGrp="1" noChangeArrowheads="1"/>
          </p:cNvSpPr>
          <p:nvPr>
            <p:ph idx="1"/>
          </p:nvPr>
        </p:nvSpPr>
        <p:spPr>
          <a:noFill/>
        </p:spPr>
        <p:txBody>
          <a:bodyPr/>
          <a:lstStyle/>
          <a:p>
            <a:pPr eaLnBrk="1" hangingPunct="1"/>
            <a:r>
              <a:rPr lang="en-US" dirty="0"/>
              <a:t>One middle school had a reduction of 850 referrals</a:t>
            </a:r>
            <a:r>
              <a:rPr lang="en-US" dirty="0" smtClean="0"/>
              <a:t> in </a:t>
            </a:r>
            <a:r>
              <a:rPr lang="en-US" dirty="0"/>
              <a:t>one year. </a:t>
            </a:r>
          </a:p>
          <a:p>
            <a:pPr eaLnBrk="1" hangingPunct="1"/>
            <a:endParaRPr lang="en-US" dirty="0"/>
          </a:p>
          <a:p>
            <a:pPr lvl="1" eaLnBrk="1" hangingPunct="1"/>
            <a:endParaRPr lang="en-US" b="1" i="1" dirty="0">
              <a:solidFill>
                <a:srgbClr val="FF0000"/>
              </a:solidFill>
            </a:endParaRPr>
          </a:p>
        </p:txBody>
      </p:sp>
      <p:sp>
        <p:nvSpPr>
          <p:cNvPr id="17" name="Slide Number Placeholder 16"/>
          <p:cNvSpPr>
            <a:spLocks noGrp="1"/>
          </p:cNvSpPr>
          <p:nvPr>
            <p:ph type="sldNum" sz="quarter" idx="12"/>
          </p:nvPr>
        </p:nvSpPr>
        <p:spPr>
          <a:xfrm>
            <a:off x="7239000" y="6324600"/>
            <a:ext cx="1905000" cy="381000"/>
          </a:xfrm>
          <a:prstGeom prst="rect">
            <a:avLst/>
          </a:prstGeom>
        </p:spPr>
        <p:txBody>
          <a:bodyPr/>
          <a:lstStyle/>
          <a:p>
            <a:pPr>
              <a:defRPr/>
            </a:pPr>
            <a:fld id="{DB7F3039-0AF5-6E4B-B969-D168AC4E4208}" type="slidenum">
              <a:rPr lang="en-US" smtClean="0"/>
              <a:pPr>
                <a:defRPr/>
              </a:pPr>
              <a:t>5</a:t>
            </a:fld>
            <a:endParaRPr lang="en-US" sz="1400">
              <a:latin typeface="Arial" charset="0"/>
            </a:endParaRPr>
          </a:p>
        </p:txBody>
      </p:sp>
      <p:graphicFrame>
        <p:nvGraphicFramePr>
          <p:cNvPr id="41130" name="Group 170"/>
          <p:cNvGraphicFramePr>
            <a:graphicFrameLocks noGrp="1"/>
          </p:cNvGraphicFramePr>
          <p:nvPr/>
        </p:nvGraphicFramePr>
        <p:xfrm>
          <a:off x="381000" y="2819400"/>
          <a:ext cx="8305800" cy="2362200"/>
        </p:xfrm>
        <a:graphic>
          <a:graphicData uri="http://schemas.openxmlformats.org/drawingml/2006/table">
            <a:tbl>
              <a:tblPr/>
              <a:tblGrid>
                <a:gridCol w="4152900"/>
                <a:gridCol w="4152900"/>
              </a:tblGrid>
              <a:tr h="381000">
                <a:tc>
                  <a:txBody>
                    <a:bodyPr/>
                    <a:lstStyle/>
                    <a:p>
                      <a:pPr marL="0" marR="0" lvl="0" indent="0" algn="ctr" defTabSz="914400" rtl="0" eaLnBrk="1" fontAlgn="base" latinLnBrk="0" hangingPunct="1">
                        <a:lnSpc>
                          <a:spcPct val="90000"/>
                        </a:lnSpc>
                        <a:spcBef>
                          <a:spcPct val="20000"/>
                        </a:spcBef>
                        <a:spcAft>
                          <a:spcPct val="0"/>
                        </a:spcAft>
                        <a:buClrTx/>
                        <a:buSzPct val="85000"/>
                        <a:buFont typeface="Times" charset="0"/>
                        <a:buNone/>
                        <a:tabLst/>
                      </a:pPr>
                      <a:r>
                        <a:rPr kumimoji="0" lang="en-US" sz="1800" b="1" i="0" u="none" strike="noStrike" cap="none" normalizeH="0" baseline="0">
                          <a:ln>
                            <a:noFill/>
                          </a:ln>
                          <a:solidFill>
                            <a:srgbClr val="101369"/>
                          </a:solidFill>
                          <a:effectLst/>
                          <a:latin typeface="Calibri" charset="0"/>
                          <a:ea typeface="ＭＳ Ｐゴシック" charset="-128"/>
                          <a:cs typeface="ＭＳ Ｐゴシック" charset="-128"/>
                        </a:rPr>
                        <a:t>Savings in administrative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Pct val="85000"/>
                        <a:buFont typeface="Times" charset="0"/>
                        <a:buNone/>
                        <a:tabLst/>
                      </a:pPr>
                      <a:r>
                        <a:rPr kumimoji="0" lang="en-US" sz="1800" b="1" i="0" u="none" strike="noStrike" cap="none" normalizeH="0" baseline="0">
                          <a:ln>
                            <a:noFill/>
                          </a:ln>
                          <a:solidFill>
                            <a:srgbClr val="101369"/>
                          </a:solidFill>
                          <a:effectLst/>
                          <a:latin typeface="Calibri" charset="0"/>
                          <a:ea typeface="ＭＳ Ｐゴシック" charset="-128"/>
                          <a:cs typeface="ＭＳ Ｐゴシック" charset="-128"/>
                        </a:rPr>
                        <a:t>Savings in Student Instructional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0" i="0" u="none" strike="noStrike" cap="none" normalizeH="0" baseline="0" dirty="0">
                          <a:ln>
                            <a:noFill/>
                          </a:ln>
                          <a:solidFill>
                            <a:schemeClr val="tx1"/>
                          </a:solidFill>
                          <a:effectLst/>
                          <a:latin typeface="Calibri" charset="0"/>
                          <a:ea typeface="ＭＳ Ｐゴシック" charset="-128"/>
                          <a:cs typeface="ＭＳ Ｐゴシック" charset="-128"/>
                        </a:rPr>
                        <a:t>ODR = 15 </a:t>
                      </a:r>
                      <a:r>
                        <a:rPr kumimoji="0" lang="en-US" sz="1800" b="0" i="0" u="none" strike="noStrike" cap="none" normalizeH="0" baseline="0" dirty="0" err="1">
                          <a:ln>
                            <a:noFill/>
                          </a:ln>
                          <a:solidFill>
                            <a:schemeClr val="tx1"/>
                          </a:solidFill>
                          <a:effectLst/>
                          <a:latin typeface="Calibri" charset="0"/>
                          <a:ea typeface="ＭＳ Ｐゴシック" charset="-128"/>
                          <a:cs typeface="ＭＳ Ｐゴシック" charset="-128"/>
                        </a:rPr>
                        <a:t>mins</a:t>
                      </a:r>
                      <a:endParaRPr kumimoji="0" 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0" i="0" u="none" strike="noStrike" cap="none" normalizeH="0" baseline="0" dirty="0">
                          <a:ln>
                            <a:noFill/>
                          </a:ln>
                          <a:solidFill>
                            <a:schemeClr val="tx1"/>
                          </a:solidFill>
                          <a:effectLst/>
                          <a:latin typeface="Calibri" charset="0"/>
                          <a:ea typeface="ＭＳ Ｐゴシック" charset="-128"/>
                          <a:cs typeface="ＭＳ Ｐゴシック" charset="-128"/>
                        </a:rPr>
                        <a:t>ODR = 45 </a:t>
                      </a:r>
                      <a:r>
                        <a:rPr kumimoji="0" lang="en-US" sz="1800" b="0" i="0" u="none" strike="noStrike" cap="none" normalizeH="0" baseline="0" dirty="0" err="1">
                          <a:ln>
                            <a:noFill/>
                          </a:ln>
                          <a:solidFill>
                            <a:schemeClr val="tx1"/>
                          </a:solidFill>
                          <a:effectLst/>
                          <a:latin typeface="Calibri" charset="0"/>
                          <a:ea typeface="ＭＳ Ｐゴシック" charset="-128"/>
                          <a:cs typeface="ＭＳ Ｐゴシック" charset="-128"/>
                        </a:rPr>
                        <a:t>mins</a:t>
                      </a:r>
                      <a:endParaRPr kumimoji="0" 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0" i="0" u="none" strike="noStrike" cap="none" normalizeH="0" baseline="0" dirty="0">
                          <a:ln>
                            <a:noFill/>
                          </a:ln>
                          <a:solidFill>
                            <a:schemeClr val="tx1"/>
                          </a:solidFill>
                          <a:effectLst/>
                          <a:latin typeface="Calibri" charset="0"/>
                          <a:ea typeface="ＭＳ Ｐゴシック" charset="-128"/>
                          <a:cs typeface="ＭＳ Ｐゴシック" charset="-128"/>
                        </a:rPr>
                        <a:t>850 X 15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0" i="0" u="none" strike="noStrike" cap="none" normalizeH="0" baseline="0" dirty="0">
                          <a:ln>
                            <a:noFill/>
                          </a:ln>
                          <a:solidFill>
                            <a:schemeClr val="tx1"/>
                          </a:solidFill>
                          <a:effectLst/>
                          <a:latin typeface="Calibri" charset="0"/>
                          <a:ea typeface="ＭＳ Ｐゴシック" charset="-128"/>
                          <a:cs typeface="ＭＳ Ｐゴシック" charset="-128"/>
                        </a:rPr>
                        <a:t>850 X 45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1" i="0" u="none" strike="noStrike" cap="none" normalizeH="0" baseline="0" dirty="0" smtClean="0">
                          <a:ln>
                            <a:noFill/>
                          </a:ln>
                          <a:solidFill>
                            <a:schemeClr val="bg1"/>
                          </a:solidFill>
                          <a:effectLst/>
                          <a:latin typeface="Calibri" charset="0"/>
                          <a:ea typeface="ＭＳ Ｐゴシック" charset="-128"/>
                          <a:cs typeface="ＭＳ Ｐゴシック" charset="-128"/>
                        </a:rPr>
                        <a:t>12, 750 </a:t>
                      </a: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minutes</a:t>
                      </a: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01369"/>
                    </a:solid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1" i="0" u="none" strike="noStrike" cap="none" normalizeH="0" baseline="0" dirty="0" smtClean="0">
                          <a:ln>
                            <a:noFill/>
                          </a:ln>
                          <a:solidFill>
                            <a:schemeClr val="bg1"/>
                          </a:solidFill>
                          <a:effectLst/>
                          <a:latin typeface="Calibri" charset="0"/>
                          <a:ea typeface="ＭＳ Ｐゴシック" charset="-128"/>
                          <a:cs typeface="ＭＳ Ｐゴシック" charset="-128"/>
                        </a:rPr>
                        <a:t>38, 250 </a:t>
                      </a: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minutes</a:t>
                      </a: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01369"/>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1" i="0" u="none" strike="noStrike" cap="none" normalizeH="0" baseline="0" dirty="0" smtClean="0">
                          <a:ln>
                            <a:noFill/>
                          </a:ln>
                          <a:solidFill>
                            <a:schemeClr val="bg1"/>
                          </a:solidFill>
                          <a:effectLst/>
                          <a:latin typeface="Calibri" charset="0"/>
                          <a:ea typeface="ＭＳ Ｐゴシック" charset="-128"/>
                          <a:cs typeface="ＭＳ Ｐゴシック" charset="-128"/>
                        </a:rPr>
                        <a:t>212.5 hours</a:t>
                      </a:r>
                      <a:endPar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01369"/>
                    </a:solid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1" i="0" u="none" strike="noStrike" cap="none" normalizeH="0" baseline="0" dirty="0" smtClean="0">
                          <a:ln>
                            <a:noFill/>
                          </a:ln>
                          <a:solidFill>
                            <a:schemeClr val="bg1"/>
                          </a:solidFill>
                          <a:effectLst/>
                          <a:latin typeface="Calibri" charset="0"/>
                          <a:ea typeface="ＭＳ Ｐゴシック" charset="-128"/>
                          <a:cs typeface="ＭＳ Ｐゴシック" charset="-128"/>
                        </a:rPr>
                        <a:t>637.50 hours</a:t>
                      </a:r>
                      <a:endPar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01369"/>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1" i="0" u="none" strike="noStrike" cap="none" normalizeH="0" baseline="0" dirty="0" smtClean="0">
                          <a:ln>
                            <a:noFill/>
                          </a:ln>
                          <a:solidFill>
                            <a:schemeClr val="bg1"/>
                          </a:solidFill>
                          <a:effectLst/>
                          <a:latin typeface="Calibri" charset="0"/>
                          <a:ea typeface="ＭＳ Ｐゴシック" charset="-128"/>
                          <a:cs typeface="ＭＳ Ｐゴシック" charset="-128"/>
                        </a:rPr>
                        <a:t>26.5 eight-hour days</a:t>
                      </a:r>
                      <a:endPar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01369"/>
                    </a:solid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Times" charset="0"/>
                        <a:buNone/>
                        <a:tabLst/>
                      </a:pPr>
                      <a:r>
                        <a:rPr kumimoji="0" lang="en-US" sz="1800" b="1" i="0" u="none" strike="noStrike" cap="none" normalizeH="0" baseline="0" dirty="0" smtClean="0">
                          <a:ln>
                            <a:noFill/>
                          </a:ln>
                          <a:solidFill>
                            <a:schemeClr val="bg1"/>
                          </a:solidFill>
                          <a:effectLst/>
                          <a:latin typeface="Calibri" charset="0"/>
                          <a:ea typeface="ＭＳ Ｐゴシック" charset="-128"/>
                          <a:cs typeface="ＭＳ Ｐゴシック" charset="-128"/>
                        </a:rPr>
                        <a:t>106.25 six-hour days</a:t>
                      </a:r>
                      <a:endPar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01369"/>
                    </a:solidFill>
                  </a:tcPr>
                </a:tc>
              </a:tr>
            </a:tbl>
          </a:graphicData>
        </a:graphic>
      </p:graphicFrame>
      <p:sp>
        <p:nvSpPr>
          <p:cNvPr id="41136" name="Rectangle 176"/>
          <p:cNvSpPr>
            <a:spLocks noChangeArrowheads="1"/>
          </p:cNvSpPr>
          <p:nvPr/>
        </p:nvSpPr>
        <p:spPr bwMode="auto">
          <a:xfrm>
            <a:off x="762000" y="4114800"/>
            <a:ext cx="2971800" cy="228600"/>
          </a:xfrm>
          <a:prstGeom prst="rect">
            <a:avLst/>
          </a:prstGeom>
          <a:solidFill>
            <a:srgbClr val="101369"/>
          </a:solidFill>
          <a:ln w="9525">
            <a:noFill/>
            <a:miter lim="800000"/>
            <a:headEnd/>
            <a:tailEnd/>
          </a:ln>
        </p:spPr>
        <p:txBody>
          <a:bodyPr wrap="none" anchor="ctr">
            <a:prstTxWarp prst="textNoShape">
              <a:avLst/>
            </a:prstTxWarp>
          </a:bodyPr>
          <a:lstStyle/>
          <a:p>
            <a:endParaRPr lang="en-US"/>
          </a:p>
        </p:txBody>
      </p:sp>
      <p:sp>
        <p:nvSpPr>
          <p:cNvPr id="41137" name="Rectangle 177"/>
          <p:cNvSpPr>
            <a:spLocks noChangeArrowheads="1"/>
          </p:cNvSpPr>
          <p:nvPr/>
        </p:nvSpPr>
        <p:spPr bwMode="auto">
          <a:xfrm>
            <a:off x="914400" y="4495800"/>
            <a:ext cx="2971800" cy="228600"/>
          </a:xfrm>
          <a:prstGeom prst="rect">
            <a:avLst/>
          </a:prstGeom>
          <a:solidFill>
            <a:srgbClr val="101369"/>
          </a:solidFill>
          <a:ln w="9525">
            <a:noFill/>
            <a:miter lim="800000"/>
            <a:headEnd/>
            <a:tailEnd/>
          </a:ln>
        </p:spPr>
        <p:txBody>
          <a:bodyPr wrap="none" anchor="ctr">
            <a:prstTxWarp prst="textNoShape">
              <a:avLst/>
            </a:prstTxWarp>
          </a:bodyPr>
          <a:lstStyle/>
          <a:p>
            <a:endParaRPr lang="en-US"/>
          </a:p>
        </p:txBody>
      </p:sp>
      <p:sp>
        <p:nvSpPr>
          <p:cNvPr id="41138" name="Rectangle 178"/>
          <p:cNvSpPr>
            <a:spLocks noChangeArrowheads="1"/>
          </p:cNvSpPr>
          <p:nvPr/>
        </p:nvSpPr>
        <p:spPr bwMode="auto">
          <a:xfrm>
            <a:off x="914400" y="4876800"/>
            <a:ext cx="2971800" cy="228600"/>
          </a:xfrm>
          <a:prstGeom prst="rect">
            <a:avLst/>
          </a:prstGeom>
          <a:solidFill>
            <a:srgbClr val="101369"/>
          </a:solidFill>
          <a:ln w="9525">
            <a:noFill/>
            <a:miter lim="800000"/>
            <a:headEnd/>
            <a:tailEnd/>
          </a:ln>
        </p:spPr>
        <p:txBody>
          <a:bodyPr wrap="none" anchor="ctr">
            <a:prstTxWarp prst="textNoShape">
              <a:avLst/>
            </a:prstTxWarp>
          </a:bodyPr>
          <a:lstStyle/>
          <a:p>
            <a:endParaRPr lang="en-US"/>
          </a:p>
        </p:txBody>
      </p:sp>
      <p:sp>
        <p:nvSpPr>
          <p:cNvPr id="41139" name="Rectangle 179"/>
          <p:cNvSpPr>
            <a:spLocks noChangeArrowheads="1"/>
          </p:cNvSpPr>
          <p:nvPr/>
        </p:nvSpPr>
        <p:spPr bwMode="auto">
          <a:xfrm>
            <a:off x="5334000" y="4114800"/>
            <a:ext cx="2971800" cy="228600"/>
          </a:xfrm>
          <a:prstGeom prst="rect">
            <a:avLst/>
          </a:prstGeom>
          <a:solidFill>
            <a:srgbClr val="101369"/>
          </a:solidFill>
          <a:ln w="9525">
            <a:noFill/>
            <a:miter lim="800000"/>
            <a:headEnd/>
            <a:tailEnd/>
          </a:ln>
        </p:spPr>
        <p:txBody>
          <a:bodyPr wrap="none" anchor="ctr">
            <a:prstTxWarp prst="textNoShape">
              <a:avLst/>
            </a:prstTxWarp>
          </a:bodyPr>
          <a:lstStyle/>
          <a:p>
            <a:endParaRPr lang="en-US"/>
          </a:p>
        </p:txBody>
      </p:sp>
      <p:sp>
        <p:nvSpPr>
          <p:cNvPr id="41140" name="Rectangle 180"/>
          <p:cNvSpPr>
            <a:spLocks noChangeArrowheads="1"/>
          </p:cNvSpPr>
          <p:nvPr/>
        </p:nvSpPr>
        <p:spPr bwMode="auto">
          <a:xfrm>
            <a:off x="5334000" y="4495800"/>
            <a:ext cx="2971800" cy="228600"/>
          </a:xfrm>
          <a:prstGeom prst="rect">
            <a:avLst/>
          </a:prstGeom>
          <a:solidFill>
            <a:srgbClr val="101369"/>
          </a:solidFill>
          <a:ln w="9525">
            <a:noFill/>
            <a:miter lim="800000"/>
            <a:headEnd/>
            <a:tailEnd/>
          </a:ln>
        </p:spPr>
        <p:txBody>
          <a:bodyPr wrap="none" anchor="ctr">
            <a:prstTxWarp prst="textNoShape">
              <a:avLst/>
            </a:prstTxWarp>
          </a:bodyPr>
          <a:lstStyle/>
          <a:p>
            <a:endParaRPr lang="en-US"/>
          </a:p>
        </p:txBody>
      </p:sp>
      <p:sp>
        <p:nvSpPr>
          <p:cNvPr id="41141" name="Rectangle 181"/>
          <p:cNvSpPr>
            <a:spLocks noChangeArrowheads="1"/>
          </p:cNvSpPr>
          <p:nvPr/>
        </p:nvSpPr>
        <p:spPr bwMode="auto">
          <a:xfrm>
            <a:off x="5410200" y="4876800"/>
            <a:ext cx="2971800" cy="228600"/>
          </a:xfrm>
          <a:prstGeom prst="rect">
            <a:avLst/>
          </a:prstGeom>
          <a:solidFill>
            <a:srgbClr val="101369"/>
          </a:solidFill>
          <a:ln w="9525">
            <a:no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532795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41136"/>
                                        </p:tgtEl>
                                      </p:cBhvr>
                                    </p:animEffect>
                                    <p:set>
                                      <p:cBhvr>
                                        <p:cTn id="7" dur="1" fill="hold">
                                          <p:stCondLst>
                                            <p:cond delay="499"/>
                                          </p:stCondLst>
                                        </p:cTn>
                                        <p:tgtEl>
                                          <p:spTgt spid="411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41137"/>
                                        </p:tgtEl>
                                      </p:cBhvr>
                                    </p:animEffect>
                                    <p:set>
                                      <p:cBhvr>
                                        <p:cTn id="12" dur="1" fill="hold">
                                          <p:stCondLst>
                                            <p:cond delay="499"/>
                                          </p:stCondLst>
                                        </p:cTn>
                                        <p:tgtEl>
                                          <p:spTgt spid="411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41138"/>
                                        </p:tgtEl>
                                      </p:cBhvr>
                                    </p:animEffect>
                                    <p:set>
                                      <p:cBhvr>
                                        <p:cTn id="17" dur="1" fill="hold">
                                          <p:stCondLst>
                                            <p:cond delay="499"/>
                                          </p:stCondLst>
                                        </p:cTn>
                                        <p:tgtEl>
                                          <p:spTgt spid="411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0" nodeType="clickEffect">
                                  <p:stCondLst>
                                    <p:cond delay="0"/>
                                  </p:stCondLst>
                                  <p:childTnLst>
                                    <p:animEffect transition="out" filter="wipe(right)">
                                      <p:cBhvr>
                                        <p:cTn id="21" dur="500"/>
                                        <p:tgtEl>
                                          <p:spTgt spid="41139"/>
                                        </p:tgtEl>
                                      </p:cBhvr>
                                    </p:animEffect>
                                    <p:set>
                                      <p:cBhvr>
                                        <p:cTn id="22" dur="1" fill="hold">
                                          <p:stCondLst>
                                            <p:cond delay="499"/>
                                          </p:stCondLst>
                                        </p:cTn>
                                        <p:tgtEl>
                                          <p:spTgt spid="411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0" nodeType="clickEffect">
                                  <p:stCondLst>
                                    <p:cond delay="0"/>
                                  </p:stCondLst>
                                  <p:childTnLst>
                                    <p:animEffect transition="out" filter="wipe(right)">
                                      <p:cBhvr>
                                        <p:cTn id="26" dur="500"/>
                                        <p:tgtEl>
                                          <p:spTgt spid="41140"/>
                                        </p:tgtEl>
                                      </p:cBhvr>
                                    </p:animEffect>
                                    <p:set>
                                      <p:cBhvr>
                                        <p:cTn id="27" dur="1" fill="hold">
                                          <p:stCondLst>
                                            <p:cond delay="499"/>
                                          </p:stCondLst>
                                        </p:cTn>
                                        <p:tgtEl>
                                          <p:spTgt spid="4114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0" nodeType="clickEffect">
                                  <p:stCondLst>
                                    <p:cond delay="0"/>
                                  </p:stCondLst>
                                  <p:childTnLst>
                                    <p:animEffect transition="out" filter="wipe(right)">
                                      <p:cBhvr>
                                        <p:cTn id="31" dur="500"/>
                                        <p:tgtEl>
                                          <p:spTgt spid="41141"/>
                                        </p:tgtEl>
                                      </p:cBhvr>
                                    </p:animEffect>
                                    <p:set>
                                      <p:cBhvr>
                                        <p:cTn id="32" dur="1" fill="hold">
                                          <p:stCondLst>
                                            <p:cond delay="499"/>
                                          </p:stCondLst>
                                        </p:cTn>
                                        <p:tgtEl>
                                          <p:spTgt spid="41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6" grpId="0" animBg="1"/>
      <p:bldP spid="41137" grpId="0" animBg="1"/>
      <p:bldP spid="41138" grpId="0" animBg="1"/>
      <p:bldP spid="41139" grpId="0" animBg="1"/>
      <p:bldP spid="41140" grpId="0" animBg="1"/>
      <p:bldP spid="4114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Positive Behavioral</a:t>
            </a:r>
            <a:br>
              <a:rPr lang="en-US" dirty="0" smtClean="0"/>
            </a:br>
            <a:r>
              <a:rPr lang="en-US" dirty="0" smtClean="0"/>
              <a:t>Interventions and Supports</a:t>
            </a:r>
            <a:endParaRPr lang="en-US" dirty="0"/>
          </a:p>
        </p:txBody>
      </p:sp>
      <p:sp>
        <p:nvSpPr>
          <p:cNvPr id="12" name="Content Placeholder 11"/>
          <p:cNvSpPr>
            <a:spLocks noGrp="1"/>
          </p:cNvSpPr>
          <p:nvPr>
            <p:ph idx="1"/>
          </p:nvPr>
        </p:nvSpPr>
        <p:spPr>
          <a:xfrm>
            <a:off x="457200" y="1676400"/>
            <a:ext cx="8229600" cy="5105400"/>
          </a:xfrm>
        </p:spPr>
        <p:txBody>
          <a:bodyPr>
            <a:normAutofit/>
          </a:bodyPr>
          <a:lstStyle/>
          <a:p>
            <a:pPr marL="0" indent="0" algn="ctr">
              <a:buNone/>
            </a:pPr>
            <a:r>
              <a:rPr lang="en-US" b="1" i="1" dirty="0" smtClean="0">
                <a:solidFill>
                  <a:srgbClr val="009600"/>
                </a:solidFill>
              </a:rPr>
              <a:t>PBIS:</a:t>
            </a:r>
          </a:p>
          <a:p>
            <a:pPr marL="0" indent="0">
              <a:buNone/>
            </a:pPr>
            <a:r>
              <a:rPr lang="en-US" dirty="0" smtClean="0"/>
              <a:t>the </a:t>
            </a:r>
            <a:r>
              <a:rPr lang="en-US" dirty="0"/>
              <a:t>science of building effective </a:t>
            </a:r>
            <a:r>
              <a:rPr lang="en-US" dirty="0">
                <a:solidFill>
                  <a:srgbClr val="FF0000"/>
                </a:solidFill>
              </a:rPr>
              <a:t>environments</a:t>
            </a:r>
            <a:r>
              <a:rPr lang="en-US" dirty="0"/>
              <a:t> that teach and encourage appropriate behaviors to </a:t>
            </a:r>
            <a:r>
              <a:rPr lang="en-US" dirty="0">
                <a:solidFill>
                  <a:srgbClr val="FF0000"/>
                </a:solidFill>
              </a:rPr>
              <a:t>replace</a:t>
            </a:r>
            <a:r>
              <a:rPr lang="en-US" dirty="0"/>
              <a:t> the use of inappropriate behavior. </a:t>
            </a:r>
            <a:endParaRPr lang="en-US" dirty="0" smtClean="0"/>
          </a:p>
          <a:p>
            <a:pPr marL="0" indent="0" algn="ctr">
              <a:buNone/>
            </a:pPr>
            <a:endParaRPr lang="en-US" dirty="0"/>
          </a:p>
          <a:p>
            <a:pPr marL="0" indent="0" algn="ctr">
              <a:buNone/>
            </a:pPr>
            <a:r>
              <a:rPr lang="en-US" b="1" i="1" dirty="0" err="1" smtClean="0">
                <a:solidFill>
                  <a:srgbClr val="009600"/>
                </a:solidFill>
                <a:cs typeface="Calibri"/>
              </a:rPr>
              <a:t>Schoolwide</a:t>
            </a:r>
            <a:r>
              <a:rPr lang="en-US" b="1" i="1" dirty="0" smtClean="0">
                <a:solidFill>
                  <a:srgbClr val="009600"/>
                </a:solidFill>
                <a:cs typeface="Calibri"/>
              </a:rPr>
              <a:t> PBIS:</a:t>
            </a:r>
          </a:p>
          <a:p>
            <a:pPr marL="0" indent="0">
              <a:buNone/>
            </a:pPr>
            <a:r>
              <a:rPr lang="en-US" dirty="0" smtClean="0">
                <a:cs typeface="Calibri"/>
              </a:rPr>
              <a:t>the application of PBIS to the whole school. Thus, it is a </a:t>
            </a:r>
            <a:r>
              <a:rPr lang="en-US" dirty="0">
                <a:cs typeface="Calibri"/>
              </a:rPr>
              <a:t>broad range of </a:t>
            </a:r>
            <a:r>
              <a:rPr lang="en-US" dirty="0">
                <a:solidFill>
                  <a:srgbClr val="FF0000"/>
                </a:solidFill>
                <a:cs typeface="Calibri"/>
              </a:rPr>
              <a:t>systemic and individualized strategies </a:t>
            </a:r>
            <a:r>
              <a:rPr lang="en-US" dirty="0">
                <a:cs typeface="Calibri"/>
              </a:rPr>
              <a:t>for achieving important </a:t>
            </a:r>
            <a:r>
              <a:rPr lang="en-US" dirty="0">
                <a:solidFill>
                  <a:srgbClr val="FF0000"/>
                </a:solidFill>
                <a:cs typeface="Calibri"/>
              </a:rPr>
              <a:t>social and learning outcomes </a:t>
            </a:r>
            <a:r>
              <a:rPr lang="en-US" dirty="0">
                <a:cs typeface="Calibri"/>
              </a:rPr>
              <a:t>while preventing problem behavior with </a:t>
            </a:r>
            <a:r>
              <a:rPr lang="en-US" dirty="0">
                <a:solidFill>
                  <a:srgbClr val="FF0000"/>
                </a:solidFill>
                <a:cs typeface="Calibri"/>
              </a:rPr>
              <a:t>all</a:t>
            </a:r>
            <a:r>
              <a:rPr lang="en-US" dirty="0">
                <a:cs typeface="Calibri"/>
              </a:rPr>
              <a:t> students. It is a school discipline and positive school climate model. </a:t>
            </a:r>
          </a:p>
        </p:txBody>
      </p:sp>
      <p:sp>
        <p:nvSpPr>
          <p:cNvPr id="7" name="Slide Number Placeholder 6"/>
          <p:cNvSpPr>
            <a:spLocks noGrp="1"/>
          </p:cNvSpPr>
          <p:nvPr>
            <p:ph type="sldNum" sz="quarter" idx="12"/>
          </p:nvPr>
        </p:nvSpPr>
        <p:spPr>
          <a:xfrm>
            <a:off x="7239000" y="6324600"/>
            <a:ext cx="1905000" cy="381000"/>
          </a:xfrm>
          <a:prstGeom prst="rect">
            <a:avLst/>
          </a:prstGeom>
        </p:spPr>
        <p:txBody>
          <a:bodyPr/>
          <a:lstStyle/>
          <a:p>
            <a:pPr>
              <a:defRPr/>
            </a:pPr>
            <a:fld id="{80CDC16A-606F-0F4B-B3D3-F6327EF49E25}" type="slidenum">
              <a:rPr lang="en-US" smtClean="0"/>
              <a:pPr>
                <a:defRPr/>
              </a:pPr>
              <a:t>6</a:t>
            </a:fld>
            <a:endParaRPr lang="en-US" sz="1400">
              <a:latin typeface="Arial" charset="0"/>
            </a:endParaRPr>
          </a:p>
        </p:txBody>
      </p:sp>
    </p:spTree>
    <p:extLst>
      <p:ext uri="{BB962C8B-B14F-4D97-AF65-F5344CB8AC3E}">
        <p14:creationId xmlns:p14="http://schemas.microsoft.com/office/powerpoint/2010/main" val="3340331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p:cTn id="7"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2">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 calcmode="lin" valueType="num">
                                      <p:cBhvr>
                                        <p:cTn id="12"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7886700" cy="1325563"/>
          </a:xfrm>
        </p:spPr>
        <p:txBody>
          <a:bodyPr/>
          <a:lstStyle/>
          <a:p>
            <a:r>
              <a:rPr lang="en-US" dirty="0" err="1" smtClean="0"/>
              <a:t>Schoolwide</a:t>
            </a:r>
            <a:r>
              <a:rPr lang="en-US" dirty="0" smtClean="0"/>
              <a:t> PBIS is…</a:t>
            </a:r>
            <a:endParaRPr lang="en-US" dirty="0"/>
          </a:p>
        </p:txBody>
      </p:sp>
      <p:sp>
        <p:nvSpPr>
          <p:cNvPr id="6" name="Content Placeholder 5"/>
          <p:cNvSpPr>
            <a:spLocks noGrp="1"/>
          </p:cNvSpPr>
          <p:nvPr>
            <p:ph sz="half" idx="1"/>
          </p:nvPr>
        </p:nvSpPr>
        <p:spPr/>
        <p:txBody>
          <a:bodyPr/>
          <a:lstStyle/>
          <a:p>
            <a:r>
              <a:rPr lang="en-US" dirty="0" smtClean="0"/>
              <a:t>A framework</a:t>
            </a:r>
          </a:p>
          <a:p>
            <a:r>
              <a:rPr lang="en-US" dirty="0" smtClean="0"/>
              <a:t>Data driven</a:t>
            </a:r>
          </a:p>
          <a:p>
            <a:r>
              <a:rPr lang="en-US" dirty="0" smtClean="0"/>
              <a:t>Evidence-based</a:t>
            </a:r>
          </a:p>
          <a:p>
            <a:r>
              <a:rPr lang="en-US" dirty="0" smtClean="0"/>
              <a:t>Preventative</a:t>
            </a:r>
          </a:p>
          <a:p>
            <a:r>
              <a:rPr lang="en-US" dirty="0" smtClean="0"/>
              <a:t>Universal and Targeted</a:t>
            </a:r>
          </a:p>
          <a:p>
            <a:r>
              <a:rPr lang="en-US" dirty="0" smtClean="0"/>
              <a:t>Best practice</a:t>
            </a:r>
            <a:endParaRPr lang="en-US" dirty="0"/>
          </a:p>
        </p:txBody>
      </p:sp>
      <p:sp>
        <p:nvSpPr>
          <p:cNvPr id="7" name="Content Placeholder 6"/>
          <p:cNvSpPr>
            <a:spLocks noGrp="1"/>
          </p:cNvSpPr>
          <p:nvPr>
            <p:ph sz="half" idx="2"/>
          </p:nvPr>
        </p:nvSpPr>
        <p:spPr/>
        <p:txBody>
          <a:bodyPr/>
          <a:lstStyle/>
          <a:p>
            <a:r>
              <a:rPr lang="en-US" dirty="0" smtClean="0"/>
              <a:t>A culture change</a:t>
            </a:r>
          </a:p>
          <a:p>
            <a:r>
              <a:rPr lang="en-US" dirty="0" smtClean="0"/>
              <a:t>Staff-directed</a:t>
            </a:r>
          </a:p>
          <a:p>
            <a:r>
              <a:rPr lang="en-US" dirty="0" smtClean="0"/>
              <a:t>A continuum of support</a:t>
            </a:r>
          </a:p>
          <a:p>
            <a:r>
              <a:rPr lang="en-US" dirty="0" smtClean="0"/>
              <a:t>Creating effective learning environments by using the “science of behavior”</a:t>
            </a:r>
            <a:endParaRPr lang="en-US" dirty="0"/>
          </a:p>
        </p:txBody>
      </p:sp>
      <p:sp>
        <p:nvSpPr>
          <p:cNvPr id="4" name="Slide Number Placeholder 3"/>
          <p:cNvSpPr>
            <a:spLocks noGrp="1"/>
          </p:cNvSpPr>
          <p:nvPr>
            <p:ph type="sldNum" sz="quarter" idx="12"/>
          </p:nvPr>
        </p:nvSpPr>
        <p:spPr>
          <a:xfrm>
            <a:off x="7010400" y="6356350"/>
            <a:ext cx="2133600" cy="365125"/>
          </a:xfrm>
        </p:spPr>
        <p:txBody>
          <a:bodyPr/>
          <a:lstStyle/>
          <a:p>
            <a:pPr>
              <a:defRPr/>
            </a:pPr>
            <a:fld id="{DB7F3039-0AF5-6E4B-B969-D168AC4E4208}" type="slidenum">
              <a:rPr lang="en-US" smtClean="0"/>
              <a:pPr>
                <a:defRPr/>
              </a:pPr>
              <a:t>7</a:t>
            </a:fld>
            <a:endParaRPr lang="en-US" sz="1400">
              <a:latin typeface="Arial" charset="0"/>
            </a:endParaRPr>
          </a:p>
        </p:txBody>
      </p:sp>
    </p:spTree>
    <p:extLst>
      <p:ext uri="{BB962C8B-B14F-4D97-AF65-F5344CB8AC3E}">
        <p14:creationId xmlns:p14="http://schemas.microsoft.com/office/powerpoint/2010/main" val="3227083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62B5679-C154-1C44-86DE-7B56F72EA5D6}" type="slidenum">
              <a:rPr lang="en-US" smtClean="0"/>
              <a:pPr>
                <a:defRPr/>
              </a:pPr>
              <a:t>8</a:t>
            </a:fld>
            <a:endParaRPr lang="en-US" sz="1400">
              <a:latin typeface="Arial" charset="0"/>
            </a:endParaRPr>
          </a:p>
        </p:txBody>
      </p:sp>
      <p:pic>
        <p:nvPicPr>
          <p:cNvPr id="6" name="Picture 5" descr="Traffic cartoon.bmp"/>
          <p:cNvPicPr>
            <a:picLocks noChangeAspect="1"/>
          </p:cNvPicPr>
          <p:nvPr/>
        </p:nvPicPr>
        <p:blipFill>
          <a:blip r:embed="rId3" cstate="print"/>
          <a:stretch>
            <a:fillRect/>
          </a:stretch>
        </p:blipFill>
        <p:spPr>
          <a:xfrm>
            <a:off x="561647" y="593180"/>
            <a:ext cx="8139047" cy="5236120"/>
          </a:xfrm>
          <a:prstGeom prst="rect">
            <a:avLst/>
          </a:prstGeom>
        </p:spPr>
      </p:pic>
    </p:spTree>
    <p:extLst>
      <p:ext uri="{BB962C8B-B14F-4D97-AF65-F5344CB8AC3E}">
        <p14:creationId xmlns:p14="http://schemas.microsoft.com/office/powerpoint/2010/main" val="39091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28600" y="228600"/>
            <a:ext cx="8686800" cy="5943600"/>
          </a:xfrm>
          <a:prstGeom prst="rect">
            <a:avLst/>
          </a:prstGeom>
          <a:solidFill>
            <a:srgbClr val="663300"/>
          </a:solidFill>
          <a:ln w="9525" cap="flat" cmpd="sng" algn="ctr">
            <a:noFill/>
            <a:prstDash val="solid"/>
            <a:round/>
            <a:headEnd type="none" w="med" len="med"/>
            <a:tailEnd type="none" w="med" len="med"/>
          </a:ln>
          <a:effectLst/>
          <a:scene3d>
            <a:camera prst="orthographicFront"/>
            <a:lightRig rig="contrasting" dir="t"/>
          </a:scene3d>
          <a:sp3d prstMaterial="plastic">
            <a:bevelT/>
            <a:bevelB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Slide Number Placeholder 4"/>
          <p:cNvSpPr>
            <a:spLocks noGrp="1"/>
          </p:cNvSpPr>
          <p:nvPr>
            <p:ph type="sldNum" sz="quarter" idx="12"/>
          </p:nvPr>
        </p:nvSpPr>
        <p:spPr>
          <a:xfrm>
            <a:off x="6553200" y="6324600"/>
            <a:ext cx="1905000" cy="381000"/>
          </a:xfrm>
          <a:prstGeom prst="rect">
            <a:avLst/>
          </a:prstGeom>
        </p:spPr>
        <p:txBody>
          <a:bodyPr/>
          <a:lstStyle/>
          <a:p>
            <a:pPr>
              <a:defRPr/>
            </a:pPr>
            <a:fld id="{462B5679-C154-1C44-86DE-7B56F72EA5D6}" type="slidenum">
              <a:rPr lang="en-US" smtClean="0"/>
              <a:pPr>
                <a:defRPr/>
              </a:pPr>
              <a:t>9</a:t>
            </a:fld>
            <a:endParaRPr lang="en-US" sz="1400">
              <a:latin typeface="Arial" charset="0"/>
            </a:endParaRPr>
          </a:p>
        </p:txBody>
      </p:sp>
      <p:sp>
        <p:nvSpPr>
          <p:cNvPr id="8" name="TextBox 7"/>
          <p:cNvSpPr txBox="1"/>
          <p:nvPr/>
        </p:nvSpPr>
        <p:spPr>
          <a:xfrm>
            <a:off x="228600" y="304800"/>
            <a:ext cx="8686800" cy="3662541"/>
          </a:xfrm>
          <a:prstGeom prst="rect">
            <a:avLst/>
          </a:prstGeom>
          <a:noFill/>
        </p:spPr>
        <p:txBody>
          <a:bodyPr wrap="square" rtlCol="0">
            <a:spAutoFit/>
          </a:bodyPr>
          <a:lstStyle/>
          <a:p>
            <a:pPr algn="ctr"/>
            <a:r>
              <a:rPr lang="en-US" sz="3200" b="0" dirty="0" smtClean="0">
                <a:solidFill>
                  <a:schemeClr val="bg1"/>
                </a:solidFill>
                <a:latin typeface="Calibri"/>
                <a:cs typeface="Calibri"/>
              </a:rPr>
              <a:t>When you plant lettuce, if it does not grow well,</a:t>
            </a:r>
            <a:r>
              <a:rPr lang="en-US" sz="3200" b="0" dirty="0">
                <a:solidFill>
                  <a:schemeClr val="bg1"/>
                </a:solidFill>
                <a:latin typeface="Calibri"/>
                <a:cs typeface="Calibri"/>
              </a:rPr>
              <a:t> </a:t>
            </a:r>
            <a:r>
              <a:rPr lang="en-US" sz="3200" b="0" dirty="0" smtClean="0">
                <a:solidFill>
                  <a:schemeClr val="bg1"/>
                </a:solidFill>
                <a:latin typeface="Calibri"/>
                <a:cs typeface="Calibri"/>
              </a:rPr>
              <a:t>you don’t blame the lettuce. You look for reasons it is not doing well. It may need fertilizer, or </a:t>
            </a:r>
            <a:br>
              <a:rPr lang="en-US" sz="3200" b="0" dirty="0" smtClean="0">
                <a:solidFill>
                  <a:schemeClr val="bg1"/>
                </a:solidFill>
                <a:latin typeface="Calibri"/>
                <a:cs typeface="Calibri"/>
              </a:rPr>
            </a:br>
            <a:r>
              <a:rPr lang="en-US" sz="3200" b="0" dirty="0" smtClean="0">
                <a:solidFill>
                  <a:schemeClr val="bg1"/>
                </a:solidFill>
                <a:latin typeface="Calibri"/>
                <a:cs typeface="Calibri"/>
              </a:rPr>
              <a:t>more water, or less sun. </a:t>
            </a:r>
            <a:br>
              <a:rPr lang="en-US" sz="3200" b="0" dirty="0" smtClean="0">
                <a:solidFill>
                  <a:schemeClr val="bg1"/>
                </a:solidFill>
                <a:latin typeface="Calibri"/>
                <a:cs typeface="Calibri"/>
              </a:rPr>
            </a:br>
            <a:r>
              <a:rPr lang="en-US" sz="3200" b="0" dirty="0" smtClean="0">
                <a:solidFill>
                  <a:schemeClr val="bg1"/>
                </a:solidFill>
                <a:latin typeface="Calibri"/>
                <a:cs typeface="Calibri"/>
              </a:rPr>
              <a:t>You never blame the lettuce.</a:t>
            </a:r>
          </a:p>
          <a:p>
            <a:pPr algn="ctr"/>
            <a:endParaRPr lang="en-US" sz="4000" b="0" dirty="0">
              <a:solidFill>
                <a:schemeClr val="bg1"/>
              </a:solidFill>
            </a:endParaRPr>
          </a:p>
          <a:p>
            <a:pPr algn="ctr"/>
            <a:r>
              <a:rPr lang="en-US" sz="2800" b="0" i="1" dirty="0" err="1" smtClean="0">
                <a:solidFill>
                  <a:schemeClr val="bg1"/>
                </a:solidFill>
              </a:rPr>
              <a:t>Thich</a:t>
            </a:r>
            <a:r>
              <a:rPr lang="en-US" sz="2800" b="0" i="1" dirty="0" smtClean="0">
                <a:solidFill>
                  <a:schemeClr val="bg1"/>
                </a:solidFill>
              </a:rPr>
              <a:t> </a:t>
            </a:r>
            <a:r>
              <a:rPr lang="en-US" sz="2800" b="0" i="1" dirty="0" err="1" smtClean="0">
                <a:solidFill>
                  <a:schemeClr val="bg1"/>
                </a:solidFill>
              </a:rPr>
              <a:t>Nhat</a:t>
            </a:r>
            <a:r>
              <a:rPr lang="en-US" sz="2800" b="0" i="1" dirty="0" smtClean="0">
                <a:solidFill>
                  <a:schemeClr val="bg1"/>
                </a:solidFill>
              </a:rPr>
              <a:t> </a:t>
            </a:r>
            <a:r>
              <a:rPr lang="en-US" sz="2800" b="0" i="1" dirty="0" err="1" smtClean="0">
                <a:solidFill>
                  <a:schemeClr val="bg1"/>
                </a:solidFill>
              </a:rPr>
              <a:t>Hanh</a:t>
            </a:r>
            <a:endParaRPr lang="en-US" sz="2800" b="0" i="1" dirty="0" smtClean="0">
              <a:solidFill>
                <a:schemeClr val="bg1"/>
              </a:solidFill>
            </a:endParaRPr>
          </a:p>
        </p:txBody>
      </p:sp>
      <p:pic>
        <p:nvPicPr>
          <p:cNvPr id="15" name="Picture 14"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886200"/>
            <a:ext cx="3505200" cy="2031828"/>
          </a:xfrm>
          <a:prstGeom prst="rect">
            <a:avLst/>
          </a:prstGeom>
        </p:spPr>
      </p:pic>
    </p:spTree>
    <p:extLst>
      <p:ext uri="{BB962C8B-B14F-4D97-AF65-F5344CB8AC3E}">
        <p14:creationId xmlns:p14="http://schemas.microsoft.com/office/powerpoint/2010/main" val="744142972"/>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C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DE Theme" id="{BBFB2BBA-113A-4EAF-B652-DF969ADBC74E}" vid="{BA0BEF89-F8F7-4577-BC19-C1DAB1954996}"/>
    </a:ext>
  </a:extLst>
</a:theme>
</file>

<file path=ppt/theme/theme2.xml><?xml version="1.0" encoding="utf-8"?>
<a:theme xmlns:a="http://schemas.openxmlformats.org/drawingml/2006/main" name="1_CD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 Theme" id="{2B7AC73C-1171-4170-972C-948B506BB09F}" vid="{C16D4601-EA7E-461A-85CC-3036E82768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emplate>
  <TotalTime>1917</TotalTime>
  <Words>1218</Words>
  <Application>Microsoft Office PowerPoint</Application>
  <PresentationFormat>On-screen Show (4:3)</PresentationFormat>
  <Paragraphs>135</Paragraphs>
  <Slides>16</Slides>
  <Notes>12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16</vt:i4>
      </vt:variant>
    </vt:vector>
  </HeadingPairs>
  <TitlesOfParts>
    <vt:vector size="32" baseType="lpstr">
      <vt:lpstr>ＭＳ Ｐゴシック</vt:lpstr>
      <vt:lpstr>Abadi MT Condensed Extra Bold</vt:lpstr>
      <vt:lpstr>American Typewriter</vt:lpstr>
      <vt:lpstr>Arial</vt:lpstr>
      <vt:lpstr>Calibri</vt:lpstr>
      <vt:lpstr>Calibri Light</vt:lpstr>
      <vt:lpstr>Century Gothic</vt:lpstr>
      <vt:lpstr>Gurmukhi Sangam MN</vt:lpstr>
      <vt:lpstr>Museo Slab 500</vt:lpstr>
      <vt:lpstr>Rockwell</vt:lpstr>
      <vt:lpstr>Times</vt:lpstr>
      <vt:lpstr>Trebuchet MS</vt:lpstr>
      <vt:lpstr>Wingdings 3</vt:lpstr>
      <vt:lpstr>CDE Theme</vt:lpstr>
      <vt:lpstr>1_CDE Theme</vt:lpstr>
      <vt:lpstr>Office Theme</vt:lpstr>
      <vt:lpstr>Intro to School-wide Positive Behavior Support</vt:lpstr>
      <vt:lpstr>What is PBIS? </vt:lpstr>
      <vt:lpstr>Reason we have to (re)teach…</vt:lpstr>
      <vt:lpstr>Reason we have to (re)teach…</vt:lpstr>
      <vt:lpstr>Let’s do the  math…</vt:lpstr>
      <vt:lpstr>Positive Behavioral Interventions and Supports</vt:lpstr>
      <vt:lpstr>Schoolwide PBIS is…</vt:lpstr>
      <vt:lpstr>PowerPoint Presentation</vt:lpstr>
      <vt:lpstr>PowerPoint Presentation</vt:lpstr>
      <vt:lpstr>Problem Behaviors…</vt:lpstr>
      <vt:lpstr>PowerPoint Presentation</vt:lpstr>
      <vt:lpstr>PowerPoint Presentation</vt:lpstr>
      <vt:lpstr>PowerPoint Presentation</vt:lpstr>
      <vt:lpstr>PowerPoint Presentation</vt:lpstr>
      <vt:lpstr>PBIS Implementation</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Harlacher, Jason</cp:lastModifiedBy>
  <cp:revision>161</cp:revision>
  <dcterms:created xsi:type="dcterms:W3CDTF">2011-03-01T17:10:35Z</dcterms:created>
  <dcterms:modified xsi:type="dcterms:W3CDTF">2017-10-19T21:56:58Z</dcterms:modified>
</cp:coreProperties>
</file>