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46"/>
  </p:notesMasterIdLst>
  <p:sldIdLst>
    <p:sldId id="257" r:id="rId5"/>
    <p:sldId id="260" r:id="rId6"/>
    <p:sldId id="262" r:id="rId7"/>
    <p:sldId id="261" r:id="rId8"/>
    <p:sldId id="283" r:id="rId9"/>
    <p:sldId id="263" r:id="rId10"/>
    <p:sldId id="285" r:id="rId11"/>
    <p:sldId id="284" r:id="rId12"/>
    <p:sldId id="286" r:id="rId13"/>
    <p:sldId id="287" r:id="rId14"/>
    <p:sldId id="265" r:id="rId15"/>
    <p:sldId id="289" r:id="rId16"/>
    <p:sldId id="292" r:id="rId17"/>
    <p:sldId id="266" r:id="rId18"/>
    <p:sldId id="293" r:id="rId19"/>
    <p:sldId id="294" r:id="rId20"/>
    <p:sldId id="296" r:id="rId21"/>
    <p:sldId id="297" r:id="rId22"/>
    <p:sldId id="298" r:id="rId23"/>
    <p:sldId id="290" r:id="rId24"/>
    <p:sldId id="291" r:id="rId25"/>
    <p:sldId id="264" r:id="rId26"/>
    <p:sldId id="288" r:id="rId27"/>
    <p:sldId id="267" r:id="rId28"/>
    <p:sldId id="268" r:id="rId29"/>
    <p:sldId id="311" r:id="rId30"/>
    <p:sldId id="312" r:id="rId31"/>
    <p:sldId id="313" r:id="rId32"/>
    <p:sldId id="305" r:id="rId33"/>
    <p:sldId id="317" r:id="rId34"/>
    <p:sldId id="318" r:id="rId35"/>
    <p:sldId id="314" r:id="rId36"/>
    <p:sldId id="315" r:id="rId37"/>
    <p:sldId id="316" r:id="rId38"/>
    <p:sldId id="319" r:id="rId39"/>
    <p:sldId id="269" r:id="rId40"/>
    <p:sldId id="306" r:id="rId41"/>
    <p:sldId id="307" r:id="rId42"/>
    <p:sldId id="308" r:id="rId43"/>
    <p:sldId id="309" r:id="rId44"/>
    <p:sldId id="310" r:id="rId45"/>
  </p:sldIdLst>
  <p:sldSz cx="9144000" cy="5143500" type="screen16x9"/>
  <p:notesSz cx="6858000" cy="9144000"/>
  <p:embeddedFontLst>
    <p:embeddedFont>
      <p:font typeface="Roboto" panose="02000000000000000000" pitchFamily="2" charset="0"/>
      <p:regular r:id="rId47"/>
      <p:bold r:id="rId48"/>
      <p:italic r:id="rId49"/>
      <p:boldItalic r:id="rId50"/>
    </p:embeddedFont>
    <p:embeddedFont>
      <p:font typeface="Roboto Medium" panose="02000000000000000000" pitchFamily="2" charset="0"/>
      <p:regular r:id="rId51"/>
      <p:bold r:id="rId52"/>
      <p:italic r:id="rId53"/>
      <p:boldItalic r:id="rId54"/>
    </p:embeddedFont>
    <p:embeddedFont>
      <p:font typeface="Rockwell" panose="02060603020205020403" pitchFamily="18" charset="0"/>
      <p:regular r:id="rId55"/>
      <p:bold r:id="rId56"/>
      <p:italic r:id="rId57"/>
      <p:boldItalic r:id="rId58"/>
    </p:embeddedFont>
    <p:embeddedFont>
      <p:font typeface="Trebuchet MS" panose="020B060302020202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3" roundtripDataSignature="AMtx7milG3FEVXcC7RlEFZX6qYD3+//pK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326" autoAdjust="0"/>
    <p:restoredTop sz="86364" autoAdjust="0"/>
  </p:normalViewPr>
  <p:slideViewPr>
    <p:cSldViewPr snapToGrid="0">
      <p:cViewPr varScale="1">
        <p:scale>
          <a:sx n="72" d="100"/>
          <a:sy n="72" d="100"/>
        </p:scale>
        <p:origin x="416" y="5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customschemas.google.com/relationships/presentationmetadata" Target="meta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1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78EB94-6832-428B-92CC-E80AA278608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77BB4E6-1094-4D28-8F8B-6785F2C03C6A}">
      <dgm:prSet phldrT="[Text]"/>
      <dgm:spPr/>
      <dgm:t>
        <a:bodyPr/>
        <a:lstStyle/>
        <a:p>
          <a:r>
            <a:rPr lang="en-US" dirty="0"/>
            <a:t>Data Components of the READ Act</a:t>
          </a:r>
        </a:p>
      </dgm:t>
    </dgm:pt>
    <dgm:pt modelId="{35C738EF-6B62-41FE-8A0F-414CBD26CB28}" type="parTrans" cxnId="{CD1D6A7D-6631-462C-BC1A-4D101580203C}">
      <dgm:prSet/>
      <dgm:spPr/>
      <dgm:t>
        <a:bodyPr/>
        <a:lstStyle/>
        <a:p>
          <a:endParaRPr lang="en-US"/>
        </a:p>
      </dgm:t>
    </dgm:pt>
    <dgm:pt modelId="{A1DE2538-2416-4CE4-9B14-2E54352E6673}" type="sibTrans" cxnId="{CD1D6A7D-6631-462C-BC1A-4D101580203C}">
      <dgm:prSet/>
      <dgm:spPr/>
      <dgm:t>
        <a:bodyPr/>
        <a:lstStyle/>
        <a:p>
          <a:endParaRPr lang="en-US"/>
        </a:p>
      </dgm:t>
    </dgm:pt>
    <dgm:pt modelId="{DD325010-4EC6-4005-906C-7BEB76159CDC}">
      <dgm:prSet phldrT="[Text]"/>
      <dgm:spPr/>
      <dgm:t>
        <a:bodyPr/>
        <a:lstStyle/>
        <a:p>
          <a:r>
            <a:rPr lang="en-US" dirty="0"/>
            <a:t>Components Collected through Data Pipeline</a:t>
          </a:r>
        </a:p>
      </dgm:t>
    </dgm:pt>
    <dgm:pt modelId="{8785B31C-743C-4E6A-B1E9-A95DAF113C8E}" type="parTrans" cxnId="{5A9861C9-95C2-4225-B4D3-5F0465E94BFB}">
      <dgm:prSet/>
      <dgm:spPr/>
      <dgm:t>
        <a:bodyPr/>
        <a:lstStyle/>
        <a:p>
          <a:endParaRPr lang="en-US"/>
        </a:p>
      </dgm:t>
    </dgm:pt>
    <dgm:pt modelId="{86418705-A11E-4499-9313-0E539276D510}" type="sibTrans" cxnId="{5A9861C9-95C2-4225-B4D3-5F0465E94BFB}">
      <dgm:prSet/>
      <dgm:spPr/>
      <dgm:t>
        <a:bodyPr/>
        <a:lstStyle/>
        <a:p>
          <a:endParaRPr lang="en-US"/>
        </a:p>
      </dgm:t>
    </dgm:pt>
    <dgm:pt modelId="{6ED45621-4975-49DC-8821-F9F81B637A72}">
      <dgm:prSet phldrT="[Text]"/>
      <dgm:spPr/>
      <dgm:t>
        <a:bodyPr/>
        <a:lstStyle/>
        <a:p>
          <a:r>
            <a:rPr lang="en-US" dirty="0"/>
            <a:t>Spring READ Assessment</a:t>
          </a:r>
        </a:p>
        <a:p>
          <a:r>
            <a:rPr lang="en-US" dirty="0"/>
            <a:t>(Spring)</a:t>
          </a:r>
        </a:p>
      </dgm:t>
    </dgm:pt>
    <dgm:pt modelId="{46817C3C-D103-4DE2-BF57-58061E91EECD}" type="parTrans" cxnId="{DE626D90-2E9D-4F8E-B933-F554522001A1}">
      <dgm:prSet/>
      <dgm:spPr/>
      <dgm:t>
        <a:bodyPr/>
        <a:lstStyle/>
        <a:p>
          <a:endParaRPr lang="en-US"/>
        </a:p>
      </dgm:t>
    </dgm:pt>
    <dgm:pt modelId="{D6A73E6D-0778-4076-AF6D-830A3DCEF08E}" type="sibTrans" cxnId="{DE626D90-2E9D-4F8E-B933-F554522001A1}">
      <dgm:prSet/>
      <dgm:spPr/>
      <dgm:t>
        <a:bodyPr/>
        <a:lstStyle/>
        <a:p>
          <a:endParaRPr lang="en-US"/>
        </a:p>
      </dgm:t>
    </dgm:pt>
    <dgm:pt modelId="{396E47B0-80DD-4BE1-BA1B-41547430C129}">
      <dgm:prSet phldrT="[Text]"/>
      <dgm:spPr/>
      <dgm:t>
        <a:bodyPr/>
        <a:lstStyle/>
        <a:p>
          <a:r>
            <a:rPr lang="en-US" dirty="0"/>
            <a:t>READ Literacy Programs and Assessment</a:t>
          </a:r>
        </a:p>
        <a:p>
          <a:r>
            <a:rPr lang="en-US" dirty="0"/>
            <a:t>(Spring)</a:t>
          </a:r>
        </a:p>
      </dgm:t>
    </dgm:pt>
    <dgm:pt modelId="{01661E6A-5E81-47F2-B79F-EAA2E5792E57}" type="parTrans" cxnId="{66524BA8-2DD7-49BE-91FE-86ED2007B125}">
      <dgm:prSet/>
      <dgm:spPr/>
      <dgm:t>
        <a:bodyPr/>
        <a:lstStyle/>
        <a:p>
          <a:endParaRPr lang="en-US"/>
        </a:p>
      </dgm:t>
    </dgm:pt>
    <dgm:pt modelId="{D6304FC5-D3FB-4F8E-A85D-EC6489E92980}" type="sibTrans" cxnId="{66524BA8-2DD7-49BE-91FE-86ED2007B125}">
      <dgm:prSet/>
      <dgm:spPr/>
      <dgm:t>
        <a:bodyPr/>
        <a:lstStyle/>
        <a:p>
          <a:endParaRPr lang="en-US"/>
        </a:p>
      </dgm:t>
    </dgm:pt>
    <dgm:pt modelId="{710C7B9E-1D64-4C22-83C4-AC190BA1B6E2}">
      <dgm:prSet phldrT="[Text]"/>
      <dgm:spPr/>
      <dgm:t>
        <a:bodyPr/>
        <a:lstStyle/>
        <a:p>
          <a:r>
            <a:rPr lang="en-US" dirty="0"/>
            <a:t>Components Collected through GAINS</a:t>
          </a:r>
        </a:p>
      </dgm:t>
    </dgm:pt>
    <dgm:pt modelId="{44729D09-1558-4267-8A48-417F6FBE4DD1}" type="parTrans" cxnId="{B7427DAA-9811-4783-96A9-9000DA3EC3C5}">
      <dgm:prSet/>
      <dgm:spPr/>
      <dgm:t>
        <a:bodyPr/>
        <a:lstStyle/>
        <a:p>
          <a:endParaRPr lang="en-US"/>
        </a:p>
      </dgm:t>
    </dgm:pt>
    <dgm:pt modelId="{B488A4AC-3E67-451C-8C4C-DA74370FDF77}" type="sibTrans" cxnId="{B7427DAA-9811-4783-96A9-9000DA3EC3C5}">
      <dgm:prSet/>
      <dgm:spPr/>
      <dgm:t>
        <a:bodyPr/>
        <a:lstStyle/>
        <a:p>
          <a:endParaRPr lang="en-US"/>
        </a:p>
      </dgm:t>
    </dgm:pt>
    <dgm:pt modelId="{0E4EFF01-F891-47A1-AED4-DB4DF3A3A57E}">
      <dgm:prSet phldrT="[Text]"/>
      <dgm:spPr/>
      <dgm:t>
        <a:bodyPr/>
        <a:lstStyle/>
        <a:p>
          <a:r>
            <a:rPr lang="en-US" dirty="0"/>
            <a:t>READ Budgets</a:t>
          </a:r>
        </a:p>
        <a:p>
          <a:r>
            <a:rPr lang="en-US" dirty="0"/>
            <a:t>(Spring)</a:t>
          </a:r>
        </a:p>
      </dgm:t>
    </dgm:pt>
    <dgm:pt modelId="{57FA7CAE-CB01-4A12-A844-016FCA87EA38}" type="parTrans" cxnId="{3495F86E-E485-4310-A03B-482918D2AF12}">
      <dgm:prSet/>
      <dgm:spPr/>
      <dgm:t>
        <a:bodyPr/>
        <a:lstStyle/>
        <a:p>
          <a:endParaRPr lang="en-US"/>
        </a:p>
      </dgm:t>
    </dgm:pt>
    <dgm:pt modelId="{DBEEFE7C-8FDF-44DF-B778-53FECAA5A4A6}" type="sibTrans" cxnId="{3495F86E-E485-4310-A03B-482918D2AF12}">
      <dgm:prSet/>
      <dgm:spPr/>
      <dgm:t>
        <a:bodyPr/>
        <a:lstStyle/>
        <a:p>
          <a:endParaRPr lang="en-US"/>
        </a:p>
      </dgm:t>
    </dgm:pt>
    <dgm:pt modelId="{8EC04C9A-2529-4439-8E8B-F0068BA18B87}">
      <dgm:prSet phldrT="[Text]"/>
      <dgm:spPr/>
      <dgm:t>
        <a:bodyPr/>
        <a:lstStyle/>
        <a:p>
          <a:r>
            <a:rPr lang="en-US" dirty="0"/>
            <a:t>READ Training</a:t>
          </a:r>
        </a:p>
        <a:p>
          <a:r>
            <a:rPr lang="en-US" dirty="0"/>
            <a:t>(Fall)</a:t>
          </a:r>
        </a:p>
      </dgm:t>
    </dgm:pt>
    <dgm:pt modelId="{8CE5DF8A-2536-4468-8FA2-AFFF3579D0F0}" type="parTrans" cxnId="{C1DFED37-5EBB-457E-AAB5-872A9A01CFD2}">
      <dgm:prSet/>
      <dgm:spPr/>
      <dgm:t>
        <a:bodyPr/>
        <a:lstStyle/>
        <a:p>
          <a:endParaRPr lang="en-US"/>
        </a:p>
      </dgm:t>
    </dgm:pt>
    <dgm:pt modelId="{B39B4C87-DC09-4D40-9D99-FB4091277DFB}" type="sibTrans" cxnId="{C1DFED37-5EBB-457E-AAB5-872A9A01CFD2}">
      <dgm:prSet/>
      <dgm:spPr/>
      <dgm:t>
        <a:bodyPr/>
        <a:lstStyle/>
        <a:p>
          <a:endParaRPr lang="en-US"/>
        </a:p>
      </dgm:t>
    </dgm:pt>
    <dgm:pt modelId="{0C02AA38-22E3-4C94-A8D0-9B15F3C3948F}" type="pres">
      <dgm:prSet presAssocID="{A278EB94-6832-428B-92CC-E80AA2786084}" presName="hierChild1" presStyleCnt="0">
        <dgm:presLayoutVars>
          <dgm:chPref val="1"/>
          <dgm:dir/>
          <dgm:animOne val="branch"/>
          <dgm:animLvl val="lvl"/>
          <dgm:resizeHandles/>
        </dgm:presLayoutVars>
      </dgm:prSet>
      <dgm:spPr/>
    </dgm:pt>
    <dgm:pt modelId="{929F67B3-0201-4975-9D63-C94AACFB7FCC}" type="pres">
      <dgm:prSet presAssocID="{277BB4E6-1094-4D28-8F8B-6785F2C03C6A}" presName="hierRoot1" presStyleCnt="0"/>
      <dgm:spPr/>
    </dgm:pt>
    <dgm:pt modelId="{15B9730F-CDAC-44D7-9B2B-3C455FA6562A}" type="pres">
      <dgm:prSet presAssocID="{277BB4E6-1094-4D28-8F8B-6785F2C03C6A}" presName="composite" presStyleCnt="0"/>
      <dgm:spPr/>
    </dgm:pt>
    <dgm:pt modelId="{4FF731CF-1F2A-42A8-9FCC-385EAD5AB05B}" type="pres">
      <dgm:prSet presAssocID="{277BB4E6-1094-4D28-8F8B-6785F2C03C6A}" presName="background" presStyleLbl="node0" presStyleIdx="0" presStyleCnt="1"/>
      <dgm:spPr/>
    </dgm:pt>
    <dgm:pt modelId="{D2629D56-940F-486B-90BC-AD312F469F49}" type="pres">
      <dgm:prSet presAssocID="{277BB4E6-1094-4D28-8F8B-6785F2C03C6A}" presName="text" presStyleLbl="fgAcc0" presStyleIdx="0" presStyleCnt="1">
        <dgm:presLayoutVars>
          <dgm:chPref val="3"/>
        </dgm:presLayoutVars>
      </dgm:prSet>
      <dgm:spPr/>
    </dgm:pt>
    <dgm:pt modelId="{D93A8D87-BA40-424C-B9AE-7C97E9AFA90A}" type="pres">
      <dgm:prSet presAssocID="{277BB4E6-1094-4D28-8F8B-6785F2C03C6A}" presName="hierChild2" presStyleCnt="0"/>
      <dgm:spPr/>
    </dgm:pt>
    <dgm:pt modelId="{E41F6B70-9DF1-4F27-AD29-21140CF02DE5}" type="pres">
      <dgm:prSet presAssocID="{8785B31C-743C-4E6A-B1E9-A95DAF113C8E}" presName="Name10" presStyleLbl="parChTrans1D2" presStyleIdx="0" presStyleCnt="2"/>
      <dgm:spPr/>
    </dgm:pt>
    <dgm:pt modelId="{625AF5D8-CDCA-4878-87D7-D5F0C022FBD6}" type="pres">
      <dgm:prSet presAssocID="{DD325010-4EC6-4005-906C-7BEB76159CDC}" presName="hierRoot2" presStyleCnt="0"/>
      <dgm:spPr/>
    </dgm:pt>
    <dgm:pt modelId="{BE7DABF7-1DEE-453E-9033-37A73424671B}" type="pres">
      <dgm:prSet presAssocID="{DD325010-4EC6-4005-906C-7BEB76159CDC}" presName="composite2" presStyleCnt="0"/>
      <dgm:spPr/>
    </dgm:pt>
    <dgm:pt modelId="{67138C77-C082-40BC-A757-F630C6770E84}" type="pres">
      <dgm:prSet presAssocID="{DD325010-4EC6-4005-906C-7BEB76159CDC}" presName="background2" presStyleLbl="node2" presStyleIdx="0" presStyleCnt="2"/>
      <dgm:spPr/>
    </dgm:pt>
    <dgm:pt modelId="{03439247-16F5-4E86-8832-6B680FD120E5}" type="pres">
      <dgm:prSet presAssocID="{DD325010-4EC6-4005-906C-7BEB76159CDC}" presName="text2" presStyleLbl="fgAcc2" presStyleIdx="0" presStyleCnt="2">
        <dgm:presLayoutVars>
          <dgm:chPref val="3"/>
        </dgm:presLayoutVars>
      </dgm:prSet>
      <dgm:spPr/>
    </dgm:pt>
    <dgm:pt modelId="{A5C9AD71-785F-46D4-81D9-505B73691827}" type="pres">
      <dgm:prSet presAssocID="{DD325010-4EC6-4005-906C-7BEB76159CDC}" presName="hierChild3" presStyleCnt="0"/>
      <dgm:spPr/>
    </dgm:pt>
    <dgm:pt modelId="{8E872FF4-5B17-4A99-8404-3D3E9499904C}" type="pres">
      <dgm:prSet presAssocID="{46817C3C-D103-4DE2-BF57-58061E91EECD}" presName="Name17" presStyleLbl="parChTrans1D3" presStyleIdx="0" presStyleCnt="4"/>
      <dgm:spPr/>
    </dgm:pt>
    <dgm:pt modelId="{C168C18F-D3B1-4AB9-A503-64D866BB71E6}" type="pres">
      <dgm:prSet presAssocID="{6ED45621-4975-49DC-8821-F9F81B637A72}" presName="hierRoot3" presStyleCnt="0"/>
      <dgm:spPr/>
    </dgm:pt>
    <dgm:pt modelId="{87D58425-DBB7-4D3F-8729-F7AD9F4120F6}" type="pres">
      <dgm:prSet presAssocID="{6ED45621-4975-49DC-8821-F9F81B637A72}" presName="composite3" presStyleCnt="0"/>
      <dgm:spPr/>
    </dgm:pt>
    <dgm:pt modelId="{E9D0C659-382D-480D-8DD4-77F39C68FCB6}" type="pres">
      <dgm:prSet presAssocID="{6ED45621-4975-49DC-8821-F9F81B637A72}" presName="background3" presStyleLbl="node3" presStyleIdx="0" presStyleCnt="4"/>
      <dgm:spPr/>
    </dgm:pt>
    <dgm:pt modelId="{83A9D0D1-0FEA-4BE5-83D6-07FFE0EFDD45}" type="pres">
      <dgm:prSet presAssocID="{6ED45621-4975-49DC-8821-F9F81B637A72}" presName="text3" presStyleLbl="fgAcc3" presStyleIdx="0" presStyleCnt="4">
        <dgm:presLayoutVars>
          <dgm:chPref val="3"/>
        </dgm:presLayoutVars>
      </dgm:prSet>
      <dgm:spPr/>
    </dgm:pt>
    <dgm:pt modelId="{2B493345-A9C6-4721-876A-ABF5B5FCEFE9}" type="pres">
      <dgm:prSet presAssocID="{6ED45621-4975-49DC-8821-F9F81B637A72}" presName="hierChild4" presStyleCnt="0"/>
      <dgm:spPr/>
    </dgm:pt>
    <dgm:pt modelId="{1FFEF543-9D34-405B-990B-604B41BD2A7B}" type="pres">
      <dgm:prSet presAssocID="{01661E6A-5E81-47F2-B79F-EAA2E5792E57}" presName="Name17" presStyleLbl="parChTrans1D3" presStyleIdx="1" presStyleCnt="4"/>
      <dgm:spPr/>
    </dgm:pt>
    <dgm:pt modelId="{762764C4-573C-4996-BC3A-D3B197F18F47}" type="pres">
      <dgm:prSet presAssocID="{396E47B0-80DD-4BE1-BA1B-41547430C129}" presName="hierRoot3" presStyleCnt="0"/>
      <dgm:spPr/>
    </dgm:pt>
    <dgm:pt modelId="{9F4DC17A-3323-4AB6-A524-2D1573F0FFF8}" type="pres">
      <dgm:prSet presAssocID="{396E47B0-80DD-4BE1-BA1B-41547430C129}" presName="composite3" presStyleCnt="0"/>
      <dgm:spPr/>
    </dgm:pt>
    <dgm:pt modelId="{1F07CA9B-C5C6-449A-AD7B-130E6980D1D5}" type="pres">
      <dgm:prSet presAssocID="{396E47B0-80DD-4BE1-BA1B-41547430C129}" presName="background3" presStyleLbl="node3" presStyleIdx="1" presStyleCnt="4"/>
      <dgm:spPr/>
    </dgm:pt>
    <dgm:pt modelId="{5AFED94F-015B-411E-A92D-57246B031242}" type="pres">
      <dgm:prSet presAssocID="{396E47B0-80DD-4BE1-BA1B-41547430C129}" presName="text3" presStyleLbl="fgAcc3" presStyleIdx="1" presStyleCnt="4">
        <dgm:presLayoutVars>
          <dgm:chPref val="3"/>
        </dgm:presLayoutVars>
      </dgm:prSet>
      <dgm:spPr/>
    </dgm:pt>
    <dgm:pt modelId="{46751E29-C95C-4336-8886-F2BE0EBDEF6C}" type="pres">
      <dgm:prSet presAssocID="{396E47B0-80DD-4BE1-BA1B-41547430C129}" presName="hierChild4" presStyleCnt="0"/>
      <dgm:spPr/>
    </dgm:pt>
    <dgm:pt modelId="{DDEA0773-24CF-4645-BFE2-6D05E109C45D}" type="pres">
      <dgm:prSet presAssocID="{8CE5DF8A-2536-4468-8FA2-AFFF3579D0F0}" presName="Name17" presStyleLbl="parChTrans1D3" presStyleIdx="2" presStyleCnt="4"/>
      <dgm:spPr/>
    </dgm:pt>
    <dgm:pt modelId="{BF1843DD-4AEE-4FF6-AC53-C530279099BC}" type="pres">
      <dgm:prSet presAssocID="{8EC04C9A-2529-4439-8E8B-F0068BA18B87}" presName="hierRoot3" presStyleCnt="0"/>
      <dgm:spPr/>
    </dgm:pt>
    <dgm:pt modelId="{199C16B9-3CB1-4868-9D61-73B18288DD2E}" type="pres">
      <dgm:prSet presAssocID="{8EC04C9A-2529-4439-8E8B-F0068BA18B87}" presName="composite3" presStyleCnt="0"/>
      <dgm:spPr/>
    </dgm:pt>
    <dgm:pt modelId="{F3F49332-0514-4894-B39A-6EFD5DD84490}" type="pres">
      <dgm:prSet presAssocID="{8EC04C9A-2529-4439-8E8B-F0068BA18B87}" presName="background3" presStyleLbl="node3" presStyleIdx="2" presStyleCnt="4"/>
      <dgm:spPr/>
    </dgm:pt>
    <dgm:pt modelId="{D5B21601-7268-41B2-8558-2FDD83ECEC0A}" type="pres">
      <dgm:prSet presAssocID="{8EC04C9A-2529-4439-8E8B-F0068BA18B87}" presName="text3" presStyleLbl="fgAcc3" presStyleIdx="2" presStyleCnt="4">
        <dgm:presLayoutVars>
          <dgm:chPref val="3"/>
        </dgm:presLayoutVars>
      </dgm:prSet>
      <dgm:spPr/>
    </dgm:pt>
    <dgm:pt modelId="{4B4F0F70-958B-4DFA-8290-6BCF1D647CF3}" type="pres">
      <dgm:prSet presAssocID="{8EC04C9A-2529-4439-8E8B-F0068BA18B87}" presName="hierChild4" presStyleCnt="0"/>
      <dgm:spPr/>
    </dgm:pt>
    <dgm:pt modelId="{0E5BAAD4-CCD2-4649-8F8F-29D81B22585C}" type="pres">
      <dgm:prSet presAssocID="{44729D09-1558-4267-8A48-417F6FBE4DD1}" presName="Name10" presStyleLbl="parChTrans1D2" presStyleIdx="1" presStyleCnt="2"/>
      <dgm:spPr/>
    </dgm:pt>
    <dgm:pt modelId="{A5FF6884-DA58-4B0B-AAB7-C1D928976C1F}" type="pres">
      <dgm:prSet presAssocID="{710C7B9E-1D64-4C22-83C4-AC190BA1B6E2}" presName="hierRoot2" presStyleCnt="0"/>
      <dgm:spPr/>
    </dgm:pt>
    <dgm:pt modelId="{18DE4507-5B46-4BAC-8287-0CE273E6E94E}" type="pres">
      <dgm:prSet presAssocID="{710C7B9E-1D64-4C22-83C4-AC190BA1B6E2}" presName="composite2" presStyleCnt="0"/>
      <dgm:spPr/>
    </dgm:pt>
    <dgm:pt modelId="{CC0B9CA1-8943-4222-8EDA-B02D927E3C04}" type="pres">
      <dgm:prSet presAssocID="{710C7B9E-1D64-4C22-83C4-AC190BA1B6E2}" presName="background2" presStyleLbl="node2" presStyleIdx="1" presStyleCnt="2"/>
      <dgm:spPr/>
    </dgm:pt>
    <dgm:pt modelId="{298E062F-FCAB-4901-9B52-9EA1CBEE4399}" type="pres">
      <dgm:prSet presAssocID="{710C7B9E-1D64-4C22-83C4-AC190BA1B6E2}" presName="text2" presStyleLbl="fgAcc2" presStyleIdx="1" presStyleCnt="2">
        <dgm:presLayoutVars>
          <dgm:chPref val="3"/>
        </dgm:presLayoutVars>
      </dgm:prSet>
      <dgm:spPr/>
    </dgm:pt>
    <dgm:pt modelId="{5CE6D924-6BE1-456D-B23D-E5F0B0A3751A}" type="pres">
      <dgm:prSet presAssocID="{710C7B9E-1D64-4C22-83C4-AC190BA1B6E2}" presName="hierChild3" presStyleCnt="0"/>
      <dgm:spPr/>
    </dgm:pt>
    <dgm:pt modelId="{5374DF72-4EFD-44C2-A8BA-120D290A77A5}" type="pres">
      <dgm:prSet presAssocID="{57FA7CAE-CB01-4A12-A844-016FCA87EA38}" presName="Name17" presStyleLbl="parChTrans1D3" presStyleIdx="3" presStyleCnt="4"/>
      <dgm:spPr/>
    </dgm:pt>
    <dgm:pt modelId="{3E9DEB0F-5FEC-44DA-828F-72CB4385A3D3}" type="pres">
      <dgm:prSet presAssocID="{0E4EFF01-F891-47A1-AED4-DB4DF3A3A57E}" presName="hierRoot3" presStyleCnt="0"/>
      <dgm:spPr/>
    </dgm:pt>
    <dgm:pt modelId="{BB1033DB-20D2-4208-BA6E-E050A568C306}" type="pres">
      <dgm:prSet presAssocID="{0E4EFF01-F891-47A1-AED4-DB4DF3A3A57E}" presName="composite3" presStyleCnt="0"/>
      <dgm:spPr/>
    </dgm:pt>
    <dgm:pt modelId="{9AE74562-12B0-4F7F-B110-64BCB3784524}" type="pres">
      <dgm:prSet presAssocID="{0E4EFF01-F891-47A1-AED4-DB4DF3A3A57E}" presName="background3" presStyleLbl="node3" presStyleIdx="3" presStyleCnt="4"/>
      <dgm:spPr/>
    </dgm:pt>
    <dgm:pt modelId="{E0FA7C59-AE02-42EE-AC59-DB5632CD1F4F}" type="pres">
      <dgm:prSet presAssocID="{0E4EFF01-F891-47A1-AED4-DB4DF3A3A57E}" presName="text3" presStyleLbl="fgAcc3" presStyleIdx="3" presStyleCnt="4">
        <dgm:presLayoutVars>
          <dgm:chPref val="3"/>
        </dgm:presLayoutVars>
      </dgm:prSet>
      <dgm:spPr/>
    </dgm:pt>
    <dgm:pt modelId="{B4E71C66-FF43-477F-8942-D5CA8CD96510}" type="pres">
      <dgm:prSet presAssocID="{0E4EFF01-F891-47A1-AED4-DB4DF3A3A57E}" presName="hierChild4" presStyleCnt="0"/>
      <dgm:spPr/>
    </dgm:pt>
  </dgm:ptLst>
  <dgm:cxnLst>
    <dgm:cxn modelId="{CF912601-53A2-42FB-963A-D46C5D53DE4F}" type="presOf" srcId="{46817C3C-D103-4DE2-BF57-58061E91EECD}" destId="{8E872FF4-5B17-4A99-8404-3D3E9499904C}" srcOrd="0" destOrd="0" presId="urn:microsoft.com/office/officeart/2005/8/layout/hierarchy1"/>
    <dgm:cxn modelId="{2713C911-013C-446B-BA32-C6781FF7DB4B}" type="presOf" srcId="{57FA7CAE-CB01-4A12-A844-016FCA87EA38}" destId="{5374DF72-4EFD-44C2-A8BA-120D290A77A5}" srcOrd="0" destOrd="0" presId="urn:microsoft.com/office/officeart/2005/8/layout/hierarchy1"/>
    <dgm:cxn modelId="{F5136A13-BAAC-41D5-BD6F-396BCB2CE66E}" type="presOf" srcId="{277BB4E6-1094-4D28-8F8B-6785F2C03C6A}" destId="{D2629D56-940F-486B-90BC-AD312F469F49}" srcOrd="0" destOrd="0" presId="urn:microsoft.com/office/officeart/2005/8/layout/hierarchy1"/>
    <dgm:cxn modelId="{C1DFED37-5EBB-457E-AAB5-872A9A01CFD2}" srcId="{DD325010-4EC6-4005-906C-7BEB76159CDC}" destId="{8EC04C9A-2529-4439-8E8B-F0068BA18B87}" srcOrd="2" destOrd="0" parTransId="{8CE5DF8A-2536-4468-8FA2-AFFF3579D0F0}" sibTransId="{B39B4C87-DC09-4D40-9D99-FB4091277DFB}"/>
    <dgm:cxn modelId="{0CAF6C5E-9693-4ACF-8D3A-EDDDE2934FAD}" type="presOf" srcId="{44729D09-1558-4267-8A48-417F6FBE4DD1}" destId="{0E5BAAD4-CCD2-4649-8F8F-29D81B22585C}" srcOrd="0" destOrd="0" presId="urn:microsoft.com/office/officeart/2005/8/layout/hierarchy1"/>
    <dgm:cxn modelId="{2C316A61-D26E-4AFF-B1A2-595535624CDB}" type="presOf" srcId="{6ED45621-4975-49DC-8821-F9F81B637A72}" destId="{83A9D0D1-0FEA-4BE5-83D6-07FFE0EFDD45}" srcOrd="0" destOrd="0" presId="urn:microsoft.com/office/officeart/2005/8/layout/hierarchy1"/>
    <dgm:cxn modelId="{C693E861-D343-45B5-BF32-F6BE6900252A}" type="presOf" srcId="{DD325010-4EC6-4005-906C-7BEB76159CDC}" destId="{03439247-16F5-4E86-8832-6B680FD120E5}" srcOrd="0" destOrd="0" presId="urn:microsoft.com/office/officeart/2005/8/layout/hierarchy1"/>
    <dgm:cxn modelId="{4104E964-F6B6-428B-94FB-246597CD8830}" type="presOf" srcId="{01661E6A-5E81-47F2-B79F-EAA2E5792E57}" destId="{1FFEF543-9D34-405B-990B-604B41BD2A7B}" srcOrd="0" destOrd="0" presId="urn:microsoft.com/office/officeart/2005/8/layout/hierarchy1"/>
    <dgm:cxn modelId="{C298E266-6905-4CA5-99AC-0853DA5FD99B}" type="presOf" srcId="{8EC04C9A-2529-4439-8E8B-F0068BA18B87}" destId="{D5B21601-7268-41B2-8558-2FDD83ECEC0A}" srcOrd="0" destOrd="0" presId="urn:microsoft.com/office/officeart/2005/8/layout/hierarchy1"/>
    <dgm:cxn modelId="{F94E0A49-815B-4CC9-A435-3E9F199CCC73}" type="presOf" srcId="{0E4EFF01-F891-47A1-AED4-DB4DF3A3A57E}" destId="{E0FA7C59-AE02-42EE-AC59-DB5632CD1F4F}" srcOrd="0" destOrd="0" presId="urn:microsoft.com/office/officeart/2005/8/layout/hierarchy1"/>
    <dgm:cxn modelId="{3495F86E-E485-4310-A03B-482918D2AF12}" srcId="{710C7B9E-1D64-4C22-83C4-AC190BA1B6E2}" destId="{0E4EFF01-F891-47A1-AED4-DB4DF3A3A57E}" srcOrd="0" destOrd="0" parTransId="{57FA7CAE-CB01-4A12-A844-016FCA87EA38}" sibTransId="{DBEEFE7C-8FDF-44DF-B778-53FECAA5A4A6}"/>
    <dgm:cxn modelId="{CD1D6A7D-6631-462C-BC1A-4D101580203C}" srcId="{A278EB94-6832-428B-92CC-E80AA2786084}" destId="{277BB4E6-1094-4D28-8F8B-6785F2C03C6A}" srcOrd="0" destOrd="0" parTransId="{35C738EF-6B62-41FE-8A0F-414CBD26CB28}" sibTransId="{A1DE2538-2416-4CE4-9B14-2E54352E6673}"/>
    <dgm:cxn modelId="{DE626D90-2E9D-4F8E-B933-F554522001A1}" srcId="{DD325010-4EC6-4005-906C-7BEB76159CDC}" destId="{6ED45621-4975-49DC-8821-F9F81B637A72}" srcOrd="0" destOrd="0" parTransId="{46817C3C-D103-4DE2-BF57-58061E91EECD}" sibTransId="{D6A73E6D-0778-4076-AF6D-830A3DCEF08E}"/>
    <dgm:cxn modelId="{2A15DA98-0DB7-4360-91B3-C4DEDEE8670F}" type="presOf" srcId="{396E47B0-80DD-4BE1-BA1B-41547430C129}" destId="{5AFED94F-015B-411E-A92D-57246B031242}" srcOrd="0" destOrd="0" presId="urn:microsoft.com/office/officeart/2005/8/layout/hierarchy1"/>
    <dgm:cxn modelId="{66524BA8-2DD7-49BE-91FE-86ED2007B125}" srcId="{DD325010-4EC6-4005-906C-7BEB76159CDC}" destId="{396E47B0-80DD-4BE1-BA1B-41547430C129}" srcOrd="1" destOrd="0" parTransId="{01661E6A-5E81-47F2-B79F-EAA2E5792E57}" sibTransId="{D6304FC5-D3FB-4F8E-A85D-EC6489E92980}"/>
    <dgm:cxn modelId="{B7427DAA-9811-4783-96A9-9000DA3EC3C5}" srcId="{277BB4E6-1094-4D28-8F8B-6785F2C03C6A}" destId="{710C7B9E-1D64-4C22-83C4-AC190BA1B6E2}" srcOrd="1" destOrd="0" parTransId="{44729D09-1558-4267-8A48-417F6FBE4DD1}" sibTransId="{B488A4AC-3E67-451C-8C4C-DA74370FDF77}"/>
    <dgm:cxn modelId="{F333DBB6-94B2-479E-9A48-32DA2626EFB0}" type="presOf" srcId="{8CE5DF8A-2536-4468-8FA2-AFFF3579D0F0}" destId="{DDEA0773-24CF-4645-BFE2-6D05E109C45D}" srcOrd="0" destOrd="0" presId="urn:microsoft.com/office/officeart/2005/8/layout/hierarchy1"/>
    <dgm:cxn modelId="{A0DE3DBB-9779-4B60-95C6-E53959272C08}" type="presOf" srcId="{710C7B9E-1D64-4C22-83C4-AC190BA1B6E2}" destId="{298E062F-FCAB-4901-9B52-9EA1CBEE4399}" srcOrd="0" destOrd="0" presId="urn:microsoft.com/office/officeart/2005/8/layout/hierarchy1"/>
    <dgm:cxn modelId="{5A9861C9-95C2-4225-B4D3-5F0465E94BFB}" srcId="{277BB4E6-1094-4D28-8F8B-6785F2C03C6A}" destId="{DD325010-4EC6-4005-906C-7BEB76159CDC}" srcOrd="0" destOrd="0" parTransId="{8785B31C-743C-4E6A-B1E9-A95DAF113C8E}" sibTransId="{86418705-A11E-4499-9313-0E539276D510}"/>
    <dgm:cxn modelId="{3D0249CD-52BE-4B65-80BA-78C1C297D850}" type="presOf" srcId="{8785B31C-743C-4E6A-B1E9-A95DAF113C8E}" destId="{E41F6B70-9DF1-4F27-AD29-21140CF02DE5}" srcOrd="0" destOrd="0" presId="urn:microsoft.com/office/officeart/2005/8/layout/hierarchy1"/>
    <dgm:cxn modelId="{078357F2-8402-4A8B-B92D-115467F6B207}" type="presOf" srcId="{A278EB94-6832-428B-92CC-E80AA2786084}" destId="{0C02AA38-22E3-4C94-A8D0-9B15F3C3948F}" srcOrd="0" destOrd="0" presId="urn:microsoft.com/office/officeart/2005/8/layout/hierarchy1"/>
    <dgm:cxn modelId="{0CAE5A18-50C5-4A37-B21B-E1AD5CFBF897}" type="presParOf" srcId="{0C02AA38-22E3-4C94-A8D0-9B15F3C3948F}" destId="{929F67B3-0201-4975-9D63-C94AACFB7FCC}" srcOrd="0" destOrd="0" presId="urn:microsoft.com/office/officeart/2005/8/layout/hierarchy1"/>
    <dgm:cxn modelId="{2B25EF4D-6B50-4E49-A2FE-48681E420F53}" type="presParOf" srcId="{929F67B3-0201-4975-9D63-C94AACFB7FCC}" destId="{15B9730F-CDAC-44D7-9B2B-3C455FA6562A}" srcOrd="0" destOrd="0" presId="urn:microsoft.com/office/officeart/2005/8/layout/hierarchy1"/>
    <dgm:cxn modelId="{71101395-7CE3-4465-BD69-2503ECEA8DC6}" type="presParOf" srcId="{15B9730F-CDAC-44D7-9B2B-3C455FA6562A}" destId="{4FF731CF-1F2A-42A8-9FCC-385EAD5AB05B}" srcOrd="0" destOrd="0" presId="urn:microsoft.com/office/officeart/2005/8/layout/hierarchy1"/>
    <dgm:cxn modelId="{48426B47-5163-40B8-9D54-176A74FD96B9}" type="presParOf" srcId="{15B9730F-CDAC-44D7-9B2B-3C455FA6562A}" destId="{D2629D56-940F-486B-90BC-AD312F469F49}" srcOrd="1" destOrd="0" presId="urn:microsoft.com/office/officeart/2005/8/layout/hierarchy1"/>
    <dgm:cxn modelId="{87826B68-1498-40F2-B4F9-5F8FBD5D5130}" type="presParOf" srcId="{929F67B3-0201-4975-9D63-C94AACFB7FCC}" destId="{D93A8D87-BA40-424C-B9AE-7C97E9AFA90A}" srcOrd="1" destOrd="0" presId="urn:microsoft.com/office/officeart/2005/8/layout/hierarchy1"/>
    <dgm:cxn modelId="{C3BBDCE4-A7B7-4D89-B147-F8F191476EB0}" type="presParOf" srcId="{D93A8D87-BA40-424C-B9AE-7C97E9AFA90A}" destId="{E41F6B70-9DF1-4F27-AD29-21140CF02DE5}" srcOrd="0" destOrd="0" presId="urn:microsoft.com/office/officeart/2005/8/layout/hierarchy1"/>
    <dgm:cxn modelId="{362B105C-C18C-4EDD-BD84-52A1DA2EB87F}" type="presParOf" srcId="{D93A8D87-BA40-424C-B9AE-7C97E9AFA90A}" destId="{625AF5D8-CDCA-4878-87D7-D5F0C022FBD6}" srcOrd="1" destOrd="0" presId="urn:microsoft.com/office/officeart/2005/8/layout/hierarchy1"/>
    <dgm:cxn modelId="{3F57D77E-198E-43D5-9985-4EEB9713E36D}" type="presParOf" srcId="{625AF5D8-CDCA-4878-87D7-D5F0C022FBD6}" destId="{BE7DABF7-1DEE-453E-9033-37A73424671B}" srcOrd="0" destOrd="0" presId="urn:microsoft.com/office/officeart/2005/8/layout/hierarchy1"/>
    <dgm:cxn modelId="{C6E677B9-11CF-447D-9A71-C03DCCF3544A}" type="presParOf" srcId="{BE7DABF7-1DEE-453E-9033-37A73424671B}" destId="{67138C77-C082-40BC-A757-F630C6770E84}" srcOrd="0" destOrd="0" presId="urn:microsoft.com/office/officeart/2005/8/layout/hierarchy1"/>
    <dgm:cxn modelId="{39A8AC4F-EBE8-4360-ABC6-1B7700DDCE6D}" type="presParOf" srcId="{BE7DABF7-1DEE-453E-9033-37A73424671B}" destId="{03439247-16F5-4E86-8832-6B680FD120E5}" srcOrd="1" destOrd="0" presId="urn:microsoft.com/office/officeart/2005/8/layout/hierarchy1"/>
    <dgm:cxn modelId="{83A2377A-3B8B-4299-8904-AB5E42F44C56}" type="presParOf" srcId="{625AF5D8-CDCA-4878-87D7-D5F0C022FBD6}" destId="{A5C9AD71-785F-46D4-81D9-505B73691827}" srcOrd="1" destOrd="0" presId="urn:microsoft.com/office/officeart/2005/8/layout/hierarchy1"/>
    <dgm:cxn modelId="{12250000-1AF4-4E20-BCDF-AD1EACC0CF02}" type="presParOf" srcId="{A5C9AD71-785F-46D4-81D9-505B73691827}" destId="{8E872FF4-5B17-4A99-8404-3D3E9499904C}" srcOrd="0" destOrd="0" presId="urn:microsoft.com/office/officeart/2005/8/layout/hierarchy1"/>
    <dgm:cxn modelId="{F8B366C4-A84B-4DD0-85E4-BDB69BECB255}" type="presParOf" srcId="{A5C9AD71-785F-46D4-81D9-505B73691827}" destId="{C168C18F-D3B1-4AB9-A503-64D866BB71E6}" srcOrd="1" destOrd="0" presId="urn:microsoft.com/office/officeart/2005/8/layout/hierarchy1"/>
    <dgm:cxn modelId="{042180C5-CD5B-432E-A288-198354127E92}" type="presParOf" srcId="{C168C18F-D3B1-4AB9-A503-64D866BB71E6}" destId="{87D58425-DBB7-4D3F-8729-F7AD9F4120F6}" srcOrd="0" destOrd="0" presId="urn:microsoft.com/office/officeart/2005/8/layout/hierarchy1"/>
    <dgm:cxn modelId="{CAE1CE2B-553E-4A56-B5CF-6F19CC0F3418}" type="presParOf" srcId="{87D58425-DBB7-4D3F-8729-F7AD9F4120F6}" destId="{E9D0C659-382D-480D-8DD4-77F39C68FCB6}" srcOrd="0" destOrd="0" presId="urn:microsoft.com/office/officeart/2005/8/layout/hierarchy1"/>
    <dgm:cxn modelId="{07B21594-4415-4CBF-A681-BEC2F2B8E49B}" type="presParOf" srcId="{87D58425-DBB7-4D3F-8729-F7AD9F4120F6}" destId="{83A9D0D1-0FEA-4BE5-83D6-07FFE0EFDD45}" srcOrd="1" destOrd="0" presId="urn:microsoft.com/office/officeart/2005/8/layout/hierarchy1"/>
    <dgm:cxn modelId="{9F7B8823-0210-4450-8005-847FCA1C7D5C}" type="presParOf" srcId="{C168C18F-D3B1-4AB9-A503-64D866BB71E6}" destId="{2B493345-A9C6-4721-876A-ABF5B5FCEFE9}" srcOrd="1" destOrd="0" presId="urn:microsoft.com/office/officeart/2005/8/layout/hierarchy1"/>
    <dgm:cxn modelId="{8AEA76C3-333D-4153-8658-84CBB33CF0E3}" type="presParOf" srcId="{A5C9AD71-785F-46D4-81D9-505B73691827}" destId="{1FFEF543-9D34-405B-990B-604B41BD2A7B}" srcOrd="2" destOrd="0" presId="urn:microsoft.com/office/officeart/2005/8/layout/hierarchy1"/>
    <dgm:cxn modelId="{9689CA21-6D3B-4699-98C0-DF1A2F90B290}" type="presParOf" srcId="{A5C9AD71-785F-46D4-81D9-505B73691827}" destId="{762764C4-573C-4996-BC3A-D3B197F18F47}" srcOrd="3" destOrd="0" presId="urn:microsoft.com/office/officeart/2005/8/layout/hierarchy1"/>
    <dgm:cxn modelId="{F1323758-7438-4242-8395-BF7EE42B233C}" type="presParOf" srcId="{762764C4-573C-4996-BC3A-D3B197F18F47}" destId="{9F4DC17A-3323-4AB6-A524-2D1573F0FFF8}" srcOrd="0" destOrd="0" presId="urn:microsoft.com/office/officeart/2005/8/layout/hierarchy1"/>
    <dgm:cxn modelId="{BC69D2DB-37C0-4137-8DAB-6D92628F63CB}" type="presParOf" srcId="{9F4DC17A-3323-4AB6-A524-2D1573F0FFF8}" destId="{1F07CA9B-C5C6-449A-AD7B-130E6980D1D5}" srcOrd="0" destOrd="0" presId="urn:microsoft.com/office/officeart/2005/8/layout/hierarchy1"/>
    <dgm:cxn modelId="{D14A6EF0-EB6C-42D5-9539-F79FF02CE58F}" type="presParOf" srcId="{9F4DC17A-3323-4AB6-A524-2D1573F0FFF8}" destId="{5AFED94F-015B-411E-A92D-57246B031242}" srcOrd="1" destOrd="0" presId="urn:microsoft.com/office/officeart/2005/8/layout/hierarchy1"/>
    <dgm:cxn modelId="{CA0D295E-B30D-4A99-B238-7630549F4292}" type="presParOf" srcId="{762764C4-573C-4996-BC3A-D3B197F18F47}" destId="{46751E29-C95C-4336-8886-F2BE0EBDEF6C}" srcOrd="1" destOrd="0" presId="urn:microsoft.com/office/officeart/2005/8/layout/hierarchy1"/>
    <dgm:cxn modelId="{EEFFE669-16ED-4FF5-86FD-1E5692C390DE}" type="presParOf" srcId="{A5C9AD71-785F-46D4-81D9-505B73691827}" destId="{DDEA0773-24CF-4645-BFE2-6D05E109C45D}" srcOrd="4" destOrd="0" presId="urn:microsoft.com/office/officeart/2005/8/layout/hierarchy1"/>
    <dgm:cxn modelId="{154BFA90-676B-41F9-9058-CB39234CBFE8}" type="presParOf" srcId="{A5C9AD71-785F-46D4-81D9-505B73691827}" destId="{BF1843DD-4AEE-4FF6-AC53-C530279099BC}" srcOrd="5" destOrd="0" presId="urn:microsoft.com/office/officeart/2005/8/layout/hierarchy1"/>
    <dgm:cxn modelId="{298589B8-E10A-42C9-9A38-814ABF58AC17}" type="presParOf" srcId="{BF1843DD-4AEE-4FF6-AC53-C530279099BC}" destId="{199C16B9-3CB1-4868-9D61-73B18288DD2E}" srcOrd="0" destOrd="0" presId="urn:microsoft.com/office/officeart/2005/8/layout/hierarchy1"/>
    <dgm:cxn modelId="{EA8A3A99-81D8-4B43-BA6D-3424D8B449F9}" type="presParOf" srcId="{199C16B9-3CB1-4868-9D61-73B18288DD2E}" destId="{F3F49332-0514-4894-B39A-6EFD5DD84490}" srcOrd="0" destOrd="0" presId="urn:microsoft.com/office/officeart/2005/8/layout/hierarchy1"/>
    <dgm:cxn modelId="{FF54B6BB-E401-4D02-B43B-AE858D0F6AA0}" type="presParOf" srcId="{199C16B9-3CB1-4868-9D61-73B18288DD2E}" destId="{D5B21601-7268-41B2-8558-2FDD83ECEC0A}" srcOrd="1" destOrd="0" presId="urn:microsoft.com/office/officeart/2005/8/layout/hierarchy1"/>
    <dgm:cxn modelId="{AA3247D4-FA60-41C3-B563-FE25D6B66C24}" type="presParOf" srcId="{BF1843DD-4AEE-4FF6-AC53-C530279099BC}" destId="{4B4F0F70-958B-4DFA-8290-6BCF1D647CF3}" srcOrd="1" destOrd="0" presId="urn:microsoft.com/office/officeart/2005/8/layout/hierarchy1"/>
    <dgm:cxn modelId="{AA4B469E-7A83-446B-AF0E-0B3A118385A3}" type="presParOf" srcId="{D93A8D87-BA40-424C-B9AE-7C97E9AFA90A}" destId="{0E5BAAD4-CCD2-4649-8F8F-29D81B22585C}" srcOrd="2" destOrd="0" presId="urn:microsoft.com/office/officeart/2005/8/layout/hierarchy1"/>
    <dgm:cxn modelId="{A9D83939-FB12-42D2-8BA4-CA4A567C3CDE}" type="presParOf" srcId="{D93A8D87-BA40-424C-B9AE-7C97E9AFA90A}" destId="{A5FF6884-DA58-4B0B-AAB7-C1D928976C1F}" srcOrd="3" destOrd="0" presId="urn:microsoft.com/office/officeart/2005/8/layout/hierarchy1"/>
    <dgm:cxn modelId="{E17F924D-599C-4AF2-8197-1FDBA15FD27A}" type="presParOf" srcId="{A5FF6884-DA58-4B0B-AAB7-C1D928976C1F}" destId="{18DE4507-5B46-4BAC-8287-0CE273E6E94E}" srcOrd="0" destOrd="0" presId="urn:microsoft.com/office/officeart/2005/8/layout/hierarchy1"/>
    <dgm:cxn modelId="{79CE202D-EC12-4341-A55A-D9A4B474AB5F}" type="presParOf" srcId="{18DE4507-5B46-4BAC-8287-0CE273E6E94E}" destId="{CC0B9CA1-8943-4222-8EDA-B02D927E3C04}" srcOrd="0" destOrd="0" presId="urn:microsoft.com/office/officeart/2005/8/layout/hierarchy1"/>
    <dgm:cxn modelId="{61F8302A-C8EB-4633-8289-E88E909A1104}" type="presParOf" srcId="{18DE4507-5B46-4BAC-8287-0CE273E6E94E}" destId="{298E062F-FCAB-4901-9B52-9EA1CBEE4399}" srcOrd="1" destOrd="0" presId="urn:microsoft.com/office/officeart/2005/8/layout/hierarchy1"/>
    <dgm:cxn modelId="{EB539D27-8170-4C65-90C8-62742EBBBCB2}" type="presParOf" srcId="{A5FF6884-DA58-4B0B-AAB7-C1D928976C1F}" destId="{5CE6D924-6BE1-456D-B23D-E5F0B0A3751A}" srcOrd="1" destOrd="0" presId="urn:microsoft.com/office/officeart/2005/8/layout/hierarchy1"/>
    <dgm:cxn modelId="{2FD4F523-808E-49A1-82CD-C7146E525532}" type="presParOf" srcId="{5CE6D924-6BE1-456D-B23D-E5F0B0A3751A}" destId="{5374DF72-4EFD-44C2-A8BA-120D290A77A5}" srcOrd="0" destOrd="0" presId="urn:microsoft.com/office/officeart/2005/8/layout/hierarchy1"/>
    <dgm:cxn modelId="{E252051F-B98F-4B4A-A431-92F2E7F77EC9}" type="presParOf" srcId="{5CE6D924-6BE1-456D-B23D-E5F0B0A3751A}" destId="{3E9DEB0F-5FEC-44DA-828F-72CB4385A3D3}" srcOrd="1" destOrd="0" presId="urn:microsoft.com/office/officeart/2005/8/layout/hierarchy1"/>
    <dgm:cxn modelId="{B7F92B5E-1C7A-468D-8847-D41DEF07C9F7}" type="presParOf" srcId="{3E9DEB0F-5FEC-44DA-828F-72CB4385A3D3}" destId="{BB1033DB-20D2-4208-BA6E-E050A568C306}" srcOrd="0" destOrd="0" presId="urn:microsoft.com/office/officeart/2005/8/layout/hierarchy1"/>
    <dgm:cxn modelId="{982F3BE4-440F-4863-8284-E0E10C2D6E2D}" type="presParOf" srcId="{BB1033DB-20D2-4208-BA6E-E050A568C306}" destId="{9AE74562-12B0-4F7F-B110-64BCB3784524}" srcOrd="0" destOrd="0" presId="urn:microsoft.com/office/officeart/2005/8/layout/hierarchy1"/>
    <dgm:cxn modelId="{A5FBCF2B-A44A-4A9B-9DD8-DE68DFB72DF3}" type="presParOf" srcId="{BB1033DB-20D2-4208-BA6E-E050A568C306}" destId="{E0FA7C59-AE02-42EE-AC59-DB5632CD1F4F}" srcOrd="1" destOrd="0" presId="urn:microsoft.com/office/officeart/2005/8/layout/hierarchy1"/>
    <dgm:cxn modelId="{62F03C34-B494-4368-BE7A-66BE005FECEF}" type="presParOf" srcId="{3E9DEB0F-5FEC-44DA-828F-72CB4385A3D3}" destId="{B4E71C66-FF43-477F-8942-D5CA8CD9651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E8A90B-6A6C-4B8C-BBC5-69E411D14EAD}" type="doc">
      <dgm:prSet loTypeId="urn:microsoft.com/office/officeart/2005/8/layout/chevron2" loCatId="list" qsTypeId="urn:microsoft.com/office/officeart/2005/8/quickstyle/simple1" qsCatId="simple" csTypeId="urn:microsoft.com/office/officeart/2005/8/colors/accent2_1" csCatId="accent2" phldr="1"/>
      <dgm:spPr/>
      <dgm:t>
        <a:bodyPr/>
        <a:lstStyle/>
        <a:p>
          <a:endParaRPr lang="en-US"/>
        </a:p>
      </dgm:t>
    </dgm:pt>
    <dgm:pt modelId="{5948D5A2-51A5-4741-ABCA-9B9469F3E3C6}">
      <dgm:prSet phldrT="[Text]" custT="1"/>
      <dgm:spPr/>
      <dgm:t>
        <a:bodyPr/>
        <a:lstStyle/>
        <a:p>
          <a:pPr algn="ctr"/>
          <a:r>
            <a:rPr lang="en-US" sz="2000" dirty="0"/>
            <a:t>Step 1</a:t>
          </a:r>
          <a:endParaRPr lang="en-US" sz="1800" dirty="0"/>
        </a:p>
      </dgm:t>
    </dgm:pt>
    <dgm:pt modelId="{DC3D4CA8-B4B5-4E43-A723-2A48798A54E2}" type="parTrans" cxnId="{36A27327-17CF-43E0-90AC-90439E85C943}">
      <dgm:prSet/>
      <dgm:spPr/>
      <dgm:t>
        <a:bodyPr/>
        <a:lstStyle/>
        <a:p>
          <a:pPr algn="l"/>
          <a:endParaRPr lang="en-US"/>
        </a:p>
      </dgm:t>
    </dgm:pt>
    <dgm:pt modelId="{E8A17592-5B76-4370-92B6-CA17C4ED616D}" type="sibTrans" cxnId="{36A27327-17CF-43E0-90AC-90439E85C943}">
      <dgm:prSet/>
      <dgm:spPr/>
      <dgm:t>
        <a:bodyPr/>
        <a:lstStyle/>
        <a:p>
          <a:pPr algn="l"/>
          <a:endParaRPr lang="en-US"/>
        </a:p>
      </dgm:t>
    </dgm:pt>
    <dgm:pt modelId="{6F521A16-7F56-45D1-AE73-44446A67EB26}">
      <dgm:prSet phldrT="[Text]" custT="1">
        <dgm:style>
          <a:lnRef idx="2">
            <a:schemeClr val="accent2"/>
          </a:lnRef>
          <a:fillRef idx="1">
            <a:schemeClr val="lt1"/>
          </a:fillRef>
          <a:effectRef idx="0">
            <a:schemeClr val="accent2"/>
          </a:effectRef>
          <a:fontRef idx="minor">
            <a:schemeClr val="dk1"/>
          </a:fontRef>
        </dgm:style>
      </dgm:prSet>
      <dgm:spPr/>
      <dgm:t>
        <a:bodyPr/>
        <a:lstStyle/>
        <a:p>
          <a:pPr algn="l"/>
          <a:r>
            <a:rPr lang="en-US" sz="1400" dirty="0"/>
            <a:t>Run the “Student Extract of 4-12</a:t>
          </a:r>
          <a:r>
            <a:rPr lang="en-US" sz="1400" baseline="30000" dirty="0"/>
            <a:t>th</a:t>
          </a:r>
          <a:r>
            <a:rPr lang="en-US" sz="1400" dirty="0"/>
            <a:t> Graders with a Significant Reading Deficiency in the Prior Year” Report in Cognos </a:t>
          </a:r>
        </a:p>
      </dgm:t>
    </dgm:pt>
    <dgm:pt modelId="{5A9EBB04-033D-42F4-8904-6C8EE02450BE}" type="parTrans" cxnId="{15E3E867-B727-48FE-A9D1-27A2C6AEA636}">
      <dgm:prSet/>
      <dgm:spPr/>
      <dgm:t>
        <a:bodyPr/>
        <a:lstStyle/>
        <a:p>
          <a:pPr algn="l"/>
          <a:endParaRPr lang="en-US"/>
        </a:p>
      </dgm:t>
    </dgm:pt>
    <dgm:pt modelId="{DF68FF66-B76E-4CD4-A742-AED436338A88}" type="sibTrans" cxnId="{15E3E867-B727-48FE-A9D1-27A2C6AEA636}">
      <dgm:prSet/>
      <dgm:spPr/>
      <dgm:t>
        <a:bodyPr/>
        <a:lstStyle/>
        <a:p>
          <a:pPr algn="l"/>
          <a:endParaRPr lang="en-US"/>
        </a:p>
      </dgm:t>
    </dgm:pt>
    <dgm:pt modelId="{E722E5F4-0AEC-44E8-87DF-7A2F45F77B66}">
      <dgm:prSet phldrT="[Text]" custT="1"/>
      <dgm:spPr/>
      <dgm:t>
        <a:bodyPr/>
        <a:lstStyle/>
        <a:p>
          <a:pPr algn="ctr"/>
          <a:r>
            <a:rPr lang="en-US" sz="2000" dirty="0"/>
            <a:t>Step 2</a:t>
          </a:r>
        </a:p>
      </dgm:t>
    </dgm:pt>
    <dgm:pt modelId="{1D42ADB5-F786-4DEF-B291-FCAE885D7270}" type="parTrans" cxnId="{5B939B1A-E31A-4EBB-9435-C65AE5A4857A}">
      <dgm:prSet/>
      <dgm:spPr/>
      <dgm:t>
        <a:bodyPr/>
        <a:lstStyle/>
        <a:p>
          <a:pPr algn="l"/>
          <a:endParaRPr lang="en-US"/>
        </a:p>
      </dgm:t>
    </dgm:pt>
    <dgm:pt modelId="{4385E68F-ABAB-4062-B81B-7CAD2CA4428E}" type="sibTrans" cxnId="{5B939B1A-E31A-4EBB-9435-C65AE5A4857A}">
      <dgm:prSet/>
      <dgm:spPr/>
      <dgm:t>
        <a:bodyPr/>
        <a:lstStyle/>
        <a:p>
          <a:pPr algn="l"/>
          <a:endParaRPr lang="en-US"/>
        </a:p>
      </dgm:t>
    </dgm:pt>
    <dgm:pt modelId="{636BB6BA-9AFE-422D-B6C5-A4345C118840}">
      <dgm:prSet phldrT="[Text]" custT="1">
        <dgm:style>
          <a:lnRef idx="2">
            <a:schemeClr val="accent2"/>
          </a:lnRef>
          <a:fillRef idx="1">
            <a:schemeClr val="lt1"/>
          </a:fillRef>
          <a:effectRef idx="0">
            <a:schemeClr val="accent2"/>
          </a:effectRef>
          <a:fontRef idx="minor">
            <a:schemeClr val="dk1"/>
          </a:fontRef>
        </dgm:style>
      </dgm:prSet>
      <dgm:spPr/>
      <dgm:t>
        <a:bodyPr/>
        <a:lstStyle/>
        <a:p>
          <a:pPr algn="l"/>
          <a:r>
            <a:rPr lang="en-US" sz="1400" dirty="0"/>
            <a:t>Run this report for the current school year (2024-25). Districts will be able to download an excel file pre-loaded with all READ fields for the 4-12</a:t>
          </a:r>
          <a:r>
            <a:rPr lang="en-US" sz="1400" baseline="30000" dirty="0"/>
            <a:t>th</a:t>
          </a:r>
          <a:r>
            <a:rPr lang="en-US" sz="1400" dirty="0"/>
            <a:t> graders except for the READ plan field</a:t>
          </a:r>
          <a:r>
            <a:rPr lang="en-US" sz="1200" dirty="0"/>
            <a:t>.</a:t>
          </a:r>
        </a:p>
      </dgm:t>
    </dgm:pt>
    <dgm:pt modelId="{57EACF22-1CB5-4384-B8DF-285A9AB0E35A}" type="parTrans" cxnId="{5D29C3B5-48BA-4F35-B061-1B7E40E6A586}">
      <dgm:prSet/>
      <dgm:spPr/>
      <dgm:t>
        <a:bodyPr/>
        <a:lstStyle/>
        <a:p>
          <a:pPr algn="l"/>
          <a:endParaRPr lang="en-US"/>
        </a:p>
      </dgm:t>
    </dgm:pt>
    <dgm:pt modelId="{030C7A99-4313-4275-8CDC-8D90916DC043}" type="sibTrans" cxnId="{5D29C3B5-48BA-4F35-B061-1B7E40E6A586}">
      <dgm:prSet/>
      <dgm:spPr/>
      <dgm:t>
        <a:bodyPr/>
        <a:lstStyle/>
        <a:p>
          <a:pPr algn="l"/>
          <a:endParaRPr lang="en-US"/>
        </a:p>
      </dgm:t>
    </dgm:pt>
    <dgm:pt modelId="{B1DE882F-C724-4B0B-B925-84FD85C03913}">
      <dgm:prSet phldrT="[Text]" custT="1"/>
      <dgm:spPr/>
      <dgm:t>
        <a:bodyPr/>
        <a:lstStyle/>
        <a:p>
          <a:pPr algn="ctr"/>
          <a:r>
            <a:rPr lang="en-US" sz="2000" dirty="0"/>
            <a:t>Step 3</a:t>
          </a:r>
        </a:p>
      </dgm:t>
    </dgm:pt>
    <dgm:pt modelId="{DB27685E-E10D-4D78-AF0A-80B176C2EC93}" type="parTrans" cxnId="{94701044-7C2F-4C31-8F0D-9B65F3DA1817}">
      <dgm:prSet/>
      <dgm:spPr/>
      <dgm:t>
        <a:bodyPr/>
        <a:lstStyle/>
        <a:p>
          <a:pPr algn="l"/>
          <a:endParaRPr lang="en-US"/>
        </a:p>
      </dgm:t>
    </dgm:pt>
    <dgm:pt modelId="{87BA89AF-A153-42A9-8F50-0AF6B901A092}" type="sibTrans" cxnId="{94701044-7C2F-4C31-8F0D-9B65F3DA1817}">
      <dgm:prSet/>
      <dgm:spPr/>
      <dgm:t>
        <a:bodyPr/>
        <a:lstStyle/>
        <a:p>
          <a:pPr algn="l"/>
          <a:endParaRPr lang="en-US"/>
        </a:p>
      </dgm:t>
    </dgm:pt>
    <dgm:pt modelId="{6523F0CE-00DC-480D-839C-7A175BE213B2}">
      <dgm:prSet phldrT="[Text]" custT="1">
        <dgm:style>
          <a:lnRef idx="2">
            <a:schemeClr val="accent2"/>
          </a:lnRef>
          <a:fillRef idx="1">
            <a:schemeClr val="lt1"/>
          </a:fillRef>
          <a:effectRef idx="0">
            <a:schemeClr val="accent2"/>
          </a:effectRef>
          <a:fontRef idx="minor">
            <a:schemeClr val="dk1"/>
          </a:fontRef>
        </dgm:style>
      </dgm:prSet>
      <dgm:spPr/>
      <dgm:t>
        <a:bodyPr/>
        <a:lstStyle/>
        <a:p>
          <a:pPr algn="l"/>
          <a:r>
            <a:rPr lang="en-US" sz="1400" dirty="0"/>
            <a:t>Districts must add the value of READ plan (0 or 1) to indicate if the cohort student remains in the cohort or if they have exited from the cohort based on READ plan (0 – No or 1 – Yes)</a:t>
          </a:r>
        </a:p>
      </dgm:t>
    </dgm:pt>
    <dgm:pt modelId="{508B7AC6-4AF0-40E7-A2AD-834784DE88D4}" type="parTrans" cxnId="{AF0219F1-01DE-482E-BC4B-2391A7BC7647}">
      <dgm:prSet/>
      <dgm:spPr/>
      <dgm:t>
        <a:bodyPr/>
        <a:lstStyle/>
        <a:p>
          <a:pPr algn="l"/>
          <a:endParaRPr lang="en-US"/>
        </a:p>
      </dgm:t>
    </dgm:pt>
    <dgm:pt modelId="{16EF366A-1186-427A-8DF8-0A449E126529}" type="sibTrans" cxnId="{AF0219F1-01DE-482E-BC4B-2391A7BC7647}">
      <dgm:prSet/>
      <dgm:spPr/>
      <dgm:t>
        <a:bodyPr/>
        <a:lstStyle/>
        <a:p>
          <a:pPr algn="l"/>
          <a:endParaRPr lang="en-US"/>
        </a:p>
      </dgm:t>
    </dgm:pt>
    <dgm:pt modelId="{A3E20C8E-926D-4C8C-B85E-A4AA683860AA}">
      <dgm:prSet custT="1"/>
      <dgm:spPr/>
      <dgm:t>
        <a:bodyPr/>
        <a:lstStyle/>
        <a:p>
          <a:pPr algn="ctr"/>
          <a:r>
            <a:rPr lang="en-US" sz="2000" dirty="0"/>
            <a:t>Step 4</a:t>
          </a:r>
        </a:p>
      </dgm:t>
    </dgm:pt>
    <dgm:pt modelId="{37AC0AE1-A500-4FEF-AE62-2309605A1A69}" type="parTrans" cxnId="{A8A86EC0-8E92-4C1F-B2A2-7A13B642B27A}">
      <dgm:prSet/>
      <dgm:spPr/>
      <dgm:t>
        <a:bodyPr/>
        <a:lstStyle/>
        <a:p>
          <a:pPr algn="l"/>
          <a:endParaRPr lang="en-US"/>
        </a:p>
      </dgm:t>
    </dgm:pt>
    <dgm:pt modelId="{3AF44A38-7397-4D2F-951F-81DBC44636D1}" type="sibTrans" cxnId="{A8A86EC0-8E92-4C1F-B2A2-7A13B642B27A}">
      <dgm:prSet/>
      <dgm:spPr/>
      <dgm:t>
        <a:bodyPr/>
        <a:lstStyle/>
        <a:p>
          <a:pPr algn="l"/>
          <a:endParaRPr lang="en-US"/>
        </a:p>
      </dgm:t>
    </dgm:pt>
    <dgm:pt modelId="{0BC1B9E6-B301-46C7-8012-97F2F9E35D7B}">
      <dgm:prSet custT="1">
        <dgm:style>
          <a:lnRef idx="2">
            <a:schemeClr val="accent2"/>
          </a:lnRef>
          <a:fillRef idx="1">
            <a:schemeClr val="lt1"/>
          </a:fillRef>
          <a:effectRef idx="0">
            <a:schemeClr val="accent2"/>
          </a:effectRef>
          <a:fontRef idx="minor">
            <a:schemeClr val="dk1"/>
          </a:fontRef>
        </dgm:style>
      </dgm:prSet>
      <dgm:spPr/>
      <dgm:t>
        <a:bodyPr/>
        <a:lstStyle/>
        <a:p>
          <a:pPr algn="l"/>
          <a:r>
            <a:rPr lang="en-US" sz="1400" dirty="0"/>
            <a:t>Districts will then remove the </a:t>
          </a:r>
          <a:r>
            <a:rPr lang="en-US" sz="1400" dirty="0" err="1"/>
            <a:t>entry_grade_level</a:t>
          </a:r>
          <a:r>
            <a:rPr lang="en-US" sz="1400" dirty="0"/>
            <a:t> column and copy and paste this information into their READ file before submitting data. </a:t>
          </a:r>
        </a:p>
      </dgm:t>
    </dgm:pt>
    <dgm:pt modelId="{5100AF17-7EE2-4082-A523-6185C90F058A}" type="parTrans" cxnId="{F6AA6D3A-1846-47D1-96E6-53F28E39EA29}">
      <dgm:prSet/>
      <dgm:spPr/>
      <dgm:t>
        <a:bodyPr/>
        <a:lstStyle/>
        <a:p>
          <a:pPr algn="l"/>
          <a:endParaRPr lang="en-US"/>
        </a:p>
      </dgm:t>
    </dgm:pt>
    <dgm:pt modelId="{1745D347-9172-4D71-A00C-1320B477B0DD}" type="sibTrans" cxnId="{F6AA6D3A-1846-47D1-96E6-53F28E39EA29}">
      <dgm:prSet/>
      <dgm:spPr/>
      <dgm:t>
        <a:bodyPr/>
        <a:lstStyle/>
        <a:p>
          <a:pPr algn="l"/>
          <a:endParaRPr lang="en-US"/>
        </a:p>
      </dgm:t>
    </dgm:pt>
    <dgm:pt modelId="{BE417DC8-E392-40AA-B752-68A9C04A53BA}" type="pres">
      <dgm:prSet presAssocID="{78E8A90B-6A6C-4B8C-BBC5-69E411D14EAD}" presName="linearFlow" presStyleCnt="0">
        <dgm:presLayoutVars>
          <dgm:dir/>
          <dgm:animLvl val="lvl"/>
          <dgm:resizeHandles val="exact"/>
        </dgm:presLayoutVars>
      </dgm:prSet>
      <dgm:spPr/>
    </dgm:pt>
    <dgm:pt modelId="{15ED6D45-4310-475E-95A6-EF8D519652FC}" type="pres">
      <dgm:prSet presAssocID="{5948D5A2-51A5-4741-ABCA-9B9469F3E3C6}" presName="composite" presStyleCnt="0"/>
      <dgm:spPr/>
    </dgm:pt>
    <dgm:pt modelId="{05F63C69-064F-46D2-AA9B-D96267CDF09E}" type="pres">
      <dgm:prSet presAssocID="{5948D5A2-51A5-4741-ABCA-9B9469F3E3C6}" presName="parentText" presStyleLbl="alignNode1" presStyleIdx="0" presStyleCnt="4" custLinFactNeighborY="-4102">
        <dgm:presLayoutVars>
          <dgm:chMax val="1"/>
          <dgm:bulletEnabled val="1"/>
        </dgm:presLayoutVars>
      </dgm:prSet>
      <dgm:spPr/>
    </dgm:pt>
    <dgm:pt modelId="{E3F4F6FB-C96D-47A6-A713-6E7B5DB845FF}" type="pres">
      <dgm:prSet presAssocID="{5948D5A2-51A5-4741-ABCA-9B9469F3E3C6}" presName="descendantText" presStyleLbl="alignAcc1" presStyleIdx="0" presStyleCnt="4" custScaleX="102323" custScaleY="112586">
        <dgm:presLayoutVars>
          <dgm:bulletEnabled val="1"/>
        </dgm:presLayoutVars>
      </dgm:prSet>
      <dgm:spPr/>
    </dgm:pt>
    <dgm:pt modelId="{1F49227E-21FF-4D1C-A5FB-C06215AEA0C0}" type="pres">
      <dgm:prSet presAssocID="{E8A17592-5B76-4370-92B6-CA17C4ED616D}" presName="sp" presStyleCnt="0"/>
      <dgm:spPr/>
    </dgm:pt>
    <dgm:pt modelId="{2CA7250D-062F-419A-B252-FD88A036CE10}" type="pres">
      <dgm:prSet presAssocID="{E722E5F4-0AEC-44E8-87DF-7A2F45F77B66}" presName="composite" presStyleCnt="0"/>
      <dgm:spPr/>
    </dgm:pt>
    <dgm:pt modelId="{9610938C-5A18-4584-AC4B-F7362B9DCD8E}" type="pres">
      <dgm:prSet presAssocID="{E722E5F4-0AEC-44E8-87DF-7A2F45F77B66}" presName="parentText" presStyleLbl="alignNode1" presStyleIdx="1" presStyleCnt="4" custLinFactNeighborX="-950" custLinFactNeighborY="-8055">
        <dgm:presLayoutVars>
          <dgm:chMax val="1"/>
          <dgm:bulletEnabled val="1"/>
        </dgm:presLayoutVars>
      </dgm:prSet>
      <dgm:spPr/>
    </dgm:pt>
    <dgm:pt modelId="{01B5CD7A-3A01-464D-86E0-68B7C4EB8E77}" type="pres">
      <dgm:prSet presAssocID="{E722E5F4-0AEC-44E8-87DF-7A2F45F77B66}" presName="descendantText" presStyleLbl="alignAcc1" presStyleIdx="1" presStyleCnt="4" custScaleY="124933">
        <dgm:presLayoutVars>
          <dgm:bulletEnabled val="1"/>
        </dgm:presLayoutVars>
      </dgm:prSet>
      <dgm:spPr/>
    </dgm:pt>
    <dgm:pt modelId="{D0A9540C-2092-411C-B4CA-D8067BEEB77B}" type="pres">
      <dgm:prSet presAssocID="{4385E68F-ABAB-4062-B81B-7CAD2CA4428E}" presName="sp" presStyleCnt="0"/>
      <dgm:spPr/>
    </dgm:pt>
    <dgm:pt modelId="{97359BFF-BD72-45A9-ACF0-FD614320FB98}" type="pres">
      <dgm:prSet presAssocID="{B1DE882F-C724-4B0B-B925-84FD85C03913}" presName="composite" presStyleCnt="0"/>
      <dgm:spPr/>
    </dgm:pt>
    <dgm:pt modelId="{3200A6FD-65B4-4F0E-B4E7-E266D51F83E3}" type="pres">
      <dgm:prSet presAssocID="{B1DE882F-C724-4B0B-B925-84FD85C03913}" presName="parentText" presStyleLbl="alignNode1" presStyleIdx="2" presStyleCnt="4" custLinFactNeighborX="-6733" custLinFactNeighborY="-7406">
        <dgm:presLayoutVars>
          <dgm:chMax val="1"/>
          <dgm:bulletEnabled val="1"/>
        </dgm:presLayoutVars>
      </dgm:prSet>
      <dgm:spPr/>
    </dgm:pt>
    <dgm:pt modelId="{CAB63FA2-4745-4B42-9967-F422BCD7052A}" type="pres">
      <dgm:prSet presAssocID="{B1DE882F-C724-4B0B-B925-84FD85C03913}" presName="descendantText" presStyleLbl="alignAcc1" presStyleIdx="2" presStyleCnt="4" custScaleX="100223" custScaleY="120135">
        <dgm:presLayoutVars>
          <dgm:bulletEnabled val="1"/>
        </dgm:presLayoutVars>
      </dgm:prSet>
      <dgm:spPr/>
    </dgm:pt>
    <dgm:pt modelId="{8C3226CD-E1B7-4C9F-9517-701A26CCB222}" type="pres">
      <dgm:prSet presAssocID="{87BA89AF-A153-42A9-8F50-0AF6B901A092}" presName="sp" presStyleCnt="0"/>
      <dgm:spPr/>
    </dgm:pt>
    <dgm:pt modelId="{5EE3B3EA-A7B4-43F0-AB03-CA240279A210}" type="pres">
      <dgm:prSet presAssocID="{A3E20C8E-926D-4C8C-B85E-A4AA683860AA}" presName="composite" presStyleCnt="0"/>
      <dgm:spPr/>
    </dgm:pt>
    <dgm:pt modelId="{4FAA2ED2-672C-4CB5-852F-A0F7C20431F3}" type="pres">
      <dgm:prSet presAssocID="{A3E20C8E-926D-4C8C-B85E-A4AA683860AA}" presName="parentText" presStyleLbl="alignNode1" presStyleIdx="3" presStyleCnt="4">
        <dgm:presLayoutVars>
          <dgm:chMax val="1"/>
          <dgm:bulletEnabled val="1"/>
        </dgm:presLayoutVars>
      </dgm:prSet>
      <dgm:spPr/>
    </dgm:pt>
    <dgm:pt modelId="{BEEAABBA-E4D1-4EAB-B74C-0F9C762CB6E8}" type="pres">
      <dgm:prSet presAssocID="{A3E20C8E-926D-4C8C-B85E-A4AA683860AA}" presName="descendantText" presStyleLbl="alignAcc1" presStyleIdx="3" presStyleCnt="4">
        <dgm:presLayoutVars>
          <dgm:bulletEnabled val="1"/>
        </dgm:presLayoutVars>
      </dgm:prSet>
      <dgm:spPr/>
    </dgm:pt>
  </dgm:ptLst>
  <dgm:cxnLst>
    <dgm:cxn modelId="{172CA612-2B3D-4F74-9AF8-DCD9C8F25CF8}" type="presOf" srcId="{A3E20C8E-926D-4C8C-B85E-A4AA683860AA}" destId="{4FAA2ED2-672C-4CB5-852F-A0F7C20431F3}" srcOrd="0" destOrd="0" presId="urn:microsoft.com/office/officeart/2005/8/layout/chevron2"/>
    <dgm:cxn modelId="{3A187719-15FF-4061-8550-B322F1CAB5E3}" type="presOf" srcId="{B1DE882F-C724-4B0B-B925-84FD85C03913}" destId="{3200A6FD-65B4-4F0E-B4E7-E266D51F83E3}" srcOrd="0" destOrd="0" presId="urn:microsoft.com/office/officeart/2005/8/layout/chevron2"/>
    <dgm:cxn modelId="{5B939B1A-E31A-4EBB-9435-C65AE5A4857A}" srcId="{78E8A90B-6A6C-4B8C-BBC5-69E411D14EAD}" destId="{E722E5F4-0AEC-44E8-87DF-7A2F45F77B66}" srcOrd="1" destOrd="0" parTransId="{1D42ADB5-F786-4DEF-B291-FCAE885D7270}" sibTransId="{4385E68F-ABAB-4062-B81B-7CAD2CA4428E}"/>
    <dgm:cxn modelId="{36A27327-17CF-43E0-90AC-90439E85C943}" srcId="{78E8A90B-6A6C-4B8C-BBC5-69E411D14EAD}" destId="{5948D5A2-51A5-4741-ABCA-9B9469F3E3C6}" srcOrd="0" destOrd="0" parTransId="{DC3D4CA8-B4B5-4E43-A723-2A48798A54E2}" sibTransId="{E8A17592-5B76-4370-92B6-CA17C4ED616D}"/>
    <dgm:cxn modelId="{F6AA6D3A-1846-47D1-96E6-53F28E39EA29}" srcId="{A3E20C8E-926D-4C8C-B85E-A4AA683860AA}" destId="{0BC1B9E6-B301-46C7-8012-97F2F9E35D7B}" srcOrd="0" destOrd="0" parTransId="{5100AF17-7EE2-4082-A523-6185C90F058A}" sibTransId="{1745D347-9172-4D71-A00C-1320B477B0DD}"/>
    <dgm:cxn modelId="{8B94D43E-0462-43C9-835D-4FCD7F7DD46D}" type="presOf" srcId="{6523F0CE-00DC-480D-839C-7A175BE213B2}" destId="{CAB63FA2-4745-4B42-9967-F422BCD7052A}" srcOrd="0" destOrd="0" presId="urn:microsoft.com/office/officeart/2005/8/layout/chevron2"/>
    <dgm:cxn modelId="{94701044-7C2F-4C31-8F0D-9B65F3DA1817}" srcId="{78E8A90B-6A6C-4B8C-BBC5-69E411D14EAD}" destId="{B1DE882F-C724-4B0B-B925-84FD85C03913}" srcOrd="2" destOrd="0" parTransId="{DB27685E-E10D-4D78-AF0A-80B176C2EC93}" sibTransId="{87BA89AF-A153-42A9-8F50-0AF6B901A092}"/>
    <dgm:cxn modelId="{15E3E867-B727-48FE-A9D1-27A2C6AEA636}" srcId="{5948D5A2-51A5-4741-ABCA-9B9469F3E3C6}" destId="{6F521A16-7F56-45D1-AE73-44446A67EB26}" srcOrd="0" destOrd="0" parTransId="{5A9EBB04-033D-42F4-8904-6C8EE02450BE}" sibTransId="{DF68FF66-B76E-4CD4-A742-AED436338A88}"/>
    <dgm:cxn modelId="{A4D38A50-8FCD-449F-834D-41E671E0B510}" type="presOf" srcId="{636BB6BA-9AFE-422D-B6C5-A4345C118840}" destId="{01B5CD7A-3A01-464D-86E0-68B7C4EB8E77}" srcOrd="0" destOrd="0" presId="urn:microsoft.com/office/officeart/2005/8/layout/chevron2"/>
    <dgm:cxn modelId="{6C257359-0510-44BD-B6E4-17424F4A95EB}" type="presOf" srcId="{E722E5F4-0AEC-44E8-87DF-7A2F45F77B66}" destId="{9610938C-5A18-4584-AC4B-F7362B9DCD8E}" srcOrd="0" destOrd="0" presId="urn:microsoft.com/office/officeart/2005/8/layout/chevron2"/>
    <dgm:cxn modelId="{1F334C7B-867C-443E-8EA9-60AEA9532A72}" type="presOf" srcId="{78E8A90B-6A6C-4B8C-BBC5-69E411D14EAD}" destId="{BE417DC8-E392-40AA-B752-68A9C04A53BA}" srcOrd="0" destOrd="0" presId="urn:microsoft.com/office/officeart/2005/8/layout/chevron2"/>
    <dgm:cxn modelId="{A1D89891-C322-42C1-B5D8-BA9F79791F3A}" type="presOf" srcId="{0BC1B9E6-B301-46C7-8012-97F2F9E35D7B}" destId="{BEEAABBA-E4D1-4EAB-B74C-0F9C762CB6E8}" srcOrd="0" destOrd="0" presId="urn:microsoft.com/office/officeart/2005/8/layout/chevron2"/>
    <dgm:cxn modelId="{DC8B0EB4-A736-494B-99AC-8100ECE515AA}" type="presOf" srcId="{6F521A16-7F56-45D1-AE73-44446A67EB26}" destId="{E3F4F6FB-C96D-47A6-A713-6E7B5DB845FF}" srcOrd="0" destOrd="0" presId="urn:microsoft.com/office/officeart/2005/8/layout/chevron2"/>
    <dgm:cxn modelId="{5D29C3B5-48BA-4F35-B061-1B7E40E6A586}" srcId="{E722E5F4-0AEC-44E8-87DF-7A2F45F77B66}" destId="{636BB6BA-9AFE-422D-B6C5-A4345C118840}" srcOrd="0" destOrd="0" parTransId="{57EACF22-1CB5-4384-B8DF-285A9AB0E35A}" sibTransId="{030C7A99-4313-4275-8CDC-8D90916DC043}"/>
    <dgm:cxn modelId="{A8A86EC0-8E92-4C1F-B2A2-7A13B642B27A}" srcId="{78E8A90B-6A6C-4B8C-BBC5-69E411D14EAD}" destId="{A3E20C8E-926D-4C8C-B85E-A4AA683860AA}" srcOrd="3" destOrd="0" parTransId="{37AC0AE1-A500-4FEF-AE62-2309605A1A69}" sibTransId="{3AF44A38-7397-4D2F-951F-81DBC44636D1}"/>
    <dgm:cxn modelId="{AF0219F1-01DE-482E-BC4B-2391A7BC7647}" srcId="{B1DE882F-C724-4B0B-B925-84FD85C03913}" destId="{6523F0CE-00DC-480D-839C-7A175BE213B2}" srcOrd="0" destOrd="0" parTransId="{508B7AC6-4AF0-40E7-A2AD-834784DE88D4}" sibTransId="{16EF366A-1186-427A-8DF8-0A449E126529}"/>
    <dgm:cxn modelId="{E361D8FD-DC10-4F8E-BB40-8EB20FB7C011}" type="presOf" srcId="{5948D5A2-51A5-4741-ABCA-9B9469F3E3C6}" destId="{05F63C69-064F-46D2-AA9B-D96267CDF09E}" srcOrd="0" destOrd="0" presId="urn:microsoft.com/office/officeart/2005/8/layout/chevron2"/>
    <dgm:cxn modelId="{A75F2C95-A903-4600-8F3A-8A3A6DEB8342}" type="presParOf" srcId="{BE417DC8-E392-40AA-B752-68A9C04A53BA}" destId="{15ED6D45-4310-475E-95A6-EF8D519652FC}" srcOrd="0" destOrd="0" presId="urn:microsoft.com/office/officeart/2005/8/layout/chevron2"/>
    <dgm:cxn modelId="{5CCDB923-14BB-4ECE-A889-0585CDE9AB63}" type="presParOf" srcId="{15ED6D45-4310-475E-95A6-EF8D519652FC}" destId="{05F63C69-064F-46D2-AA9B-D96267CDF09E}" srcOrd="0" destOrd="0" presId="urn:microsoft.com/office/officeart/2005/8/layout/chevron2"/>
    <dgm:cxn modelId="{42387910-8086-4571-8469-ED875F823980}" type="presParOf" srcId="{15ED6D45-4310-475E-95A6-EF8D519652FC}" destId="{E3F4F6FB-C96D-47A6-A713-6E7B5DB845FF}" srcOrd="1" destOrd="0" presId="urn:microsoft.com/office/officeart/2005/8/layout/chevron2"/>
    <dgm:cxn modelId="{8BECF381-53B4-4A50-99B6-EEDEC8A72BC6}" type="presParOf" srcId="{BE417DC8-E392-40AA-B752-68A9C04A53BA}" destId="{1F49227E-21FF-4D1C-A5FB-C06215AEA0C0}" srcOrd="1" destOrd="0" presId="urn:microsoft.com/office/officeart/2005/8/layout/chevron2"/>
    <dgm:cxn modelId="{C70EECD0-8D06-4930-A779-0B8D46568474}" type="presParOf" srcId="{BE417DC8-E392-40AA-B752-68A9C04A53BA}" destId="{2CA7250D-062F-419A-B252-FD88A036CE10}" srcOrd="2" destOrd="0" presId="urn:microsoft.com/office/officeart/2005/8/layout/chevron2"/>
    <dgm:cxn modelId="{15FA7072-C7F8-4EFE-BE5F-3131644E3B36}" type="presParOf" srcId="{2CA7250D-062F-419A-B252-FD88A036CE10}" destId="{9610938C-5A18-4584-AC4B-F7362B9DCD8E}" srcOrd="0" destOrd="0" presId="urn:microsoft.com/office/officeart/2005/8/layout/chevron2"/>
    <dgm:cxn modelId="{36A708AA-A441-48F0-BCFD-4221BB90C259}" type="presParOf" srcId="{2CA7250D-062F-419A-B252-FD88A036CE10}" destId="{01B5CD7A-3A01-464D-86E0-68B7C4EB8E77}" srcOrd="1" destOrd="0" presId="urn:microsoft.com/office/officeart/2005/8/layout/chevron2"/>
    <dgm:cxn modelId="{19D3AC4D-E813-4F79-AE3B-461066C9582A}" type="presParOf" srcId="{BE417DC8-E392-40AA-B752-68A9C04A53BA}" destId="{D0A9540C-2092-411C-B4CA-D8067BEEB77B}" srcOrd="3" destOrd="0" presId="urn:microsoft.com/office/officeart/2005/8/layout/chevron2"/>
    <dgm:cxn modelId="{B0F8F30B-6B0E-4B03-9C5B-DB4CF3656639}" type="presParOf" srcId="{BE417DC8-E392-40AA-B752-68A9C04A53BA}" destId="{97359BFF-BD72-45A9-ACF0-FD614320FB98}" srcOrd="4" destOrd="0" presId="urn:microsoft.com/office/officeart/2005/8/layout/chevron2"/>
    <dgm:cxn modelId="{CAB57681-FB36-4BBF-A37C-7593B1055C91}" type="presParOf" srcId="{97359BFF-BD72-45A9-ACF0-FD614320FB98}" destId="{3200A6FD-65B4-4F0E-B4E7-E266D51F83E3}" srcOrd="0" destOrd="0" presId="urn:microsoft.com/office/officeart/2005/8/layout/chevron2"/>
    <dgm:cxn modelId="{B968AEB7-8DA1-4357-87DF-C59A60B85B7F}" type="presParOf" srcId="{97359BFF-BD72-45A9-ACF0-FD614320FB98}" destId="{CAB63FA2-4745-4B42-9967-F422BCD7052A}" srcOrd="1" destOrd="0" presId="urn:microsoft.com/office/officeart/2005/8/layout/chevron2"/>
    <dgm:cxn modelId="{D0DFFA69-6713-4B51-849F-478767683061}" type="presParOf" srcId="{BE417DC8-E392-40AA-B752-68A9C04A53BA}" destId="{8C3226CD-E1B7-4C9F-9517-701A26CCB222}" srcOrd="5" destOrd="0" presId="urn:microsoft.com/office/officeart/2005/8/layout/chevron2"/>
    <dgm:cxn modelId="{F54C3AFB-D05B-4090-9827-F3E90C32A5B2}" type="presParOf" srcId="{BE417DC8-E392-40AA-B752-68A9C04A53BA}" destId="{5EE3B3EA-A7B4-43F0-AB03-CA240279A210}" srcOrd="6" destOrd="0" presId="urn:microsoft.com/office/officeart/2005/8/layout/chevron2"/>
    <dgm:cxn modelId="{64705BBA-CBF9-4B44-89FC-3D58C22026F0}" type="presParOf" srcId="{5EE3B3EA-A7B4-43F0-AB03-CA240279A210}" destId="{4FAA2ED2-672C-4CB5-852F-A0F7C20431F3}" srcOrd="0" destOrd="0" presId="urn:microsoft.com/office/officeart/2005/8/layout/chevron2"/>
    <dgm:cxn modelId="{3B4B6647-1E66-4DB4-AA8A-243E9F2A1B04}" type="presParOf" srcId="{5EE3B3EA-A7B4-43F0-AB03-CA240279A210}" destId="{BEEAABBA-E4D1-4EAB-B74C-0F9C762CB6E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4DF72-4EFD-44C2-A8BA-120D290A77A5}">
      <dsp:nvSpPr>
        <dsp:cNvPr id="0" name=""/>
        <dsp:cNvSpPr/>
      </dsp:nvSpPr>
      <dsp:spPr>
        <a:xfrm>
          <a:off x="6500061" y="2519089"/>
          <a:ext cx="91440" cy="456741"/>
        </a:xfrm>
        <a:custGeom>
          <a:avLst/>
          <a:gdLst/>
          <a:ahLst/>
          <a:cxnLst/>
          <a:rect l="0" t="0" r="0" b="0"/>
          <a:pathLst>
            <a:path>
              <a:moveTo>
                <a:pt x="45720" y="0"/>
              </a:moveTo>
              <a:lnTo>
                <a:pt x="45720" y="45674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5BAAD4-CCD2-4649-8F8F-29D81B22585C}">
      <dsp:nvSpPr>
        <dsp:cNvPr id="0" name=""/>
        <dsp:cNvSpPr/>
      </dsp:nvSpPr>
      <dsp:spPr>
        <a:xfrm>
          <a:off x="4626330" y="1065105"/>
          <a:ext cx="1919450" cy="456741"/>
        </a:xfrm>
        <a:custGeom>
          <a:avLst/>
          <a:gdLst/>
          <a:ahLst/>
          <a:cxnLst/>
          <a:rect l="0" t="0" r="0" b="0"/>
          <a:pathLst>
            <a:path>
              <a:moveTo>
                <a:pt x="0" y="0"/>
              </a:moveTo>
              <a:lnTo>
                <a:pt x="0" y="311256"/>
              </a:lnTo>
              <a:lnTo>
                <a:pt x="1919450" y="311256"/>
              </a:lnTo>
              <a:lnTo>
                <a:pt x="1919450" y="4567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A0773-24CF-4645-BFE2-6D05E109C45D}">
      <dsp:nvSpPr>
        <dsp:cNvPr id="0" name=""/>
        <dsp:cNvSpPr/>
      </dsp:nvSpPr>
      <dsp:spPr>
        <a:xfrm>
          <a:off x="2706879" y="2519089"/>
          <a:ext cx="1919450" cy="456741"/>
        </a:xfrm>
        <a:custGeom>
          <a:avLst/>
          <a:gdLst/>
          <a:ahLst/>
          <a:cxnLst/>
          <a:rect l="0" t="0" r="0" b="0"/>
          <a:pathLst>
            <a:path>
              <a:moveTo>
                <a:pt x="0" y="0"/>
              </a:moveTo>
              <a:lnTo>
                <a:pt x="0" y="311256"/>
              </a:lnTo>
              <a:lnTo>
                <a:pt x="1919450" y="311256"/>
              </a:lnTo>
              <a:lnTo>
                <a:pt x="1919450" y="45674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FEF543-9D34-405B-990B-604B41BD2A7B}">
      <dsp:nvSpPr>
        <dsp:cNvPr id="0" name=""/>
        <dsp:cNvSpPr/>
      </dsp:nvSpPr>
      <dsp:spPr>
        <a:xfrm>
          <a:off x="2661159" y="2519089"/>
          <a:ext cx="91440" cy="456741"/>
        </a:xfrm>
        <a:custGeom>
          <a:avLst/>
          <a:gdLst/>
          <a:ahLst/>
          <a:cxnLst/>
          <a:rect l="0" t="0" r="0" b="0"/>
          <a:pathLst>
            <a:path>
              <a:moveTo>
                <a:pt x="45720" y="0"/>
              </a:moveTo>
              <a:lnTo>
                <a:pt x="45720" y="45674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872FF4-5B17-4A99-8404-3D3E9499904C}">
      <dsp:nvSpPr>
        <dsp:cNvPr id="0" name=""/>
        <dsp:cNvSpPr/>
      </dsp:nvSpPr>
      <dsp:spPr>
        <a:xfrm>
          <a:off x="787429" y="2519089"/>
          <a:ext cx="1919450" cy="456741"/>
        </a:xfrm>
        <a:custGeom>
          <a:avLst/>
          <a:gdLst/>
          <a:ahLst/>
          <a:cxnLst/>
          <a:rect l="0" t="0" r="0" b="0"/>
          <a:pathLst>
            <a:path>
              <a:moveTo>
                <a:pt x="1919450" y="0"/>
              </a:moveTo>
              <a:lnTo>
                <a:pt x="1919450" y="311256"/>
              </a:lnTo>
              <a:lnTo>
                <a:pt x="0" y="311256"/>
              </a:lnTo>
              <a:lnTo>
                <a:pt x="0" y="45674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1F6B70-9DF1-4F27-AD29-21140CF02DE5}">
      <dsp:nvSpPr>
        <dsp:cNvPr id="0" name=""/>
        <dsp:cNvSpPr/>
      </dsp:nvSpPr>
      <dsp:spPr>
        <a:xfrm>
          <a:off x="2706879" y="1065105"/>
          <a:ext cx="1919450" cy="456741"/>
        </a:xfrm>
        <a:custGeom>
          <a:avLst/>
          <a:gdLst/>
          <a:ahLst/>
          <a:cxnLst/>
          <a:rect l="0" t="0" r="0" b="0"/>
          <a:pathLst>
            <a:path>
              <a:moveTo>
                <a:pt x="1919450" y="0"/>
              </a:moveTo>
              <a:lnTo>
                <a:pt x="1919450" y="311256"/>
              </a:lnTo>
              <a:lnTo>
                <a:pt x="0" y="311256"/>
              </a:lnTo>
              <a:lnTo>
                <a:pt x="0" y="4567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F731CF-1F2A-42A8-9FCC-385EAD5AB05B}">
      <dsp:nvSpPr>
        <dsp:cNvPr id="0" name=""/>
        <dsp:cNvSpPr/>
      </dsp:nvSpPr>
      <dsp:spPr>
        <a:xfrm>
          <a:off x="3841100" y="67863"/>
          <a:ext cx="1570459" cy="9972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629D56-940F-486B-90BC-AD312F469F49}">
      <dsp:nvSpPr>
        <dsp:cNvPr id="0" name=""/>
        <dsp:cNvSpPr/>
      </dsp:nvSpPr>
      <dsp:spPr>
        <a:xfrm>
          <a:off x="4015596" y="233634"/>
          <a:ext cx="1570459" cy="9972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Data Components of the READ Act</a:t>
          </a:r>
        </a:p>
      </dsp:txBody>
      <dsp:txXfrm>
        <a:off x="4044804" y="262842"/>
        <a:ext cx="1512043" cy="938825"/>
      </dsp:txXfrm>
    </dsp:sp>
    <dsp:sp modelId="{67138C77-C082-40BC-A757-F630C6770E84}">
      <dsp:nvSpPr>
        <dsp:cNvPr id="0" name=""/>
        <dsp:cNvSpPr/>
      </dsp:nvSpPr>
      <dsp:spPr>
        <a:xfrm>
          <a:off x="1921650" y="1521847"/>
          <a:ext cx="1570459" cy="9972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439247-16F5-4E86-8832-6B680FD120E5}">
      <dsp:nvSpPr>
        <dsp:cNvPr id="0" name=""/>
        <dsp:cNvSpPr/>
      </dsp:nvSpPr>
      <dsp:spPr>
        <a:xfrm>
          <a:off x="2096145" y="1687618"/>
          <a:ext cx="1570459" cy="9972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Components Collected through Data Pipeline</a:t>
          </a:r>
        </a:p>
      </dsp:txBody>
      <dsp:txXfrm>
        <a:off x="2125353" y="1716826"/>
        <a:ext cx="1512043" cy="938825"/>
      </dsp:txXfrm>
    </dsp:sp>
    <dsp:sp modelId="{E9D0C659-382D-480D-8DD4-77F39C68FCB6}">
      <dsp:nvSpPr>
        <dsp:cNvPr id="0" name=""/>
        <dsp:cNvSpPr/>
      </dsp:nvSpPr>
      <dsp:spPr>
        <a:xfrm>
          <a:off x="2199" y="2975831"/>
          <a:ext cx="1570459" cy="9972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A9D0D1-0FEA-4BE5-83D6-07FFE0EFDD45}">
      <dsp:nvSpPr>
        <dsp:cNvPr id="0" name=""/>
        <dsp:cNvSpPr/>
      </dsp:nvSpPr>
      <dsp:spPr>
        <a:xfrm>
          <a:off x="176695" y="3141602"/>
          <a:ext cx="1570459" cy="9972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Spring READ Assessment</a:t>
          </a:r>
        </a:p>
        <a:p>
          <a:pPr marL="0" lvl="0" indent="0" algn="ctr" defTabSz="622300">
            <a:lnSpc>
              <a:spcPct val="90000"/>
            </a:lnSpc>
            <a:spcBef>
              <a:spcPct val="0"/>
            </a:spcBef>
            <a:spcAft>
              <a:spcPct val="35000"/>
            </a:spcAft>
            <a:buNone/>
          </a:pPr>
          <a:r>
            <a:rPr lang="en-US" sz="1400" kern="1200" dirty="0"/>
            <a:t>(Spring)</a:t>
          </a:r>
        </a:p>
      </dsp:txBody>
      <dsp:txXfrm>
        <a:off x="205903" y="3170810"/>
        <a:ext cx="1512043" cy="938825"/>
      </dsp:txXfrm>
    </dsp:sp>
    <dsp:sp modelId="{1F07CA9B-C5C6-449A-AD7B-130E6980D1D5}">
      <dsp:nvSpPr>
        <dsp:cNvPr id="0" name=""/>
        <dsp:cNvSpPr/>
      </dsp:nvSpPr>
      <dsp:spPr>
        <a:xfrm>
          <a:off x="1921650" y="2975831"/>
          <a:ext cx="1570459" cy="9972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FED94F-015B-411E-A92D-57246B031242}">
      <dsp:nvSpPr>
        <dsp:cNvPr id="0" name=""/>
        <dsp:cNvSpPr/>
      </dsp:nvSpPr>
      <dsp:spPr>
        <a:xfrm>
          <a:off x="2096145" y="3141602"/>
          <a:ext cx="1570459" cy="9972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READ Literacy Programs and Assessment</a:t>
          </a:r>
        </a:p>
        <a:p>
          <a:pPr marL="0" lvl="0" indent="0" algn="ctr" defTabSz="622300">
            <a:lnSpc>
              <a:spcPct val="90000"/>
            </a:lnSpc>
            <a:spcBef>
              <a:spcPct val="0"/>
            </a:spcBef>
            <a:spcAft>
              <a:spcPct val="35000"/>
            </a:spcAft>
            <a:buNone/>
          </a:pPr>
          <a:r>
            <a:rPr lang="en-US" sz="1400" kern="1200" dirty="0"/>
            <a:t>(Spring)</a:t>
          </a:r>
        </a:p>
      </dsp:txBody>
      <dsp:txXfrm>
        <a:off x="2125353" y="3170810"/>
        <a:ext cx="1512043" cy="938825"/>
      </dsp:txXfrm>
    </dsp:sp>
    <dsp:sp modelId="{F3F49332-0514-4894-B39A-6EFD5DD84490}">
      <dsp:nvSpPr>
        <dsp:cNvPr id="0" name=""/>
        <dsp:cNvSpPr/>
      </dsp:nvSpPr>
      <dsp:spPr>
        <a:xfrm>
          <a:off x="3841100" y="2975831"/>
          <a:ext cx="1570459" cy="9972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B21601-7268-41B2-8558-2FDD83ECEC0A}">
      <dsp:nvSpPr>
        <dsp:cNvPr id="0" name=""/>
        <dsp:cNvSpPr/>
      </dsp:nvSpPr>
      <dsp:spPr>
        <a:xfrm>
          <a:off x="4015596" y="3141602"/>
          <a:ext cx="1570459" cy="9972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READ Training</a:t>
          </a:r>
        </a:p>
        <a:p>
          <a:pPr marL="0" lvl="0" indent="0" algn="ctr" defTabSz="622300">
            <a:lnSpc>
              <a:spcPct val="90000"/>
            </a:lnSpc>
            <a:spcBef>
              <a:spcPct val="0"/>
            </a:spcBef>
            <a:spcAft>
              <a:spcPct val="35000"/>
            </a:spcAft>
            <a:buNone/>
          </a:pPr>
          <a:r>
            <a:rPr lang="en-US" sz="1400" kern="1200" dirty="0"/>
            <a:t>(Fall)</a:t>
          </a:r>
        </a:p>
      </dsp:txBody>
      <dsp:txXfrm>
        <a:off x="4044804" y="3170810"/>
        <a:ext cx="1512043" cy="938825"/>
      </dsp:txXfrm>
    </dsp:sp>
    <dsp:sp modelId="{CC0B9CA1-8943-4222-8EDA-B02D927E3C04}">
      <dsp:nvSpPr>
        <dsp:cNvPr id="0" name=""/>
        <dsp:cNvSpPr/>
      </dsp:nvSpPr>
      <dsp:spPr>
        <a:xfrm>
          <a:off x="5760551" y="1521847"/>
          <a:ext cx="1570459" cy="9972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8E062F-FCAB-4901-9B52-9EA1CBEE4399}">
      <dsp:nvSpPr>
        <dsp:cNvPr id="0" name=""/>
        <dsp:cNvSpPr/>
      </dsp:nvSpPr>
      <dsp:spPr>
        <a:xfrm>
          <a:off x="5935046" y="1687618"/>
          <a:ext cx="1570459" cy="9972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Components Collected through GAINS</a:t>
          </a:r>
        </a:p>
      </dsp:txBody>
      <dsp:txXfrm>
        <a:off x="5964254" y="1716826"/>
        <a:ext cx="1512043" cy="938825"/>
      </dsp:txXfrm>
    </dsp:sp>
    <dsp:sp modelId="{9AE74562-12B0-4F7F-B110-64BCB3784524}">
      <dsp:nvSpPr>
        <dsp:cNvPr id="0" name=""/>
        <dsp:cNvSpPr/>
      </dsp:nvSpPr>
      <dsp:spPr>
        <a:xfrm>
          <a:off x="5760551" y="2975831"/>
          <a:ext cx="1570459" cy="9972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FA7C59-AE02-42EE-AC59-DB5632CD1F4F}">
      <dsp:nvSpPr>
        <dsp:cNvPr id="0" name=""/>
        <dsp:cNvSpPr/>
      </dsp:nvSpPr>
      <dsp:spPr>
        <a:xfrm>
          <a:off x="5935046" y="3141602"/>
          <a:ext cx="1570459" cy="9972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READ Budgets</a:t>
          </a:r>
        </a:p>
        <a:p>
          <a:pPr marL="0" lvl="0" indent="0" algn="ctr" defTabSz="622300">
            <a:lnSpc>
              <a:spcPct val="90000"/>
            </a:lnSpc>
            <a:spcBef>
              <a:spcPct val="0"/>
            </a:spcBef>
            <a:spcAft>
              <a:spcPct val="35000"/>
            </a:spcAft>
            <a:buNone/>
          </a:pPr>
          <a:r>
            <a:rPr lang="en-US" sz="1400" kern="1200" dirty="0"/>
            <a:t>(Spring)</a:t>
          </a:r>
        </a:p>
      </dsp:txBody>
      <dsp:txXfrm>
        <a:off x="5964254" y="3170810"/>
        <a:ext cx="1512043" cy="9388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F63C69-064F-46D2-AA9B-D96267CDF09E}">
      <dsp:nvSpPr>
        <dsp:cNvPr id="0" name=""/>
        <dsp:cNvSpPr/>
      </dsp:nvSpPr>
      <dsp:spPr>
        <a:xfrm rot="5400000">
          <a:off x="-193807" y="148800"/>
          <a:ext cx="980578" cy="686404"/>
        </a:xfrm>
        <a:prstGeom prst="chevron">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Step 1</a:t>
          </a:r>
          <a:endParaRPr lang="en-US" sz="1800" kern="1200" dirty="0"/>
        </a:p>
      </dsp:txBody>
      <dsp:txXfrm rot="-5400000">
        <a:off x="-46720" y="344915"/>
        <a:ext cx="686404" cy="294174"/>
      </dsp:txXfrm>
    </dsp:sp>
    <dsp:sp modelId="{E3F4F6FB-C96D-47A6-A713-6E7B5DB845FF}">
      <dsp:nvSpPr>
        <dsp:cNvPr id="0" name=""/>
        <dsp:cNvSpPr/>
      </dsp:nvSpPr>
      <dsp:spPr>
        <a:xfrm rot="5400000">
          <a:off x="4303178" y="-3755130"/>
          <a:ext cx="717973" cy="8231846"/>
        </a:xfrm>
        <a:prstGeom prst="round2Same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Run the “Student Extract of 4-12</a:t>
          </a:r>
          <a:r>
            <a:rPr lang="en-US" sz="1400" kern="1200" baseline="30000" dirty="0"/>
            <a:t>th</a:t>
          </a:r>
          <a:r>
            <a:rPr lang="en-US" sz="1400" kern="1200" dirty="0"/>
            <a:t> Graders with a Significant Reading Deficiency in the Prior Year” Report in Cognos </a:t>
          </a:r>
        </a:p>
      </dsp:txBody>
      <dsp:txXfrm rot="-5400000">
        <a:off x="546242" y="36855"/>
        <a:ext cx="8196797" cy="647875"/>
      </dsp:txXfrm>
    </dsp:sp>
    <dsp:sp modelId="{9610938C-5A18-4584-AC4B-F7362B9DCD8E}">
      <dsp:nvSpPr>
        <dsp:cNvPr id="0" name=""/>
        <dsp:cNvSpPr/>
      </dsp:nvSpPr>
      <dsp:spPr>
        <a:xfrm rot="5400000">
          <a:off x="-193807" y="1027401"/>
          <a:ext cx="980578" cy="686404"/>
        </a:xfrm>
        <a:prstGeom prst="chevron">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Step 2</a:t>
          </a:r>
        </a:p>
      </dsp:txBody>
      <dsp:txXfrm rot="-5400000">
        <a:off x="-46720" y="1223516"/>
        <a:ext cx="686404" cy="294174"/>
      </dsp:txXfrm>
    </dsp:sp>
    <dsp:sp modelId="{01B5CD7A-3A01-464D-86E0-68B7C4EB8E77}">
      <dsp:nvSpPr>
        <dsp:cNvPr id="0" name=""/>
        <dsp:cNvSpPr/>
      </dsp:nvSpPr>
      <dsp:spPr>
        <a:xfrm rot="5400000">
          <a:off x="4264018" y="-2744492"/>
          <a:ext cx="796292" cy="8044962"/>
        </a:xfrm>
        <a:prstGeom prst="round2Same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Run this report for the current school year (2024-25). Districts will be able to download an excel file pre-loaded with all READ fields for the 4-12</a:t>
          </a:r>
          <a:r>
            <a:rPr lang="en-US" sz="1400" kern="1200" baseline="30000" dirty="0"/>
            <a:t>th</a:t>
          </a:r>
          <a:r>
            <a:rPr lang="en-US" sz="1400" kern="1200" dirty="0"/>
            <a:t> graders except for the READ plan field</a:t>
          </a:r>
          <a:r>
            <a:rPr lang="en-US" sz="1200" kern="1200" dirty="0"/>
            <a:t>.</a:t>
          </a:r>
        </a:p>
      </dsp:txBody>
      <dsp:txXfrm rot="-5400000">
        <a:off x="639683" y="918715"/>
        <a:ext cx="8006090" cy="718548"/>
      </dsp:txXfrm>
    </dsp:sp>
    <dsp:sp modelId="{3200A6FD-65B4-4F0E-B4E7-E266D51F83E3}">
      <dsp:nvSpPr>
        <dsp:cNvPr id="0" name=""/>
        <dsp:cNvSpPr/>
      </dsp:nvSpPr>
      <dsp:spPr>
        <a:xfrm rot="5400000">
          <a:off x="-193807" y="1935838"/>
          <a:ext cx="980578" cy="686404"/>
        </a:xfrm>
        <a:prstGeom prst="chevron">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Step 3</a:t>
          </a:r>
        </a:p>
      </dsp:txBody>
      <dsp:txXfrm rot="-5400000">
        <a:off x="-46720" y="2131953"/>
        <a:ext cx="686404" cy="294174"/>
      </dsp:txXfrm>
    </dsp:sp>
    <dsp:sp modelId="{CAB63FA2-4745-4B42-9967-F422BCD7052A}">
      <dsp:nvSpPr>
        <dsp:cNvPr id="0" name=""/>
        <dsp:cNvSpPr/>
      </dsp:nvSpPr>
      <dsp:spPr>
        <a:xfrm rot="5400000">
          <a:off x="4279309" y="-1851390"/>
          <a:ext cx="765711" cy="8062902"/>
        </a:xfrm>
        <a:prstGeom prst="round2Same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Districts must add the value of READ plan (0 or 1) to indicate if the cohort student remains in the cohort or if they have exited from the cohort based on READ plan (0 – No or 1 – Yes)</a:t>
          </a:r>
        </a:p>
      </dsp:txBody>
      <dsp:txXfrm rot="-5400000">
        <a:off x="630714" y="1834584"/>
        <a:ext cx="8025523" cy="690953"/>
      </dsp:txXfrm>
    </dsp:sp>
    <dsp:sp modelId="{4FAA2ED2-672C-4CB5-852F-A0F7C20431F3}">
      <dsp:nvSpPr>
        <dsp:cNvPr id="0" name=""/>
        <dsp:cNvSpPr/>
      </dsp:nvSpPr>
      <dsp:spPr>
        <a:xfrm rot="5400000">
          <a:off x="-193807" y="2846364"/>
          <a:ext cx="980578" cy="686404"/>
        </a:xfrm>
        <a:prstGeom prst="chevron">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Step 4</a:t>
          </a:r>
        </a:p>
      </dsp:txBody>
      <dsp:txXfrm rot="-5400000">
        <a:off x="-46720" y="3042479"/>
        <a:ext cx="686404" cy="294174"/>
      </dsp:txXfrm>
    </dsp:sp>
    <dsp:sp modelId="{BEEAABBA-E4D1-4EAB-B74C-0F9C762CB6E8}">
      <dsp:nvSpPr>
        <dsp:cNvPr id="0" name=""/>
        <dsp:cNvSpPr/>
      </dsp:nvSpPr>
      <dsp:spPr>
        <a:xfrm rot="5400000">
          <a:off x="4343476" y="-1004515"/>
          <a:ext cx="637375" cy="8044962"/>
        </a:xfrm>
        <a:prstGeom prst="round2Same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Districts will then remove the </a:t>
          </a:r>
          <a:r>
            <a:rPr lang="en-US" sz="1400" kern="1200" dirty="0" err="1"/>
            <a:t>entry_grade_level</a:t>
          </a:r>
          <a:r>
            <a:rPr lang="en-US" sz="1400" kern="1200" dirty="0"/>
            <a:t> column and copy and paste this information into their READ file before submitting data. </a:t>
          </a:r>
        </a:p>
      </dsp:txBody>
      <dsp:txXfrm rot="-5400000">
        <a:off x="639683" y="2730392"/>
        <a:ext cx="8013848" cy="57514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78539799a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78539799a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Google Shape;45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1" name="Google Shape;46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3376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5177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6" name="Google Shape;46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78539799a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278539799a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1" name="Google Shape;43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78539799a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78539799a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6" name="Google Shape;43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6" name="Google Shape;44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1" name="Google Shape;45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0497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1" name="Google Shape;44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3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9"/>
        <p:cNvGrpSpPr/>
        <p:nvPr/>
      </p:nvGrpSpPr>
      <p:grpSpPr>
        <a:xfrm>
          <a:off x="0" y="0"/>
          <a:ext cx="0" cy="0"/>
          <a:chOff x="0" y="0"/>
          <a:chExt cx="0" cy="0"/>
        </a:xfrm>
      </p:grpSpPr>
      <p:sp>
        <p:nvSpPr>
          <p:cNvPr id="10" name="Google Shape;10;p3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1" name="Google Shape;11;p30"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2" name="Google Shape;12;p3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 name="Google Shape;13;p3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4" name="Google Shape;14;p3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5" name="Google Shape;15;p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 name="Google Shape;16;p3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 name="Google Shape;17;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 name="Google Shape;18;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07"/>
        <p:cNvGrpSpPr/>
        <p:nvPr/>
      </p:nvGrpSpPr>
      <p:grpSpPr>
        <a:xfrm>
          <a:off x="0" y="0"/>
          <a:ext cx="0" cy="0"/>
          <a:chOff x="0" y="0"/>
          <a:chExt cx="0" cy="0"/>
        </a:xfrm>
      </p:grpSpPr>
      <p:pic>
        <p:nvPicPr>
          <p:cNvPr id="108" name="Google Shape;108;p4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9" name="Google Shape;109;p4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0" name="Google Shape;110;p4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1" name="Google Shape;111;p4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2" name="Google Shape;112;p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13"/>
        <p:cNvGrpSpPr/>
        <p:nvPr/>
      </p:nvGrpSpPr>
      <p:grpSpPr>
        <a:xfrm>
          <a:off x="0" y="0"/>
          <a:ext cx="0" cy="0"/>
          <a:chOff x="0" y="0"/>
          <a:chExt cx="0" cy="0"/>
        </a:xfrm>
      </p:grpSpPr>
      <p:pic>
        <p:nvPicPr>
          <p:cNvPr id="114" name="Google Shape;114;p43"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5" name="Google Shape;115;p4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6" name="Google Shape;116;p4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7" name="Google Shape;117;p4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8" name="Google Shape;118;p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245"/>
        <p:cNvGrpSpPr/>
        <p:nvPr/>
      </p:nvGrpSpPr>
      <p:grpSpPr>
        <a:xfrm>
          <a:off x="0" y="0"/>
          <a:ext cx="0" cy="0"/>
          <a:chOff x="0" y="0"/>
          <a:chExt cx="0" cy="0"/>
        </a:xfrm>
      </p:grpSpPr>
      <p:sp>
        <p:nvSpPr>
          <p:cNvPr id="246" name="Google Shape;246;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47" name="Google Shape;247;p3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48" name="Google Shape;248;p3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249" name="Google Shape;249;p3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250" name="Google Shape;250;p3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251" name="Google Shape;251;p3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252" name="Google Shape;252;p3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253" name="Google Shape;253;p3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254" name="Google Shape;254;p3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255" name="Google Shape;255;p3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256" name="Google Shape;256;p32"/>
          <p:cNvGrpSpPr/>
          <p:nvPr/>
        </p:nvGrpSpPr>
        <p:grpSpPr>
          <a:xfrm>
            <a:off x="311700" y="3548650"/>
            <a:ext cx="8363900" cy="646200"/>
            <a:chOff x="375100" y="3396250"/>
            <a:chExt cx="8363900" cy="646200"/>
          </a:xfrm>
        </p:grpSpPr>
        <p:sp>
          <p:nvSpPr>
            <p:cNvPr id="257" name="Google Shape;257;p3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3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3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3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3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262" name="Google Shape;262;p3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263" name="Google Shape;263;p3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264" name="Google Shape;264;p3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265" name="Google Shape;265;p3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6" name="Google Shape;266;p3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7" name="Google Shape;267;p3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268" name="Google Shape;268;p3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269" name="Google Shape;269;p3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270" name="Google Shape;270;p3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271" name="Google Shape;271;p3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272" name="Google Shape;272;p3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3" name="Google Shape;273;p3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74"/>
        <p:cNvGrpSpPr/>
        <p:nvPr/>
      </p:nvGrpSpPr>
      <p:grpSpPr>
        <a:xfrm>
          <a:off x="0" y="0"/>
          <a:ext cx="0" cy="0"/>
          <a:chOff x="0" y="0"/>
          <a:chExt cx="0" cy="0"/>
        </a:xfrm>
      </p:grpSpPr>
      <p:pic>
        <p:nvPicPr>
          <p:cNvPr id="275" name="Google Shape;275;p5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76" name="Google Shape;276;p5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77" name="Google Shape;277;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8" name="Google Shape;278;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79" name="Google Shape;279;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80"/>
        <p:cNvGrpSpPr/>
        <p:nvPr/>
      </p:nvGrpSpPr>
      <p:grpSpPr>
        <a:xfrm>
          <a:off x="0" y="0"/>
          <a:ext cx="0" cy="0"/>
          <a:chOff x="0" y="0"/>
          <a:chExt cx="0" cy="0"/>
        </a:xfrm>
      </p:grpSpPr>
      <p:pic>
        <p:nvPicPr>
          <p:cNvPr id="281" name="Google Shape;281;p58"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2" name="Google Shape;282;p58"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3" name="Google Shape;283;p58"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4" name="Google Shape;284;p58"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5" name="Google Shape;285;p58"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6" name="Google Shape;286;p58"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7" name="Google Shape;287;p58"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8" name="Google Shape;288;p58"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89" name="Google Shape;289;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90"/>
        <p:cNvGrpSpPr/>
        <p:nvPr/>
      </p:nvGrpSpPr>
      <p:grpSpPr>
        <a:xfrm>
          <a:off x="0" y="0"/>
          <a:ext cx="0" cy="0"/>
          <a:chOff x="0" y="0"/>
          <a:chExt cx="0" cy="0"/>
        </a:xfrm>
      </p:grpSpPr>
      <p:pic>
        <p:nvPicPr>
          <p:cNvPr id="291" name="Google Shape;291;p59"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92" name="Google Shape;292;p59"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3" name="Google Shape;293;p59"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94" name="Google Shape;294;p59"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95" name="Google Shape;295;p59"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96" name="Google Shape;296;p59"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97" name="Google Shape;297;p59"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98" name="Google Shape;298;p59"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99" name="Google Shape;299;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300"/>
        <p:cNvGrpSpPr/>
        <p:nvPr/>
      </p:nvGrpSpPr>
      <p:grpSpPr>
        <a:xfrm>
          <a:off x="0" y="0"/>
          <a:ext cx="0" cy="0"/>
          <a:chOff x="0" y="0"/>
          <a:chExt cx="0" cy="0"/>
        </a:xfrm>
      </p:grpSpPr>
      <p:pic>
        <p:nvPicPr>
          <p:cNvPr id="301" name="Google Shape;301;p60"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02" name="Google Shape;302;p60"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03" name="Google Shape;303;p60"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304" name="Google Shape;304;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5"/>
        <p:cNvGrpSpPr/>
        <p:nvPr/>
      </p:nvGrpSpPr>
      <p:grpSpPr>
        <a:xfrm>
          <a:off x="0" y="0"/>
          <a:ext cx="0" cy="0"/>
          <a:chOff x="0" y="0"/>
          <a:chExt cx="0" cy="0"/>
        </a:xfrm>
      </p:grpSpPr>
      <p:sp>
        <p:nvSpPr>
          <p:cNvPr id="306" name="Google Shape;306;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7" name="Google Shape;307;p6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8" name="Google Shape;308;p6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9" name="Google Shape;309;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0"/>
        <p:cNvGrpSpPr/>
        <p:nvPr/>
      </p:nvGrpSpPr>
      <p:grpSpPr>
        <a:xfrm>
          <a:off x="0" y="0"/>
          <a:ext cx="0" cy="0"/>
          <a:chOff x="0" y="0"/>
          <a:chExt cx="0" cy="0"/>
        </a:xfrm>
      </p:grpSpPr>
      <p:sp>
        <p:nvSpPr>
          <p:cNvPr id="311" name="Google Shape;311;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2" name="Google Shape;312;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3"/>
        <p:cNvGrpSpPr/>
        <p:nvPr/>
      </p:nvGrpSpPr>
      <p:grpSpPr>
        <a:xfrm>
          <a:off x="0" y="0"/>
          <a:ext cx="0" cy="0"/>
          <a:chOff x="0" y="0"/>
          <a:chExt cx="0" cy="0"/>
        </a:xfrm>
      </p:grpSpPr>
      <p:sp>
        <p:nvSpPr>
          <p:cNvPr id="314" name="Google Shape;314;p6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5" name="Google Shape;315;p6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6" name="Google Shape;316;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9"/>
        <p:cNvGrpSpPr/>
        <p:nvPr/>
      </p:nvGrpSpPr>
      <p:grpSpPr>
        <a:xfrm>
          <a:off x="0" y="0"/>
          <a:ext cx="0" cy="0"/>
          <a:chOff x="0" y="0"/>
          <a:chExt cx="0" cy="0"/>
        </a:xfrm>
      </p:grpSpPr>
      <p:sp>
        <p:nvSpPr>
          <p:cNvPr id="20" name="Google Shape;20;p31"/>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31"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 name="Google Shape;22;p31"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23" name="Google Shape;23;p31"/>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24" name="Google Shape;24;p31"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25" name="Google Shape;25;p31"/>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6" name="Google Shape;26;p31"/>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28" name="Google Shape;28;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0"/>
        <p:cNvGrpSpPr/>
        <p:nvPr/>
      </p:nvGrpSpPr>
      <p:grpSpPr>
        <a:xfrm>
          <a:off x="0" y="0"/>
          <a:ext cx="0" cy="0"/>
          <a:chOff x="0" y="0"/>
          <a:chExt cx="0" cy="0"/>
        </a:xfrm>
      </p:grpSpPr>
      <p:sp>
        <p:nvSpPr>
          <p:cNvPr id="321" name="Google Shape;321;p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6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3" name="Google Shape;323;p6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4" name="Google Shape;324;p6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25" name="Google Shape;325;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6"/>
        <p:cNvGrpSpPr/>
        <p:nvPr/>
      </p:nvGrpSpPr>
      <p:grpSpPr>
        <a:xfrm>
          <a:off x="0" y="0"/>
          <a:ext cx="0" cy="0"/>
          <a:chOff x="0" y="0"/>
          <a:chExt cx="0" cy="0"/>
        </a:xfrm>
      </p:grpSpPr>
      <p:sp>
        <p:nvSpPr>
          <p:cNvPr id="327" name="Google Shape;327;p6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328" name="Google Shape;328;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9"/>
        <p:cNvGrpSpPr/>
        <p:nvPr/>
      </p:nvGrpSpPr>
      <p:grpSpPr>
        <a:xfrm>
          <a:off x="0" y="0"/>
          <a:ext cx="0" cy="0"/>
          <a:chOff x="0" y="0"/>
          <a:chExt cx="0" cy="0"/>
        </a:xfrm>
      </p:grpSpPr>
      <p:sp>
        <p:nvSpPr>
          <p:cNvPr id="330" name="Google Shape;330;p6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31" name="Google Shape;331;p6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32" name="Google Shape;332;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33"/>
        <p:cNvGrpSpPr/>
        <p:nvPr/>
      </p:nvGrpSpPr>
      <p:grpSpPr>
        <a:xfrm>
          <a:off x="0" y="0"/>
          <a:ext cx="0" cy="0"/>
          <a:chOff x="0" y="0"/>
          <a:chExt cx="0" cy="0"/>
        </a:xfrm>
      </p:grpSpPr>
      <p:sp>
        <p:nvSpPr>
          <p:cNvPr id="334" name="Google Shape;334;g2eb57fa4619_1_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5" name="Google Shape;335;g2eb57fa4619_1_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36" name="Google Shape;336;g2eb57fa4619_1_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7" name="Google Shape;337;g2eb57fa4619_1_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338" name="Google Shape;338;g2eb57fa4619_1_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339" name="Google Shape;339;g2eb57fa4619_1_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340" name="Google Shape;340;g2eb57fa4619_1_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341" name="Google Shape;341;g2eb57fa4619_1_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342" name="Google Shape;342;g2eb57fa4619_1_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343" name="Google Shape;343;g2eb57fa4619_1_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344" name="Google Shape;344;g2eb57fa4619_1_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345" name="Google Shape;345;g2eb57fa4619_1_2"/>
          <p:cNvGrpSpPr/>
          <p:nvPr/>
        </p:nvGrpSpPr>
        <p:grpSpPr>
          <a:xfrm>
            <a:off x="311700" y="3548650"/>
            <a:ext cx="8363900" cy="646200"/>
            <a:chOff x="375100" y="3396250"/>
            <a:chExt cx="8363900" cy="646200"/>
          </a:xfrm>
        </p:grpSpPr>
        <p:sp>
          <p:nvSpPr>
            <p:cNvPr id="346" name="Google Shape;346;g2eb57fa4619_1_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2eb57fa4619_1_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g2eb57fa4619_1_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2eb57fa4619_1_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2eb57fa4619_1_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351" name="Google Shape;351;g2eb57fa4619_1_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352" name="Google Shape;352;g2eb57fa4619_1_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353" name="Google Shape;353;g2eb57fa4619_1_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354" name="Google Shape;354;g2eb57fa4619_1_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5" name="Google Shape;355;g2eb57fa4619_1_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6" name="Google Shape;356;g2eb57fa4619_1_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357" name="Google Shape;357;g2eb57fa4619_1_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358" name="Google Shape;358;g2eb57fa4619_1_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359" name="Google Shape;359;g2eb57fa4619_1_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360" name="Google Shape;360;g2eb57fa4619_1_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361" name="Google Shape;361;g2eb57fa4619_1_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62" name="Google Shape;362;g2eb57fa4619_1_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60"/>
        <p:cNvGrpSpPr/>
        <p:nvPr/>
      </p:nvGrpSpPr>
      <p:grpSpPr>
        <a:xfrm>
          <a:off x="0" y="0"/>
          <a:ext cx="0" cy="0"/>
          <a:chOff x="0" y="0"/>
          <a:chExt cx="0" cy="0"/>
        </a:xfrm>
      </p:grpSpPr>
      <p:sp>
        <p:nvSpPr>
          <p:cNvPr id="61" name="Google Shape;61;p3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63" name="Google Shape;63;p3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64" name="Google Shape;64;p3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65" name="Google Shape;65;p3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66" name="Google Shape;66;p3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7" name="Google Shape;67;p3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8" name="Google Shape;68;p3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69" name="Google Shape;69;p3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70" name="Google Shape;70;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71"/>
        <p:cNvGrpSpPr/>
        <p:nvPr/>
      </p:nvGrpSpPr>
      <p:grpSpPr>
        <a:xfrm>
          <a:off x="0" y="0"/>
          <a:ext cx="0" cy="0"/>
          <a:chOff x="0" y="0"/>
          <a:chExt cx="0" cy="0"/>
        </a:xfrm>
      </p:grpSpPr>
      <p:pic>
        <p:nvPicPr>
          <p:cNvPr id="72" name="Google Shape;72;p36"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3" name="Google Shape;73;p3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 name="Google Shape;74;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5" name="Google Shape;75;p3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6" name="Google Shape;76;p3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77"/>
        <p:cNvGrpSpPr/>
        <p:nvPr/>
      </p:nvGrpSpPr>
      <p:grpSpPr>
        <a:xfrm>
          <a:off x="0" y="0"/>
          <a:ext cx="0" cy="0"/>
          <a:chOff x="0" y="0"/>
          <a:chExt cx="0" cy="0"/>
        </a:xfrm>
      </p:grpSpPr>
      <p:pic>
        <p:nvPicPr>
          <p:cNvPr id="78" name="Google Shape;78;p37"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9" name="Google Shape;79;p3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0" name="Google Shape;80;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1" name="Google Shape;81;p3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2" name="Google Shape;82;p3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83"/>
        <p:cNvGrpSpPr/>
        <p:nvPr/>
      </p:nvGrpSpPr>
      <p:grpSpPr>
        <a:xfrm>
          <a:off x="0" y="0"/>
          <a:ext cx="0" cy="0"/>
          <a:chOff x="0" y="0"/>
          <a:chExt cx="0" cy="0"/>
        </a:xfrm>
      </p:grpSpPr>
      <p:pic>
        <p:nvPicPr>
          <p:cNvPr id="84" name="Google Shape;84;p3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5" name="Google Shape;85;p3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6" name="Google Shape;86;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7" name="Google Shape;87;p38"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88" name="Google Shape;88;p3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89"/>
        <p:cNvGrpSpPr/>
        <p:nvPr/>
      </p:nvGrpSpPr>
      <p:grpSpPr>
        <a:xfrm>
          <a:off x="0" y="0"/>
          <a:ext cx="0" cy="0"/>
          <a:chOff x="0" y="0"/>
          <a:chExt cx="0" cy="0"/>
        </a:xfrm>
      </p:grpSpPr>
      <p:pic>
        <p:nvPicPr>
          <p:cNvPr id="90" name="Google Shape;90;p39"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1" name="Google Shape;91;p3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2" name="Google Shape;92;p3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93" name="Google Shape;93;p3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4" name="Google Shape;94;p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95"/>
        <p:cNvGrpSpPr/>
        <p:nvPr/>
      </p:nvGrpSpPr>
      <p:grpSpPr>
        <a:xfrm>
          <a:off x="0" y="0"/>
          <a:ext cx="0" cy="0"/>
          <a:chOff x="0" y="0"/>
          <a:chExt cx="0" cy="0"/>
        </a:xfrm>
      </p:grpSpPr>
      <p:pic>
        <p:nvPicPr>
          <p:cNvPr id="96" name="Google Shape;96;p4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7" name="Google Shape;97;p4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8" name="Google Shape;98;p4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99" name="Google Shape;99;p4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0" name="Google Shape;100;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01"/>
        <p:cNvGrpSpPr/>
        <p:nvPr/>
      </p:nvGrpSpPr>
      <p:grpSpPr>
        <a:xfrm>
          <a:off x="0" y="0"/>
          <a:ext cx="0" cy="0"/>
          <a:chOff x="0" y="0"/>
          <a:chExt cx="0" cy="0"/>
        </a:xfrm>
      </p:grpSpPr>
      <p:pic>
        <p:nvPicPr>
          <p:cNvPr id="102" name="Google Shape;102;p41"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3" name="Google Shape;103;p4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4" name="Google Shape;104;p4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5" name="Google Shape;105;p4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6" name="Google Shape;106;p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57" r:id="rId6"/>
    <p:sldLayoutId id="2147483658" r:id="rId7"/>
    <p:sldLayoutId id="2147483659" r:id="rId8"/>
    <p:sldLayoutId id="2147483689" r:id="rId9"/>
    <p:sldLayoutId id="2147483661" r:id="rId10"/>
    <p:sldLayoutId id="2147483690"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5" r:id="rId20"/>
    <p:sldLayoutId id="2147483686" r:id="rId21"/>
    <p:sldLayoutId id="2147483687" r:id="rId22"/>
    <p:sldLayoutId id="2147483688"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EADActData@cde.state.co.u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hyperlink" Target="mailto:READActData@cde.state.co.us"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hyperlink" Target="https://www.cde.state.co.us/datapipeline/per_read_springassessments"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mailto:READActData@cde.state.co.us"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www.cde.state.co.us/dataprivacyandsecurity"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mailto:READActData@cde.state.co.us" TargetMode="External"/><Relationship Id="rId2" Type="http://schemas.openxmlformats.org/officeDocument/2006/relationships/hyperlink" Target="https://www.cde.state.co.us/coloradoliteracy/readdatapipeline"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278539799a0_0_0"/>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dirty="0"/>
              <a:t>Spring READ Assessment Data Collection </a:t>
            </a:r>
            <a:endParaRPr dirty="0">
              <a:solidFill>
                <a:schemeClr val="tx1"/>
              </a:solidFill>
            </a:endParaRPr>
          </a:p>
        </p:txBody>
      </p:sp>
      <p:sp>
        <p:nvSpPr>
          <p:cNvPr id="378" name="Google Shape;378;g278539799a0_0_0"/>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dirty="0"/>
              <a:t>Tara Rhodes</a:t>
            </a:r>
            <a:br>
              <a:rPr lang="en-US" dirty="0"/>
            </a:br>
            <a:r>
              <a:rPr lang="en-US" dirty="0">
                <a:hlinkClick r:id="rId3"/>
              </a:rPr>
              <a:t>READActData@cde.state.co.us</a:t>
            </a:r>
            <a:br>
              <a:rPr lang="en-US" dirty="0"/>
            </a:br>
            <a:r>
              <a:rPr lang="en-US" dirty="0"/>
              <a:t>April 1, 2025</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748E-1557-2E0D-EA95-4FEB2E835692}"/>
              </a:ext>
            </a:extLst>
          </p:cNvPr>
          <p:cNvSpPr>
            <a:spLocks noGrp="1"/>
          </p:cNvSpPr>
          <p:nvPr>
            <p:ph type="title"/>
          </p:nvPr>
        </p:nvSpPr>
        <p:spPr/>
        <p:txBody>
          <a:bodyPr/>
          <a:lstStyle/>
          <a:p>
            <a:r>
              <a:rPr lang="en-US" dirty="0"/>
              <a:t>Reminders to Ensure Data Accuracy</a:t>
            </a:r>
          </a:p>
        </p:txBody>
      </p:sp>
      <p:sp>
        <p:nvSpPr>
          <p:cNvPr id="3" name="Text Placeholder 2">
            <a:extLst>
              <a:ext uri="{FF2B5EF4-FFF2-40B4-BE49-F238E27FC236}">
                <a16:creationId xmlns:a16="http://schemas.microsoft.com/office/drawing/2014/main" id="{76EF7895-C572-51F5-7BDE-88329B043D08}"/>
              </a:ext>
            </a:extLst>
          </p:cNvPr>
          <p:cNvSpPr>
            <a:spLocks noGrp="1"/>
          </p:cNvSpPr>
          <p:nvPr>
            <p:ph type="body" idx="1"/>
          </p:nvPr>
        </p:nvSpPr>
        <p:spPr>
          <a:xfrm>
            <a:off x="311700" y="1152475"/>
            <a:ext cx="6165300" cy="3034800"/>
          </a:xfrm>
        </p:spPr>
        <p:txBody>
          <a:bodyPr>
            <a:normAutofit fontScale="85000" lnSpcReduction="20000"/>
          </a:bodyPr>
          <a:lstStyle/>
          <a:p>
            <a:r>
              <a:rPr lang="en-US" dirty="0"/>
              <a:t>Reporting accurate data is the primary goal of the collection</a:t>
            </a:r>
          </a:p>
          <a:p>
            <a:pPr lvl="1"/>
            <a:r>
              <a:rPr lang="en-US" dirty="0"/>
              <a:t>CDE wants to make sure that districts receive the correct amount funding for SRD students </a:t>
            </a:r>
          </a:p>
          <a:p>
            <a:r>
              <a:rPr lang="en-US" dirty="0"/>
              <a:t>How to ensure your data is accurate?</a:t>
            </a:r>
          </a:p>
          <a:p>
            <a:pPr lvl="1"/>
            <a:r>
              <a:rPr lang="en-US" dirty="0"/>
              <a:t>Complete the basics of the collection early!</a:t>
            </a:r>
          </a:p>
          <a:p>
            <a:pPr lvl="2"/>
            <a:r>
              <a:rPr lang="en-US" dirty="0"/>
              <a:t>Get files error free by early June </a:t>
            </a:r>
          </a:p>
          <a:p>
            <a:pPr lvl="2"/>
            <a:r>
              <a:rPr lang="en-US" dirty="0"/>
              <a:t>An error free file does not guarantee accurately reported data </a:t>
            </a:r>
          </a:p>
          <a:p>
            <a:pPr lvl="2"/>
            <a:r>
              <a:rPr lang="en-US" dirty="0"/>
              <a:t>Thoroughly review your data </a:t>
            </a:r>
          </a:p>
          <a:p>
            <a:pPr lvl="2"/>
            <a:r>
              <a:rPr lang="en-US" dirty="0"/>
              <a:t>Ask district READ leads or other content area experts to assist in verifying data </a:t>
            </a:r>
          </a:p>
          <a:p>
            <a:pPr lvl="2"/>
            <a:r>
              <a:rPr lang="en-US" dirty="0"/>
              <a:t>Use Cognos reports available through Data Pipeline to assist in data verification </a:t>
            </a:r>
          </a:p>
          <a:p>
            <a:r>
              <a:rPr lang="en-US" dirty="0"/>
              <a:t>Do not report inaccurate data to avoid errors</a:t>
            </a:r>
          </a:p>
          <a:p>
            <a:pPr lvl="1"/>
            <a:r>
              <a:rPr lang="en-US" dirty="0"/>
              <a:t>If a student is generating errors, please call the data collection lead to find out how to properly code the student</a:t>
            </a:r>
          </a:p>
          <a:p>
            <a:endParaRPr lang="en-US" dirty="0"/>
          </a:p>
        </p:txBody>
      </p:sp>
      <p:sp>
        <p:nvSpPr>
          <p:cNvPr id="4" name="Title 3">
            <a:extLst>
              <a:ext uri="{FF2B5EF4-FFF2-40B4-BE49-F238E27FC236}">
                <a16:creationId xmlns:a16="http://schemas.microsoft.com/office/drawing/2014/main" id="{22E5C742-037F-A1FA-657E-2C6ED8546508}"/>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1081046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1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dirty="0">
                <a:solidFill>
                  <a:schemeClr val="tx1"/>
                </a:solidFill>
              </a:rPr>
              <a:t>Spring READ Assessment Data Collection Timeline</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E8F8-AE6F-2370-67C8-C73D2F4E5558}"/>
              </a:ext>
            </a:extLst>
          </p:cNvPr>
          <p:cNvSpPr>
            <a:spLocks noGrp="1"/>
          </p:cNvSpPr>
          <p:nvPr>
            <p:ph type="title"/>
          </p:nvPr>
        </p:nvSpPr>
        <p:spPr/>
        <p:txBody>
          <a:bodyPr/>
          <a:lstStyle/>
          <a:p>
            <a:r>
              <a:rPr lang="en-US" dirty="0"/>
              <a:t>Spring READ Assessment Data Collection Timeline</a:t>
            </a:r>
            <a:br>
              <a:rPr lang="en-US" dirty="0"/>
            </a:br>
            <a:r>
              <a:rPr lang="en-US" dirty="0"/>
              <a:t>(Data Collection Phase)</a:t>
            </a:r>
          </a:p>
        </p:txBody>
      </p:sp>
      <p:sp>
        <p:nvSpPr>
          <p:cNvPr id="4" name="Title 3">
            <a:extLst>
              <a:ext uri="{FF2B5EF4-FFF2-40B4-BE49-F238E27FC236}">
                <a16:creationId xmlns:a16="http://schemas.microsoft.com/office/drawing/2014/main" id="{33050E62-AE31-A149-1DA8-E27D77DCCCA0}"/>
              </a:ext>
            </a:extLst>
          </p:cNvPr>
          <p:cNvSpPr>
            <a:spLocks noGrp="1"/>
          </p:cNvSpPr>
          <p:nvPr>
            <p:ph type="title" idx="2"/>
          </p:nvPr>
        </p:nvSpPr>
        <p:spPr/>
        <p:txBody>
          <a:bodyPr/>
          <a:lstStyle/>
          <a:p>
            <a:endParaRPr lang="en-US"/>
          </a:p>
        </p:txBody>
      </p:sp>
      <p:sp>
        <p:nvSpPr>
          <p:cNvPr id="6" name="Text Placeholder 5">
            <a:extLst>
              <a:ext uri="{FF2B5EF4-FFF2-40B4-BE49-F238E27FC236}">
                <a16:creationId xmlns:a16="http://schemas.microsoft.com/office/drawing/2014/main" id="{8CC17CB9-097E-5382-AACE-7EC0432EE100}"/>
              </a:ext>
            </a:extLst>
          </p:cNvPr>
          <p:cNvSpPr>
            <a:spLocks noGrp="1"/>
          </p:cNvSpPr>
          <p:nvPr>
            <p:ph type="body" idx="1"/>
          </p:nvPr>
        </p:nvSpPr>
        <p:spPr>
          <a:xfrm>
            <a:off x="123875" y="1054350"/>
            <a:ext cx="2720258" cy="3034800"/>
          </a:xfrm>
        </p:spPr>
        <p:txBody>
          <a:bodyPr/>
          <a:lstStyle/>
          <a:p>
            <a:pPr marL="127000" indent="0">
              <a:buNone/>
            </a:pPr>
            <a:r>
              <a:rPr lang="en-US" dirty="0"/>
              <a:t>There are two phases:</a:t>
            </a:r>
          </a:p>
          <a:p>
            <a:pPr marL="469900" indent="-342900">
              <a:buAutoNum type="arabicPeriod"/>
            </a:pPr>
            <a:r>
              <a:rPr lang="en-US" dirty="0"/>
              <a:t>Data Collection Phase: 4/15/25 – 6/13/2025</a:t>
            </a:r>
          </a:p>
          <a:p>
            <a:pPr marL="469900" indent="-342900">
              <a:buAutoNum type="arabicPeriod"/>
            </a:pPr>
            <a:r>
              <a:rPr lang="en-US" dirty="0"/>
              <a:t>Duplicate Phase: 6/16/25 – 6/20/25</a:t>
            </a:r>
          </a:p>
          <a:p>
            <a:pPr marL="127000" indent="0">
              <a:buNone/>
            </a:pPr>
            <a:endParaRPr lang="en-US" dirty="0"/>
          </a:p>
          <a:p>
            <a:pPr marL="127000" indent="0">
              <a:buNone/>
            </a:pPr>
            <a:r>
              <a:rPr lang="en-US" dirty="0"/>
              <a:t>Sign-off forms are due by the end of the duplicate phase. </a:t>
            </a:r>
          </a:p>
        </p:txBody>
      </p:sp>
      <p:graphicFrame>
        <p:nvGraphicFramePr>
          <p:cNvPr id="3" name="Table 2">
            <a:extLst>
              <a:ext uri="{FF2B5EF4-FFF2-40B4-BE49-F238E27FC236}">
                <a16:creationId xmlns:a16="http://schemas.microsoft.com/office/drawing/2014/main" id="{B97CAB13-1819-F0B2-5A8E-0148FB48EF3C}"/>
              </a:ext>
            </a:extLst>
          </p:cNvPr>
          <p:cNvGraphicFramePr>
            <a:graphicFrameLocks noGrp="1"/>
          </p:cNvGraphicFramePr>
          <p:nvPr>
            <p:extLst>
              <p:ext uri="{D42A27DB-BD31-4B8C-83A1-F6EECF244321}">
                <p14:modId xmlns:p14="http://schemas.microsoft.com/office/powerpoint/2010/main" val="3123831113"/>
              </p:ext>
            </p:extLst>
          </p:nvPr>
        </p:nvGraphicFramePr>
        <p:xfrm>
          <a:off x="3018407" y="1152476"/>
          <a:ext cx="5893818" cy="3034798"/>
        </p:xfrm>
        <a:graphic>
          <a:graphicData uri="http://schemas.openxmlformats.org/drawingml/2006/table">
            <a:tbl>
              <a:tblPr firstRow="1" bandRow="1">
                <a:tableStyleId>{BC89EF96-8CEA-46FF-86C4-4CE0E7609802}</a:tableStyleId>
              </a:tblPr>
              <a:tblGrid>
                <a:gridCol w="931322">
                  <a:extLst>
                    <a:ext uri="{9D8B030D-6E8A-4147-A177-3AD203B41FA5}">
                      <a16:colId xmlns:a16="http://schemas.microsoft.com/office/drawing/2014/main" val="1647064270"/>
                    </a:ext>
                  </a:extLst>
                </a:gridCol>
                <a:gridCol w="1179856">
                  <a:extLst>
                    <a:ext uri="{9D8B030D-6E8A-4147-A177-3AD203B41FA5}">
                      <a16:colId xmlns:a16="http://schemas.microsoft.com/office/drawing/2014/main" val="831615838"/>
                    </a:ext>
                  </a:extLst>
                </a:gridCol>
                <a:gridCol w="3782640">
                  <a:extLst>
                    <a:ext uri="{9D8B030D-6E8A-4147-A177-3AD203B41FA5}">
                      <a16:colId xmlns:a16="http://schemas.microsoft.com/office/drawing/2014/main" val="1847234769"/>
                    </a:ext>
                  </a:extLst>
                </a:gridCol>
              </a:tblGrid>
              <a:tr h="194338">
                <a:tc>
                  <a:txBody>
                    <a:bodyPr/>
                    <a:lstStyle/>
                    <a:p>
                      <a:pPr marL="0" marR="0">
                        <a:lnSpc>
                          <a:spcPct val="107000"/>
                        </a:lnSpc>
                        <a:spcAft>
                          <a:spcPts val="800"/>
                        </a:spcAft>
                        <a:buNone/>
                        <a:tabLst>
                          <a:tab pos="2028825" algn="l"/>
                        </a:tabLst>
                      </a:pPr>
                      <a:r>
                        <a:rPr lang="en-US" sz="1100">
                          <a:effectLst/>
                        </a:rPr>
                        <a:t>Date</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Event</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Event Description</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3128865"/>
                  </a:ext>
                </a:extLst>
              </a:tr>
              <a:tr h="612946">
                <a:tc>
                  <a:txBody>
                    <a:bodyPr/>
                    <a:lstStyle/>
                    <a:p>
                      <a:pPr marL="0" marR="0">
                        <a:lnSpc>
                          <a:spcPct val="107000"/>
                        </a:lnSpc>
                        <a:spcAft>
                          <a:spcPts val="800"/>
                        </a:spcAft>
                        <a:buNone/>
                        <a:tabLst>
                          <a:tab pos="2028825" algn="l"/>
                        </a:tabLst>
                      </a:pPr>
                      <a:r>
                        <a:rPr lang="en-US" sz="1100">
                          <a:effectLst/>
                        </a:rPr>
                        <a:t>4/1/2025</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Training Event</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This training event will cover changes for the 24-25 READ Spring Assessment Reporting collection. This is a live event from 1-2pm and will be recorded.</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63843831"/>
                  </a:ext>
                </a:extLst>
              </a:tr>
              <a:tr h="403642">
                <a:tc>
                  <a:txBody>
                    <a:bodyPr/>
                    <a:lstStyle/>
                    <a:p>
                      <a:pPr marL="0" marR="0">
                        <a:lnSpc>
                          <a:spcPct val="107000"/>
                        </a:lnSpc>
                        <a:spcAft>
                          <a:spcPts val="800"/>
                        </a:spcAft>
                        <a:buNone/>
                        <a:tabLst>
                          <a:tab pos="2028825" algn="l"/>
                        </a:tabLst>
                      </a:pPr>
                      <a:r>
                        <a:rPr lang="en-US" sz="1100">
                          <a:effectLst/>
                        </a:rPr>
                        <a:t>4/15/2025</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Open</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The 24-25 READ Spring Assessment Reporting collection opens in Data Pipeline.</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6361391"/>
                  </a:ext>
                </a:extLst>
              </a:tr>
              <a:tr h="403642">
                <a:tc>
                  <a:txBody>
                    <a:bodyPr/>
                    <a:lstStyle/>
                    <a:p>
                      <a:pPr marL="0" marR="0">
                        <a:lnSpc>
                          <a:spcPct val="107000"/>
                        </a:lnSpc>
                        <a:spcAft>
                          <a:spcPts val="800"/>
                        </a:spcAft>
                        <a:buNone/>
                        <a:tabLst>
                          <a:tab pos="2028825" algn="l"/>
                        </a:tabLst>
                      </a:pPr>
                      <a:r>
                        <a:rPr lang="en-US" sz="1100">
                          <a:effectLst/>
                        </a:rPr>
                        <a:t>5/15/2025</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Other Date</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This is the target upload date for the collection. Please complete an upload by this date.</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31262553"/>
                  </a:ext>
                </a:extLst>
              </a:tr>
              <a:tr h="403642">
                <a:tc>
                  <a:txBody>
                    <a:bodyPr/>
                    <a:lstStyle/>
                    <a:p>
                      <a:pPr marL="0" marR="0">
                        <a:lnSpc>
                          <a:spcPct val="107000"/>
                        </a:lnSpc>
                        <a:spcAft>
                          <a:spcPts val="800"/>
                        </a:spcAft>
                        <a:buNone/>
                        <a:tabLst>
                          <a:tab pos="2028825" algn="l"/>
                        </a:tabLst>
                      </a:pPr>
                      <a:r>
                        <a:rPr lang="en-US" sz="1100">
                          <a:effectLst/>
                        </a:rPr>
                        <a:t>6/6/2025</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Other Date</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This is the target date for an error-free submission for the collection. Please resolve errors by this date.</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8921151"/>
                  </a:ext>
                </a:extLst>
              </a:tr>
              <a:tr h="612946">
                <a:tc>
                  <a:txBody>
                    <a:bodyPr/>
                    <a:lstStyle/>
                    <a:p>
                      <a:pPr marL="0" marR="0">
                        <a:lnSpc>
                          <a:spcPct val="107000"/>
                        </a:lnSpc>
                        <a:spcAft>
                          <a:spcPts val="800"/>
                        </a:spcAft>
                        <a:buNone/>
                        <a:tabLst>
                          <a:tab pos="2028825" algn="l"/>
                        </a:tabLst>
                      </a:pPr>
                      <a:r>
                        <a:rPr lang="en-US" sz="1100">
                          <a:effectLst/>
                        </a:rPr>
                        <a:t>6/6/2025</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Report Review</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Assuming the district has uploaded a file and is error-free, this report review window allows districts to review Cognos reports about their data, verifying accuracy.</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35043289"/>
                  </a:ext>
                </a:extLst>
              </a:tr>
              <a:tr h="403642">
                <a:tc>
                  <a:txBody>
                    <a:bodyPr/>
                    <a:lstStyle/>
                    <a:p>
                      <a:pPr marL="0" marR="0">
                        <a:lnSpc>
                          <a:spcPct val="107000"/>
                        </a:lnSpc>
                        <a:spcAft>
                          <a:spcPts val="800"/>
                        </a:spcAft>
                        <a:buNone/>
                        <a:tabLst>
                          <a:tab pos="2028825" algn="l"/>
                        </a:tabLst>
                      </a:pPr>
                      <a:r>
                        <a:rPr lang="en-US" sz="1100">
                          <a:effectLst/>
                        </a:rPr>
                        <a:t>6/13/2025</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Deadline</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dirty="0">
                          <a:effectLst/>
                        </a:rPr>
                        <a:t>The 24-25 READ Spring Assessment Reporting collection closes in Data Pipeline.</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06423856"/>
                  </a:ext>
                </a:extLst>
              </a:tr>
            </a:tbl>
          </a:graphicData>
        </a:graphic>
      </p:graphicFrame>
    </p:spTree>
    <p:extLst>
      <p:ext uri="{BB962C8B-B14F-4D97-AF65-F5344CB8AC3E}">
        <p14:creationId xmlns:p14="http://schemas.microsoft.com/office/powerpoint/2010/main" val="2223774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E1C78-B3CA-AA24-2744-F395C65080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EC9329-623F-86F4-0952-45C6B03E2D54}"/>
              </a:ext>
            </a:extLst>
          </p:cNvPr>
          <p:cNvSpPr>
            <a:spLocks noGrp="1"/>
          </p:cNvSpPr>
          <p:nvPr>
            <p:ph type="title"/>
          </p:nvPr>
        </p:nvSpPr>
        <p:spPr/>
        <p:txBody>
          <a:bodyPr/>
          <a:lstStyle/>
          <a:p>
            <a:r>
              <a:rPr lang="en-US" dirty="0"/>
              <a:t>Spring READ Assessment Data Collection Timeline</a:t>
            </a:r>
            <a:br>
              <a:rPr lang="en-US" dirty="0"/>
            </a:br>
            <a:r>
              <a:rPr lang="en-US" dirty="0"/>
              <a:t>(Duplicate Phase)</a:t>
            </a:r>
          </a:p>
        </p:txBody>
      </p:sp>
      <p:sp>
        <p:nvSpPr>
          <p:cNvPr id="4" name="Title 3">
            <a:extLst>
              <a:ext uri="{FF2B5EF4-FFF2-40B4-BE49-F238E27FC236}">
                <a16:creationId xmlns:a16="http://schemas.microsoft.com/office/drawing/2014/main" id="{A9A89813-06A4-2ED5-E1F6-5F27D0551BCD}"/>
              </a:ext>
            </a:extLst>
          </p:cNvPr>
          <p:cNvSpPr>
            <a:spLocks noGrp="1"/>
          </p:cNvSpPr>
          <p:nvPr>
            <p:ph type="title" idx="2"/>
          </p:nvPr>
        </p:nvSpPr>
        <p:spPr/>
        <p:txBody>
          <a:bodyPr/>
          <a:lstStyle/>
          <a:p>
            <a:endParaRPr lang="en-US"/>
          </a:p>
        </p:txBody>
      </p:sp>
      <p:sp>
        <p:nvSpPr>
          <p:cNvPr id="6" name="Text Placeholder 5">
            <a:extLst>
              <a:ext uri="{FF2B5EF4-FFF2-40B4-BE49-F238E27FC236}">
                <a16:creationId xmlns:a16="http://schemas.microsoft.com/office/drawing/2014/main" id="{2CD8050A-A04E-DD4C-B44A-796AE8903D54}"/>
              </a:ext>
            </a:extLst>
          </p:cNvPr>
          <p:cNvSpPr>
            <a:spLocks noGrp="1"/>
          </p:cNvSpPr>
          <p:nvPr>
            <p:ph type="body" idx="1"/>
          </p:nvPr>
        </p:nvSpPr>
        <p:spPr>
          <a:xfrm>
            <a:off x="311700" y="1152475"/>
            <a:ext cx="2644564" cy="3034800"/>
          </a:xfrm>
        </p:spPr>
        <p:txBody>
          <a:bodyPr>
            <a:normAutofit fontScale="70000" lnSpcReduction="20000"/>
          </a:bodyPr>
          <a:lstStyle/>
          <a:p>
            <a:pPr marL="127000" indent="0">
              <a:buNone/>
            </a:pPr>
            <a:r>
              <a:rPr lang="en-US" sz="1800" dirty="0">
                <a:effectLst/>
                <a:latin typeface="Trebuchet MS" panose="020B0603020202020204" pitchFamily="34" charset="0"/>
                <a:ea typeface="Calibri" panose="020F0502020204030204" pitchFamily="34" charset="0"/>
                <a:cs typeface="Times New Roman" panose="02020603050405020304" pitchFamily="18" charset="0"/>
              </a:rPr>
              <a:t>This phase of the collection occurs after all districts have uploaded and locked their submission. This phase allows for duplicate SASID resolution between districts. If a district does need to remove a SASID from their file due to having a duplicate with another district, they are required to reupload and relock their data submission in Data Pipeline by the posted deadline.</a:t>
            </a:r>
          </a:p>
          <a:p>
            <a:endParaRPr lang="en-US" dirty="0"/>
          </a:p>
        </p:txBody>
      </p:sp>
      <p:graphicFrame>
        <p:nvGraphicFramePr>
          <p:cNvPr id="3" name="Table 2">
            <a:extLst>
              <a:ext uri="{FF2B5EF4-FFF2-40B4-BE49-F238E27FC236}">
                <a16:creationId xmlns:a16="http://schemas.microsoft.com/office/drawing/2014/main" id="{74782F23-21F0-6558-FDA2-3F46D337050E}"/>
              </a:ext>
            </a:extLst>
          </p:cNvPr>
          <p:cNvGraphicFramePr>
            <a:graphicFrameLocks noGrp="1"/>
          </p:cNvGraphicFramePr>
          <p:nvPr>
            <p:extLst>
              <p:ext uri="{D42A27DB-BD31-4B8C-83A1-F6EECF244321}">
                <p14:modId xmlns:p14="http://schemas.microsoft.com/office/powerpoint/2010/main" val="54921300"/>
              </p:ext>
            </p:extLst>
          </p:nvPr>
        </p:nvGraphicFramePr>
        <p:xfrm>
          <a:off x="3071672" y="1152475"/>
          <a:ext cx="5646199" cy="2957886"/>
        </p:xfrm>
        <a:graphic>
          <a:graphicData uri="http://schemas.openxmlformats.org/drawingml/2006/table">
            <a:tbl>
              <a:tblPr firstRow="1" bandRow="1">
                <a:tableStyleId>{BC89EF96-8CEA-46FF-86C4-4CE0E7609802}</a:tableStyleId>
              </a:tblPr>
              <a:tblGrid>
                <a:gridCol w="892194">
                  <a:extLst>
                    <a:ext uri="{9D8B030D-6E8A-4147-A177-3AD203B41FA5}">
                      <a16:colId xmlns:a16="http://schemas.microsoft.com/office/drawing/2014/main" val="3783074382"/>
                    </a:ext>
                  </a:extLst>
                </a:gridCol>
                <a:gridCol w="1130286">
                  <a:extLst>
                    <a:ext uri="{9D8B030D-6E8A-4147-A177-3AD203B41FA5}">
                      <a16:colId xmlns:a16="http://schemas.microsoft.com/office/drawing/2014/main" val="3912072540"/>
                    </a:ext>
                  </a:extLst>
                </a:gridCol>
                <a:gridCol w="3623719">
                  <a:extLst>
                    <a:ext uri="{9D8B030D-6E8A-4147-A177-3AD203B41FA5}">
                      <a16:colId xmlns:a16="http://schemas.microsoft.com/office/drawing/2014/main" val="1510690354"/>
                    </a:ext>
                  </a:extLst>
                </a:gridCol>
              </a:tblGrid>
              <a:tr h="200262">
                <a:tc>
                  <a:txBody>
                    <a:bodyPr/>
                    <a:lstStyle/>
                    <a:p>
                      <a:pPr marL="0" marR="0">
                        <a:lnSpc>
                          <a:spcPct val="107000"/>
                        </a:lnSpc>
                        <a:spcAft>
                          <a:spcPts val="800"/>
                        </a:spcAft>
                        <a:buNone/>
                        <a:tabLst>
                          <a:tab pos="2028825" algn="l"/>
                        </a:tabLst>
                      </a:pPr>
                      <a:r>
                        <a:rPr lang="en-US" sz="1100" dirty="0">
                          <a:effectLst/>
                        </a:rPr>
                        <a:t>Date</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dirty="0">
                          <a:effectLst/>
                        </a:rPr>
                        <a:t>Event</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dirty="0">
                          <a:effectLst/>
                        </a:rPr>
                        <a:t>Event Description</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8235794"/>
                  </a:ext>
                </a:extLst>
              </a:tr>
              <a:tr h="631630">
                <a:tc>
                  <a:txBody>
                    <a:bodyPr/>
                    <a:lstStyle/>
                    <a:p>
                      <a:pPr marL="0" marR="0">
                        <a:lnSpc>
                          <a:spcPct val="107000"/>
                        </a:lnSpc>
                        <a:spcAft>
                          <a:spcPts val="800"/>
                        </a:spcAft>
                        <a:buNone/>
                        <a:tabLst>
                          <a:tab pos="2028825" algn="l"/>
                        </a:tabLst>
                      </a:pPr>
                      <a:r>
                        <a:rPr lang="en-US" sz="1100" dirty="0">
                          <a:effectLst/>
                        </a:rPr>
                        <a:t>6/16/2025</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Open</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dirty="0">
                          <a:effectLst/>
                        </a:rPr>
                        <a:t>Assuming all districts are locked, the duplicate phase will open to resolve duplicate SASIDs between districts.</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79547771"/>
                  </a:ext>
                </a:extLst>
              </a:tr>
              <a:tr h="1710049">
                <a:tc>
                  <a:txBody>
                    <a:bodyPr/>
                    <a:lstStyle/>
                    <a:p>
                      <a:pPr marL="0" marR="0">
                        <a:lnSpc>
                          <a:spcPct val="107000"/>
                        </a:lnSpc>
                        <a:spcAft>
                          <a:spcPts val="800"/>
                        </a:spcAft>
                        <a:buNone/>
                        <a:tabLst>
                          <a:tab pos="2028825" algn="l"/>
                        </a:tabLst>
                      </a:pPr>
                      <a:r>
                        <a:rPr lang="en-US" sz="1100" dirty="0">
                          <a:effectLst/>
                        </a:rPr>
                        <a:t>6/20/2025</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dirty="0">
                          <a:effectLst/>
                        </a:rPr>
                        <a:t>Deadline</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dirty="0">
                          <a:effectLst/>
                        </a:rPr>
                        <a:t>Assuming all duplicate SASIDs are resolved, the duplicate phase will close. If it is determined that a district has duplicate SASIDs that need to be removed, then a new Spring READ Assessment file must be uploaded and locked in Data Pipeline. *Note: Only districts who remove duplicate SASIDS from their </a:t>
                      </a:r>
                      <a:r>
                        <a:rPr lang="en-US" sz="1100" dirty="0" err="1">
                          <a:effectLst/>
                        </a:rPr>
                        <a:t>ile</a:t>
                      </a:r>
                      <a:r>
                        <a:rPr lang="en-US" sz="1100" dirty="0">
                          <a:effectLst/>
                        </a:rPr>
                        <a:t> are required to re-submit data.</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695321"/>
                  </a:ext>
                </a:extLst>
              </a:tr>
              <a:tr h="415945">
                <a:tc>
                  <a:txBody>
                    <a:bodyPr/>
                    <a:lstStyle/>
                    <a:p>
                      <a:pPr marL="0" marR="0">
                        <a:lnSpc>
                          <a:spcPct val="107000"/>
                        </a:lnSpc>
                        <a:spcAft>
                          <a:spcPts val="800"/>
                        </a:spcAft>
                        <a:buNone/>
                        <a:tabLst>
                          <a:tab pos="2028825" algn="l"/>
                        </a:tabLst>
                      </a:pPr>
                      <a:r>
                        <a:rPr lang="en-US" sz="1100" dirty="0">
                          <a:effectLst/>
                        </a:rPr>
                        <a:t>6/20/2025</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dirty="0">
                          <a:effectLst/>
                        </a:rPr>
                        <a:t>Other Date</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dirty="0">
                          <a:effectLst/>
                        </a:rPr>
                        <a:t>District signature pages due to CDE. Please email these to </a:t>
                      </a:r>
                      <a:r>
                        <a:rPr lang="en-US" sz="1100" u="sng" dirty="0">
                          <a:effectLst/>
                          <a:hlinkClick r:id="rId2"/>
                        </a:rPr>
                        <a:t>READActData@cde.state.co.us</a:t>
                      </a:r>
                      <a:r>
                        <a:rPr lang="en-US" sz="1100" dirty="0">
                          <a:effectLst/>
                        </a:rPr>
                        <a:t>.  </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1970674"/>
                  </a:ext>
                </a:extLst>
              </a:tr>
            </a:tbl>
          </a:graphicData>
        </a:graphic>
      </p:graphicFrame>
    </p:spTree>
    <p:extLst>
      <p:ext uri="{BB962C8B-B14F-4D97-AF65-F5344CB8AC3E}">
        <p14:creationId xmlns:p14="http://schemas.microsoft.com/office/powerpoint/2010/main" val="3917718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1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dirty="0">
                <a:solidFill>
                  <a:schemeClr val="tx1"/>
                </a:solidFill>
              </a:rPr>
              <a:t>24-25 File Layout and </a:t>
            </a:r>
            <a:r>
              <a:rPr lang="en-US" dirty="0" err="1">
                <a:solidFill>
                  <a:schemeClr val="tx1"/>
                </a:solidFill>
              </a:rPr>
              <a:t>Defintions</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62B3E-1C02-78EE-61D9-0755EAC64B99}"/>
              </a:ext>
            </a:extLst>
          </p:cNvPr>
          <p:cNvSpPr>
            <a:spLocks noGrp="1"/>
          </p:cNvSpPr>
          <p:nvPr>
            <p:ph type="title"/>
          </p:nvPr>
        </p:nvSpPr>
        <p:spPr/>
        <p:txBody>
          <a:bodyPr/>
          <a:lstStyle/>
          <a:p>
            <a:r>
              <a:rPr lang="en-US" dirty="0"/>
              <a:t>Changes for the 24-25 Spring READ Assessment File Layout</a:t>
            </a:r>
          </a:p>
        </p:txBody>
      </p:sp>
      <p:sp>
        <p:nvSpPr>
          <p:cNvPr id="3" name="Text Placeholder 2">
            <a:extLst>
              <a:ext uri="{FF2B5EF4-FFF2-40B4-BE49-F238E27FC236}">
                <a16:creationId xmlns:a16="http://schemas.microsoft.com/office/drawing/2014/main" id="{7C4DC339-DDB5-6775-EA80-F8DDE14E3155}"/>
              </a:ext>
            </a:extLst>
          </p:cNvPr>
          <p:cNvSpPr>
            <a:spLocks noGrp="1"/>
          </p:cNvSpPr>
          <p:nvPr>
            <p:ph type="body" idx="1"/>
          </p:nvPr>
        </p:nvSpPr>
        <p:spPr>
          <a:xfrm>
            <a:off x="311699" y="1152475"/>
            <a:ext cx="6907247" cy="3034800"/>
          </a:xfrm>
        </p:spPr>
        <p:txBody>
          <a:bodyPr>
            <a:normAutofit fontScale="92500" lnSpcReduction="10000"/>
          </a:bodyPr>
          <a:lstStyle/>
          <a:p>
            <a:r>
              <a:rPr lang="en-US" dirty="0"/>
              <a:t>Some assessments were removed. These are ones that are no longer approved. </a:t>
            </a:r>
          </a:p>
          <a:p>
            <a:endParaRPr lang="en-US" dirty="0"/>
          </a:p>
          <a:p>
            <a:r>
              <a:rPr lang="en-US" dirty="0"/>
              <a:t>Tried to clean up language and standardize field names. </a:t>
            </a:r>
          </a:p>
          <a:p>
            <a:pPr lvl="1"/>
            <a:r>
              <a:rPr lang="en-US" dirty="0"/>
              <a:t>For example, the SRD Status field is now labeled as such.</a:t>
            </a:r>
          </a:p>
          <a:p>
            <a:endParaRPr lang="en-US" dirty="0"/>
          </a:p>
          <a:p>
            <a:r>
              <a:rPr lang="en-US" dirty="0"/>
              <a:t>Made the file layout accessible. </a:t>
            </a:r>
          </a:p>
          <a:p>
            <a:endParaRPr lang="en-US" dirty="0"/>
          </a:p>
          <a:p>
            <a:r>
              <a:rPr lang="en-US" dirty="0"/>
              <a:t>Altered the sign-off form to include the count of SRD as well as the SRD percentage for the district.</a:t>
            </a:r>
          </a:p>
          <a:p>
            <a:pPr lvl="1"/>
            <a:r>
              <a:rPr lang="en-US" dirty="0"/>
              <a:t>Please have the appropriate staff review this at your district before submitting your data!</a:t>
            </a:r>
          </a:p>
          <a:p>
            <a:endParaRPr lang="en-US" dirty="0"/>
          </a:p>
        </p:txBody>
      </p:sp>
      <p:sp>
        <p:nvSpPr>
          <p:cNvPr id="4" name="Title 3">
            <a:extLst>
              <a:ext uri="{FF2B5EF4-FFF2-40B4-BE49-F238E27FC236}">
                <a16:creationId xmlns:a16="http://schemas.microsoft.com/office/drawing/2014/main" id="{69C661FD-1565-DCF3-74AF-302F26D84016}"/>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3477232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4C456-A53E-B95A-EBE6-69B17009A933}"/>
              </a:ext>
            </a:extLst>
          </p:cNvPr>
          <p:cNvSpPr>
            <a:spLocks noGrp="1"/>
          </p:cNvSpPr>
          <p:nvPr>
            <p:ph type="title"/>
          </p:nvPr>
        </p:nvSpPr>
        <p:spPr/>
        <p:txBody>
          <a:bodyPr/>
          <a:lstStyle/>
          <a:p>
            <a:r>
              <a:rPr lang="en-US" dirty="0"/>
              <a:t>Spring READ Assessment Data Collection Elements (1 of 2)</a:t>
            </a:r>
          </a:p>
        </p:txBody>
      </p:sp>
      <p:sp>
        <p:nvSpPr>
          <p:cNvPr id="3" name="Text Placeholder 2">
            <a:extLst>
              <a:ext uri="{FF2B5EF4-FFF2-40B4-BE49-F238E27FC236}">
                <a16:creationId xmlns:a16="http://schemas.microsoft.com/office/drawing/2014/main" id="{74C0912A-EBDD-700D-BCD5-F6058B3F81B2}"/>
              </a:ext>
            </a:extLst>
          </p:cNvPr>
          <p:cNvSpPr>
            <a:spLocks noGrp="1"/>
          </p:cNvSpPr>
          <p:nvPr>
            <p:ph type="body" idx="1"/>
          </p:nvPr>
        </p:nvSpPr>
        <p:spPr/>
        <p:txBody>
          <a:bodyPr/>
          <a:lstStyle/>
          <a:p>
            <a:endParaRPr lang="en-US" dirty="0"/>
          </a:p>
        </p:txBody>
      </p:sp>
      <p:sp>
        <p:nvSpPr>
          <p:cNvPr id="4" name="Title 3">
            <a:extLst>
              <a:ext uri="{FF2B5EF4-FFF2-40B4-BE49-F238E27FC236}">
                <a16:creationId xmlns:a16="http://schemas.microsoft.com/office/drawing/2014/main" id="{30AA1949-361D-D75E-4C86-D7903C55EACE}"/>
              </a:ext>
            </a:extLst>
          </p:cNvPr>
          <p:cNvSpPr>
            <a:spLocks noGrp="1"/>
          </p:cNvSpPr>
          <p:nvPr>
            <p:ph type="title" idx="2"/>
          </p:nvPr>
        </p:nvSpPr>
        <p:spPr/>
        <p:txBody>
          <a:bodyPr/>
          <a:lstStyle/>
          <a:p>
            <a:endParaRPr lang="en-US"/>
          </a:p>
        </p:txBody>
      </p:sp>
      <p:graphicFrame>
        <p:nvGraphicFramePr>
          <p:cNvPr id="5" name="Table 4">
            <a:extLst>
              <a:ext uri="{FF2B5EF4-FFF2-40B4-BE49-F238E27FC236}">
                <a16:creationId xmlns:a16="http://schemas.microsoft.com/office/drawing/2014/main" id="{DED4BAF1-34DF-7B70-DFA6-F67AE829E473}"/>
              </a:ext>
            </a:extLst>
          </p:cNvPr>
          <p:cNvGraphicFramePr>
            <a:graphicFrameLocks noGrp="1"/>
          </p:cNvGraphicFramePr>
          <p:nvPr>
            <p:extLst>
              <p:ext uri="{D42A27DB-BD31-4B8C-83A1-F6EECF244321}">
                <p14:modId xmlns:p14="http://schemas.microsoft.com/office/powerpoint/2010/main" val="1630972804"/>
              </p:ext>
            </p:extLst>
          </p:nvPr>
        </p:nvGraphicFramePr>
        <p:xfrm>
          <a:off x="215893" y="1087700"/>
          <a:ext cx="8524070" cy="3661706"/>
        </p:xfrm>
        <a:graphic>
          <a:graphicData uri="http://schemas.openxmlformats.org/drawingml/2006/table">
            <a:tbl>
              <a:tblPr firstRow="1"/>
              <a:tblGrid>
                <a:gridCol w="2233935">
                  <a:extLst>
                    <a:ext uri="{9D8B030D-6E8A-4147-A177-3AD203B41FA5}">
                      <a16:colId xmlns:a16="http://schemas.microsoft.com/office/drawing/2014/main" val="3570810718"/>
                    </a:ext>
                  </a:extLst>
                </a:gridCol>
                <a:gridCol w="693434">
                  <a:extLst>
                    <a:ext uri="{9D8B030D-6E8A-4147-A177-3AD203B41FA5}">
                      <a16:colId xmlns:a16="http://schemas.microsoft.com/office/drawing/2014/main" val="1855049607"/>
                    </a:ext>
                  </a:extLst>
                </a:gridCol>
                <a:gridCol w="693434">
                  <a:extLst>
                    <a:ext uri="{9D8B030D-6E8A-4147-A177-3AD203B41FA5}">
                      <a16:colId xmlns:a16="http://schemas.microsoft.com/office/drawing/2014/main" val="3765365104"/>
                    </a:ext>
                  </a:extLst>
                </a:gridCol>
                <a:gridCol w="640046">
                  <a:extLst>
                    <a:ext uri="{9D8B030D-6E8A-4147-A177-3AD203B41FA5}">
                      <a16:colId xmlns:a16="http://schemas.microsoft.com/office/drawing/2014/main" val="3515008117"/>
                    </a:ext>
                  </a:extLst>
                </a:gridCol>
                <a:gridCol w="587253">
                  <a:extLst>
                    <a:ext uri="{9D8B030D-6E8A-4147-A177-3AD203B41FA5}">
                      <a16:colId xmlns:a16="http://schemas.microsoft.com/office/drawing/2014/main" val="1345266926"/>
                    </a:ext>
                  </a:extLst>
                </a:gridCol>
                <a:gridCol w="640640">
                  <a:extLst>
                    <a:ext uri="{9D8B030D-6E8A-4147-A177-3AD203B41FA5}">
                      <a16:colId xmlns:a16="http://schemas.microsoft.com/office/drawing/2014/main" val="1656941141"/>
                    </a:ext>
                  </a:extLst>
                </a:gridCol>
                <a:gridCol w="800800">
                  <a:extLst>
                    <a:ext uri="{9D8B030D-6E8A-4147-A177-3AD203B41FA5}">
                      <a16:colId xmlns:a16="http://schemas.microsoft.com/office/drawing/2014/main" val="2687960623"/>
                    </a:ext>
                  </a:extLst>
                </a:gridCol>
                <a:gridCol w="2234528">
                  <a:extLst>
                    <a:ext uri="{9D8B030D-6E8A-4147-A177-3AD203B41FA5}">
                      <a16:colId xmlns:a16="http://schemas.microsoft.com/office/drawing/2014/main" val="1938912594"/>
                    </a:ext>
                  </a:extLst>
                </a:gridCol>
              </a:tblGrid>
              <a:tr h="434204">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dirty="0">
                          <a:effectLst/>
                          <a:sym typeface="Arial"/>
                        </a:rPr>
                        <a:t>Name of Field</a:t>
                      </a:r>
                      <a:endParaRPr lang="en-US" sz="900" b="0" i="0" u="none" strike="noStrike" cap="none" dirty="0">
                        <a:solidFill>
                          <a:schemeClr val="tx1">
                            <a:lumMod val="85000"/>
                            <a:lumOff val="15000"/>
                          </a:schemeClr>
                        </a:solidFill>
                        <a:effectLst/>
                        <a:latin typeface="+mn-lt"/>
                        <a:ea typeface="+mn-ea"/>
                        <a:cs typeface="+mn-cs"/>
                        <a:sym typeface="Arial"/>
                      </a:endParaRPr>
                    </a:p>
                  </a:txBody>
                  <a:tcPr marL="50799" marR="50799" marT="0" marB="0" anchor="ctr"/>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dirty="0">
                          <a:effectLst/>
                          <a:sym typeface="Arial"/>
                        </a:rPr>
                        <a:t>Field Length</a:t>
                      </a:r>
                      <a:endParaRPr lang="en-US" sz="900" b="0" i="0" u="none" strike="noStrike" cap="none" dirty="0">
                        <a:solidFill>
                          <a:schemeClr val="tx1">
                            <a:lumMod val="85000"/>
                            <a:lumOff val="15000"/>
                          </a:schemeClr>
                        </a:solidFill>
                        <a:effectLst/>
                        <a:latin typeface="+mn-lt"/>
                        <a:ea typeface="+mn-ea"/>
                        <a:cs typeface="+mn-cs"/>
                        <a:sym typeface="Arial"/>
                      </a:endParaRPr>
                    </a:p>
                  </a:txBody>
                  <a:tcPr marL="50799" marR="50799" marT="0" marB="0" anchor="ctr"/>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dirty="0">
                          <a:effectLst/>
                          <a:sym typeface="Arial"/>
                        </a:rPr>
                        <a:t>Text Start Position</a:t>
                      </a:r>
                      <a:endParaRPr lang="en-US" sz="900" b="0" i="0" u="none" strike="noStrike" cap="none" dirty="0">
                        <a:solidFill>
                          <a:schemeClr val="tx1">
                            <a:lumMod val="85000"/>
                            <a:lumOff val="15000"/>
                          </a:schemeClr>
                        </a:solidFill>
                        <a:effectLst/>
                        <a:latin typeface="+mn-lt"/>
                        <a:ea typeface="+mn-ea"/>
                        <a:cs typeface="+mn-cs"/>
                        <a:sym typeface="Arial"/>
                      </a:endParaRPr>
                    </a:p>
                  </a:txBody>
                  <a:tcPr marL="50799" marR="50799" marT="0" marB="0" anchor="ctr"/>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dirty="0">
                          <a:effectLst/>
                          <a:sym typeface="Arial"/>
                        </a:rPr>
                        <a:t>Text End Position</a:t>
                      </a:r>
                      <a:endParaRPr lang="en-US" sz="900" b="0" i="0" u="none" strike="noStrike" cap="none" dirty="0">
                        <a:solidFill>
                          <a:schemeClr val="tx1">
                            <a:lumMod val="85000"/>
                            <a:lumOff val="15000"/>
                          </a:schemeClr>
                        </a:solidFill>
                        <a:effectLst/>
                        <a:latin typeface="+mn-lt"/>
                        <a:ea typeface="+mn-ea"/>
                        <a:cs typeface="+mn-cs"/>
                        <a:sym typeface="Arial"/>
                      </a:endParaRPr>
                    </a:p>
                  </a:txBody>
                  <a:tcPr marL="50799" marR="50799" marT="0" marB="0" anchor="ctr"/>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dirty="0">
                          <a:effectLst/>
                          <a:sym typeface="Arial"/>
                        </a:rPr>
                        <a:t>CSV Order</a:t>
                      </a:r>
                      <a:endParaRPr lang="en-US" sz="900" b="0" i="0" u="none" strike="noStrike" cap="none" dirty="0">
                        <a:solidFill>
                          <a:schemeClr val="tx1">
                            <a:lumMod val="85000"/>
                            <a:lumOff val="15000"/>
                          </a:schemeClr>
                        </a:solidFill>
                        <a:effectLst/>
                        <a:latin typeface="+mn-lt"/>
                        <a:ea typeface="+mn-ea"/>
                        <a:cs typeface="+mn-cs"/>
                        <a:sym typeface="Arial"/>
                      </a:endParaRPr>
                    </a:p>
                  </a:txBody>
                  <a:tcPr marL="50799" marR="50799" marT="0" marB="0" anchor="ctr"/>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dirty="0">
                          <a:effectLst/>
                          <a:sym typeface="Arial"/>
                        </a:rPr>
                        <a:t>Excel Column</a:t>
                      </a:r>
                      <a:endParaRPr lang="en-US" sz="900" b="0" i="0" u="none" strike="noStrike" cap="none" dirty="0">
                        <a:solidFill>
                          <a:schemeClr val="tx1">
                            <a:lumMod val="85000"/>
                            <a:lumOff val="15000"/>
                          </a:schemeClr>
                        </a:solidFill>
                        <a:effectLst/>
                        <a:latin typeface="+mn-lt"/>
                        <a:ea typeface="+mn-ea"/>
                        <a:cs typeface="+mn-cs"/>
                        <a:sym typeface="Arial"/>
                      </a:endParaRPr>
                    </a:p>
                  </a:txBody>
                  <a:tcPr marL="50799" marR="50799" marT="0" marB="0" anchor="ctr"/>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dirty="0">
                          <a:effectLst/>
                          <a:sym typeface="Arial"/>
                        </a:rPr>
                        <a:t>Example(s)</a:t>
                      </a:r>
                      <a:endParaRPr lang="en-US" sz="900" b="0" i="0" u="none" strike="noStrike" cap="none" dirty="0">
                        <a:solidFill>
                          <a:schemeClr val="tx1">
                            <a:lumMod val="85000"/>
                            <a:lumOff val="15000"/>
                          </a:schemeClr>
                        </a:solidFill>
                        <a:effectLst/>
                        <a:latin typeface="+mn-lt"/>
                        <a:ea typeface="+mn-ea"/>
                        <a:cs typeface="+mn-cs"/>
                        <a:sym typeface="Arial"/>
                      </a:endParaRPr>
                    </a:p>
                  </a:txBody>
                  <a:tcPr marL="50799" marR="50799" marT="0" marB="0" anchor="ctr"/>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dirty="0">
                          <a:effectLst/>
                          <a:sym typeface="Arial"/>
                        </a:rPr>
                        <a:t>Remarks</a:t>
                      </a:r>
                      <a:endParaRPr lang="en-US" sz="900" b="0" i="0" u="none" strike="noStrike" cap="none" dirty="0">
                        <a:solidFill>
                          <a:schemeClr val="tx1">
                            <a:lumMod val="85000"/>
                            <a:lumOff val="15000"/>
                          </a:schemeClr>
                        </a:solidFill>
                        <a:effectLst/>
                        <a:latin typeface="+mn-lt"/>
                        <a:ea typeface="+mn-ea"/>
                        <a:cs typeface="+mn-cs"/>
                        <a:sym typeface="Arial"/>
                      </a:endParaRPr>
                    </a:p>
                  </a:txBody>
                  <a:tcPr marL="50799" marR="50799" marT="0" marB="0" anchor="ctr"/>
                </a:tc>
                <a:extLst>
                  <a:ext uri="{0D108BD9-81ED-4DB2-BD59-A6C34878D82A}">
                    <a16:rowId xmlns:a16="http://schemas.microsoft.com/office/drawing/2014/main" val="339762207"/>
                  </a:ext>
                </a:extLst>
              </a:tr>
              <a:tr h="323647">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School District/BOCES Code*</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dirty="0">
                          <a:effectLst/>
                          <a:sym typeface="Arial"/>
                        </a:rPr>
                        <a:t>4</a:t>
                      </a:r>
                      <a:endParaRPr lang="en-US" sz="900" b="0" i="0" u="none" strike="noStrike" cap="none" dirty="0">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dirty="0">
                          <a:effectLst/>
                          <a:sym typeface="Arial"/>
                        </a:rPr>
                        <a:t>1</a:t>
                      </a:r>
                      <a:endParaRPr lang="en-US" sz="900" b="0" i="0" u="none" strike="noStrike" cap="none" dirty="0">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4</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dirty="0">
                          <a:effectLst/>
                          <a:sym typeface="Arial"/>
                        </a:rPr>
                        <a:t>1</a:t>
                      </a:r>
                      <a:endParaRPr lang="en-US" sz="900" b="0" i="0" u="none" strike="noStrike" cap="none" dirty="0">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dirty="0">
                          <a:effectLst/>
                          <a:sym typeface="Arial"/>
                        </a:rPr>
                        <a:t>A2</a:t>
                      </a:r>
                      <a:endParaRPr lang="en-US" sz="900" b="0" i="0" u="none" strike="noStrike" cap="none" dirty="0">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dirty="0">
                          <a:effectLst/>
                          <a:sym typeface="Arial"/>
                        </a:rPr>
                        <a:t>1111</a:t>
                      </a:r>
                      <a:endParaRPr lang="en-US" sz="900" b="0" i="0" u="none" strike="noStrike" cap="none" dirty="0">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dirty="0">
                          <a:effectLst/>
                          <a:sym typeface="Arial"/>
                        </a:rPr>
                        <a:t>A unique four-digit number assigned by CDE to each school district or BOCES</a:t>
                      </a:r>
                      <a:endParaRPr lang="en-US" sz="900" b="0" i="0" u="none" strike="noStrike" cap="none" dirty="0">
                        <a:solidFill>
                          <a:schemeClr val="tx1"/>
                        </a:solidFill>
                        <a:effectLst/>
                        <a:latin typeface="+mn-lt"/>
                        <a:ea typeface="+mn-ea"/>
                        <a:cs typeface="+mn-cs"/>
                        <a:sym typeface="Arial"/>
                      </a:endParaRPr>
                    </a:p>
                  </a:txBody>
                  <a:tcPr marL="50799" marR="50799" marT="0" marB="0"/>
                </a:tc>
                <a:extLst>
                  <a:ext uri="{0D108BD9-81ED-4DB2-BD59-A6C34878D82A}">
                    <a16:rowId xmlns:a16="http://schemas.microsoft.com/office/drawing/2014/main" val="2470950282"/>
                  </a:ext>
                </a:extLst>
              </a:tr>
              <a:tr h="386263">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School Code*</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4</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5</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8</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dirty="0">
                          <a:effectLst/>
                          <a:sym typeface="Arial"/>
                        </a:rPr>
                        <a:t>2</a:t>
                      </a:r>
                      <a:endParaRPr lang="en-US" sz="900" b="0" i="0" u="none" strike="noStrike" cap="none" dirty="0">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B2</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2222</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dirty="0">
                          <a:effectLst/>
                          <a:sym typeface="Arial"/>
                        </a:rPr>
                        <a:t>A unique four-digit number assigned by</a:t>
                      </a:r>
                    </a:p>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dirty="0">
                          <a:effectLst/>
                          <a:sym typeface="Arial"/>
                        </a:rPr>
                        <a:t>CDE to each school</a:t>
                      </a:r>
                      <a:endParaRPr lang="en-US" sz="900" b="0" i="0" u="none" strike="noStrike" cap="none" dirty="0">
                        <a:solidFill>
                          <a:schemeClr val="tx1"/>
                        </a:solidFill>
                        <a:effectLst/>
                        <a:latin typeface="+mn-lt"/>
                        <a:ea typeface="+mn-ea"/>
                        <a:cs typeface="+mn-cs"/>
                        <a:sym typeface="Arial"/>
                      </a:endParaRPr>
                    </a:p>
                  </a:txBody>
                  <a:tcPr marL="50799" marR="50799" marT="0" marB="0"/>
                </a:tc>
                <a:extLst>
                  <a:ext uri="{0D108BD9-81ED-4DB2-BD59-A6C34878D82A}">
                    <a16:rowId xmlns:a16="http://schemas.microsoft.com/office/drawing/2014/main" val="3393238517"/>
                  </a:ext>
                </a:extLst>
              </a:tr>
              <a:tr h="386263">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dirty="0">
                          <a:effectLst/>
                          <a:sym typeface="Arial"/>
                        </a:rPr>
                        <a:t>Student SASID*</a:t>
                      </a:r>
                      <a:endParaRPr lang="en-US" sz="900" b="0" i="0" u="none" strike="noStrike" cap="none" dirty="0">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10</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9</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18</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3</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C2</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1234567890</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dirty="0">
                          <a:effectLst/>
                          <a:sym typeface="Arial"/>
                        </a:rPr>
                        <a:t>A unique ten-digit number assigned to</a:t>
                      </a:r>
                    </a:p>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dirty="0">
                          <a:effectLst/>
                          <a:sym typeface="Arial"/>
                        </a:rPr>
                        <a:t>each student by CDE</a:t>
                      </a:r>
                      <a:endParaRPr lang="en-US" sz="900" b="0" i="0" u="none" strike="noStrike" cap="none" dirty="0">
                        <a:solidFill>
                          <a:schemeClr val="tx1"/>
                        </a:solidFill>
                        <a:effectLst/>
                        <a:latin typeface="+mn-lt"/>
                        <a:ea typeface="+mn-ea"/>
                        <a:cs typeface="+mn-cs"/>
                        <a:sym typeface="Arial"/>
                      </a:endParaRPr>
                    </a:p>
                  </a:txBody>
                  <a:tcPr marL="50799" marR="50799" marT="0" marB="0"/>
                </a:tc>
                <a:extLst>
                  <a:ext uri="{0D108BD9-81ED-4DB2-BD59-A6C34878D82A}">
                    <a16:rowId xmlns:a16="http://schemas.microsoft.com/office/drawing/2014/main" val="3727430709"/>
                  </a:ext>
                </a:extLst>
              </a:tr>
              <a:tr h="213091">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Student Last Name*</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30</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19</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48</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4</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dirty="0">
                          <a:effectLst/>
                          <a:sym typeface="Arial"/>
                        </a:rPr>
                        <a:t>D2</a:t>
                      </a:r>
                      <a:endParaRPr lang="en-US" sz="900" b="0" i="0" u="none" strike="noStrike" cap="none" dirty="0">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Doe</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dirty="0">
                          <a:effectLst/>
                          <a:sym typeface="Arial"/>
                        </a:rPr>
                        <a:t>Student’s last name as recorded in RITS</a:t>
                      </a:r>
                      <a:endParaRPr lang="en-US" sz="900" b="0" i="0" u="none" strike="noStrike" cap="none" dirty="0">
                        <a:solidFill>
                          <a:schemeClr val="tx1"/>
                        </a:solidFill>
                        <a:effectLst/>
                        <a:latin typeface="+mn-lt"/>
                        <a:ea typeface="+mn-ea"/>
                        <a:cs typeface="+mn-cs"/>
                        <a:sym typeface="Arial"/>
                      </a:endParaRPr>
                    </a:p>
                  </a:txBody>
                  <a:tcPr marL="50799" marR="50799" marT="0" marB="0"/>
                </a:tc>
                <a:extLst>
                  <a:ext uri="{0D108BD9-81ED-4DB2-BD59-A6C34878D82A}">
                    <a16:rowId xmlns:a16="http://schemas.microsoft.com/office/drawing/2014/main" val="3590507540"/>
                  </a:ext>
                </a:extLst>
              </a:tr>
              <a:tr h="213091">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Student First Name*</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30</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49</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78</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5</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E2</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John</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dirty="0">
                          <a:effectLst/>
                          <a:sym typeface="Arial"/>
                        </a:rPr>
                        <a:t>Student’s first name as recorded in RITS</a:t>
                      </a:r>
                      <a:endParaRPr lang="en-US" sz="900" b="0" i="0" u="none" strike="noStrike" cap="none" dirty="0">
                        <a:solidFill>
                          <a:schemeClr val="tx1"/>
                        </a:solidFill>
                        <a:effectLst/>
                        <a:latin typeface="+mn-lt"/>
                        <a:ea typeface="+mn-ea"/>
                        <a:cs typeface="+mn-cs"/>
                        <a:sym typeface="Arial"/>
                      </a:endParaRPr>
                    </a:p>
                  </a:txBody>
                  <a:tcPr marL="50799" marR="50799" marT="0" marB="0"/>
                </a:tc>
                <a:extLst>
                  <a:ext uri="{0D108BD9-81ED-4DB2-BD59-A6C34878D82A}">
                    <a16:rowId xmlns:a16="http://schemas.microsoft.com/office/drawing/2014/main" val="780261892"/>
                  </a:ext>
                </a:extLst>
              </a:tr>
              <a:tr h="323647">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Student Gender*</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2</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79</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80</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6</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F2</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dirty="0">
                          <a:effectLst/>
                          <a:sym typeface="Arial"/>
                        </a:rPr>
                        <a:t>01</a:t>
                      </a:r>
                      <a:endParaRPr lang="en-US" sz="900" b="0" i="0" u="none" strike="noStrike" cap="none" dirty="0">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dirty="0">
                          <a:effectLst/>
                          <a:sym typeface="Arial"/>
                        </a:rPr>
                        <a:t>Student’s sex as recorded in RITS; 01=Female; 02=Male; 03=Nonbinary</a:t>
                      </a:r>
                      <a:endParaRPr lang="en-US" sz="900" b="0" i="0" u="none" strike="noStrike" cap="none" dirty="0">
                        <a:solidFill>
                          <a:schemeClr val="tx1"/>
                        </a:solidFill>
                        <a:effectLst/>
                        <a:latin typeface="+mn-lt"/>
                        <a:ea typeface="+mn-ea"/>
                        <a:cs typeface="+mn-cs"/>
                        <a:sym typeface="Arial"/>
                      </a:endParaRPr>
                    </a:p>
                  </a:txBody>
                  <a:tcPr marL="50799" marR="50799" marT="0" marB="0"/>
                </a:tc>
                <a:extLst>
                  <a:ext uri="{0D108BD9-81ED-4DB2-BD59-A6C34878D82A}">
                    <a16:rowId xmlns:a16="http://schemas.microsoft.com/office/drawing/2014/main" val="4246566830"/>
                  </a:ext>
                </a:extLst>
              </a:tr>
              <a:tr h="102534">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Student Date of Birth *</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8</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81</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88</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7</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G2</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01312016</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dirty="0">
                          <a:effectLst/>
                          <a:sym typeface="Arial"/>
                        </a:rPr>
                        <a:t>Format = MMDDYYYY</a:t>
                      </a:r>
                      <a:endParaRPr lang="en-US" sz="900" b="0" i="0" u="none" strike="noStrike" cap="none" dirty="0">
                        <a:solidFill>
                          <a:schemeClr val="tx1"/>
                        </a:solidFill>
                        <a:effectLst/>
                        <a:latin typeface="+mn-lt"/>
                        <a:ea typeface="+mn-ea"/>
                        <a:cs typeface="+mn-cs"/>
                        <a:sym typeface="Arial"/>
                      </a:endParaRPr>
                    </a:p>
                  </a:txBody>
                  <a:tcPr marL="50799" marR="50799" marT="0" marB="0"/>
                </a:tc>
                <a:extLst>
                  <a:ext uri="{0D108BD9-81ED-4DB2-BD59-A6C34878D82A}">
                    <a16:rowId xmlns:a16="http://schemas.microsoft.com/office/drawing/2014/main" val="706051016"/>
                  </a:ext>
                </a:extLst>
              </a:tr>
              <a:tr h="323647">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Student READ Plan Status*</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1</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89</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89</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8</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H2</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1</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dirty="0">
                          <a:effectLst/>
                          <a:sym typeface="Arial"/>
                        </a:rPr>
                        <a:t>Field indicates whether a READ plan is in place for the student: No=0; Yes=1; 2=N/A</a:t>
                      </a:r>
                      <a:endParaRPr lang="en-US" sz="900" b="0" i="0" u="none" strike="noStrike" cap="none" dirty="0">
                        <a:solidFill>
                          <a:schemeClr val="tx1"/>
                        </a:solidFill>
                        <a:effectLst/>
                        <a:latin typeface="+mn-lt"/>
                        <a:ea typeface="+mn-ea"/>
                        <a:cs typeface="+mn-cs"/>
                        <a:sym typeface="Arial"/>
                      </a:endParaRPr>
                    </a:p>
                  </a:txBody>
                  <a:tcPr marL="50799" marR="50799" marT="0" marB="0"/>
                </a:tc>
                <a:extLst>
                  <a:ext uri="{0D108BD9-81ED-4DB2-BD59-A6C34878D82A}">
                    <a16:rowId xmlns:a16="http://schemas.microsoft.com/office/drawing/2014/main" val="521724985"/>
                  </a:ext>
                </a:extLst>
              </a:tr>
              <a:tr h="323647">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Student READ Status (SRD Status)*</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1</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90</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90</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9</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I2</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dirty="0">
                          <a:effectLst/>
                          <a:sym typeface="Arial"/>
                        </a:rPr>
                        <a:t>1</a:t>
                      </a:r>
                      <a:endParaRPr lang="en-US" sz="900" b="0" i="0" u="none" strike="noStrike" cap="none" dirty="0">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dirty="0">
                          <a:effectLst/>
                          <a:sym typeface="Arial"/>
                        </a:rPr>
                        <a:t>Indicates whether a student has a significant reading deficiency: No=1; Yes=2</a:t>
                      </a:r>
                      <a:endParaRPr lang="en-US" sz="900" b="0" i="0" u="none" strike="noStrike" cap="none" dirty="0">
                        <a:solidFill>
                          <a:schemeClr val="tx1"/>
                        </a:solidFill>
                        <a:effectLst/>
                        <a:latin typeface="+mn-lt"/>
                        <a:ea typeface="+mn-ea"/>
                        <a:cs typeface="+mn-cs"/>
                        <a:sym typeface="Arial"/>
                      </a:endParaRPr>
                    </a:p>
                  </a:txBody>
                  <a:tcPr marL="50799" marR="50799" marT="0" marB="0"/>
                </a:tc>
                <a:extLst>
                  <a:ext uri="{0D108BD9-81ED-4DB2-BD59-A6C34878D82A}">
                    <a16:rowId xmlns:a16="http://schemas.microsoft.com/office/drawing/2014/main" val="1961560365"/>
                  </a:ext>
                </a:extLst>
              </a:tr>
              <a:tr h="386263">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Student READ Assessment*</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2</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92</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93</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10</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J2</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a:effectLst/>
                          <a:sym typeface="Arial"/>
                        </a:rPr>
                        <a:t>03</a:t>
                      </a:r>
                      <a:endParaRPr lang="en-US" sz="900" b="0" i="0" u="none" strike="noStrike" cap="none">
                        <a:solidFill>
                          <a:schemeClr val="tx1"/>
                        </a:solidFill>
                        <a:effectLst/>
                        <a:latin typeface="+mn-lt"/>
                        <a:ea typeface="+mn-ea"/>
                        <a:cs typeface="+mn-cs"/>
                        <a:sym typeface="Arial"/>
                      </a:endParaRPr>
                    </a:p>
                  </a:txBody>
                  <a:tcPr marL="50799" marR="50799" marT="0" marB="0"/>
                </a:tc>
                <a:tc>
                  <a:txBody>
                    <a:bodyPr/>
                    <a:lstStyle/>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dirty="0">
                          <a:effectLst/>
                          <a:sym typeface="Arial"/>
                        </a:rPr>
                        <a:t>District-selected READ assessment</a:t>
                      </a:r>
                    </a:p>
                    <a:p>
                      <a:pPr marL="0" marR="0" algn="l" rtl="0">
                        <a:lnSpc>
                          <a:spcPct val="107000"/>
                        </a:lnSpc>
                        <a:spcBef>
                          <a:spcPts val="0"/>
                        </a:spcBef>
                        <a:spcAft>
                          <a:spcPts val="800"/>
                        </a:spcAft>
                        <a:buClr>
                          <a:srgbClr val="000000"/>
                        </a:buClr>
                        <a:buFont typeface="Arial"/>
                        <a:buNone/>
                        <a:tabLst>
                          <a:tab pos="2028825" algn="l"/>
                        </a:tabLst>
                      </a:pPr>
                      <a:r>
                        <a:rPr lang="en-US" sz="900" u="none" strike="noStrike" cap="none" dirty="0">
                          <a:effectLst/>
                          <a:sym typeface="Arial"/>
                        </a:rPr>
                        <a:t>administered to student</a:t>
                      </a:r>
                      <a:endParaRPr lang="en-US" sz="900" b="0" i="0" u="none" strike="noStrike" cap="none" dirty="0">
                        <a:solidFill>
                          <a:schemeClr val="tx1"/>
                        </a:solidFill>
                        <a:effectLst/>
                        <a:latin typeface="+mn-lt"/>
                        <a:ea typeface="+mn-ea"/>
                        <a:cs typeface="+mn-cs"/>
                        <a:sym typeface="Arial"/>
                      </a:endParaRPr>
                    </a:p>
                  </a:txBody>
                  <a:tcPr marL="50799" marR="50799" marT="0" marB="0"/>
                </a:tc>
                <a:extLst>
                  <a:ext uri="{0D108BD9-81ED-4DB2-BD59-A6C34878D82A}">
                    <a16:rowId xmlns:a16="http://schemas.microsoft.com/office/drawing/2014/main" val="387312561"/>
                  </a:ext>
                </a:extLst>
              </a:tr>
            </a:tbl>
          </a:graphicData>
        </a:graphic>
      </p:graphicFrame>
    </p:spTree>
    <p:extLst>
      <p:ext uri="{BB962C8B-B14F-4D97-AF65-F5344CB8AC3E}">
        <p14:creationId xmlns:p14="http://schemas.microsoft.com/office/powerpoint/2010/main" val="1704435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FB63B-3506-4004-9954-D098CF3D069A}"/>
              </a:ext>
            </a:extLst>
          </p:cNvPr>
          <p:cNvSpPr>
            <a:spLocks noGrp="1"/>
          </p:cNvSpPr>
          <p:nvPr>
            <p:ph type="title"/>
          </p:nvPr>
        </p:nvSpPr>
        <p:spPr/>
        <p:txBody>
          <a:bodyPr/>
          <a:lstStyle/>
          <a:p>
            <a:r>
              <a:rPr lang="en-US" dirty="0"/>
              <a:t>Spring READ Assessment Data Collection Elements (2 of 2)</a:t>
            </a:r>
          </a:p>
        </p:txBody>
      </p:sp>
      <p:sp>
        <p:nvSpPr>
          <p:cNvPr id="4" name="Title 3">
            <a:extLst>
              <a:ext uri="{FF2B5EF4-FFF2-40B4-BE49-F238E27FC236}">
                <a16:creationId xmlns:a16="http://schemas.microsoft.com/office/drawing/2014/main" id="{50BBA087-1C3D-B58F-E7DC-044FBF80D945}"/>
              </a:ext>
              <a:ext uri="{C183D7F6-B498-43B3-948B-1728B52AA6E4}">
                <adec:decorative xmlns:adec="http://schemas.microsoft.com/office/drawing/2017/decorative" val="1"/>
              </a:ext>
            </a:extLst>
          </p:cNvPr>
          <p:cNvSpPr>
            <a:spLocks noGrp="1"/>
          </p:cNvSpPr>
          <p:nvPr>
            <p:ph type="title" idx="2"/>
          </p:nvPr>
        </p:nvSpPr>
        <p:spPr/>
        <p:txBody>
          <a:bodyPr/>
          <a:lstStyle/>
          <a:p>
            <a:endParaRPr lang="en-US"/>
          </a:p>
        </p:txBody>
      </p:sp>
      <p:graphicFrame>
        <p:nvGraphicFramePr>
          <p:cNvPr id="5" name="Table 4">
            <a:extLst>
              <a:ext uri="{FF2B5EF4-FFF2-40B4-BE49-F238E27FC236}">
                <a16:creationId xmlns:a16="http://schemas.microsoft.com/office/drawing/2014/main" id="{EA333530-B914-8B6B-41BA-56620DE91F6D}"/>
              </a:ext>
            </a:extLst>
          </p:cNvPr>
          <p:cNvGraphicFramePr>
            <a:graphicFrameLocks noGrp="1"/>
          </p:cNvGraphicFramePr>
          <p:nvPr>
            <p:extLst>
              <p:ext uri="{D42A27DB-BD31-4B8C-83A1-F6EECF244321}">
                <p14:modId xmlns:p14="http://schemas.microsoft.com/office/powerpoint/2010/main" val="2177002421"/>
              </p:ext>
            </p:extLst>
          </p:nvPr>
        </p:nvGraphicFramePr>
        <p:xfrm>
          <a:off x="213496" y="1006525"/>
          <a:ext cx="8548764" cy="3340875"/>
        </p:xfrm>
        <a:graphic>
          <a:graphicData uri="http://schemas.openxmlformats.org/drawingml/2006/table">
            <a:tbl>
              <a:tblPr firstRow="1">
                <a:tableStyleId>{5940675A-B579-460E-94D1-54222C63F5DA}</a:tableStyleId>
              </a:tblPr>
              <a:tblGrid>
                <a:gridCol w="2240407">
                  <a:extLst>
                    <a:ext uri="{9D8B030D-6E8A-4147-A177-3AD203B41FA5}">
                      <a16:colId xmlns:a16="http://schemas.microsoft.com/office/drawing/2014/main" val="1936850473"/>
                    </a:ext>
                  </a:extLst>
                </a:gridCol>
                <a:gridCol w="695443">
                  <a:extLst>
                    <a:ext uri="{9D8B030D-6E8A-4147-A177-3AD203B41FA5}">
                      <a16:colId xmlns:a16="http://schemas.microsoft.com/office/drawing/2014/main" val="1438162676"/>
                    </a:ext>
                  </a:extLst>
                </a:gridCol>
                <a:gridCol w="695443">
                  <a:extLst>
                    <a:ext uri="{9D8B030D-6E8A-4147-A177-3AD203B41FA5}">
                      <a16:colId xmlns:a16="http://schemas.microsoft.com/office/drawing/2014/main" val="960461635"/>
                    </a:ext>
                  </a:extLst>
                </a:gridCol>
                <a:gridCol w="641901">
                  <a:extLst>
                    <a:ext uri="{9D8B030D-6E8A-4147-A177-3AD203B41FA5}">
                      <a16:colId xmlns:a16="http://schemas.microsoft.com/office/drawing/2014/main" val="1347331757"/>
                    </a:ext>
                  </a:extLst>
                </a:gridCol>
                <a:gridCol w="588954">
                  <a:extLst>
                    <a:ext uri="{9D8B030D-6E8A-4147-A177-3AD203B41FA5}">
                      <a16:colId xmlns:a16="http://schemas.microsoft.com/office/drawing/2014/main" val="1377116124"/>
                    </a:ext>
                  </a:extLst>
                </a:gridCol>
                <a:gridCol w="642496">
                  <a:extLst>
                    <a:ext uri="{9D8B030D-6E8A-4147-A177-3AD203B41FA5}">
                      <a16:colId xmlns:a16="http://schemas.microsoft.com/office/drawing/2014/main" val="1367310907"/>
                    </a:ext>
                  </a:extLst>
                </a:gridCol>
                <a:gridCol w="803119">
                  <a:extLst>
                    <a:ext uri="{9D8B030D-6E8A-4147-A177-3AD203B41FA5}">
                      <a16:colId xmlns:a16="http://schemas.microsoft.com/office/drawing/2014/main" val="917329583"/>
                    </a:ext>
                  </a:extLst>
                </a:gridCol>
                <a:gridCol w="2241001">
                  <a:extLst>
                    <a:ext uri="{9D8B030D-6E8A-4147-A177-3AD203B41FA5}">
                      <a16:colId xmlns:a16="http://schemas.microsoft.com/office/drawing/2014/main" val="2445164616"/>
                    </a:ext>
                  </a:extLst>
                </a:gridCol>
              </a:tblGrid>
              <a:tr h="528904">
                <a:tc>
                  <a:txBody>
                    <a:bodyPr/>
                    <a:lstStyle/>
                    <a:p>
                      <a:pPr marL="0" marR="0" algn="ctr">
                        <a:lnSpc>
                          <a:spcPct val="107000"/>
                        </a:lnSpc>
                        <a:spcAft>
                          <a:spcPts val="800"/>
                        </a:spcAft>
                        <a:buNone/>
                      </a:pPr>
                      <a:r>
                        <a:rPr lang="en-US" sz="800" dirty="0">
                          <a:effectLst/>
                        </a:rPr>
                        <a:t>Name of Field</a:t>
                      </a:r>
                      <a:endParaRPr lang="en-US" sz="8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0799" marR="50799" marT="0" marB="0" anchor="ctr"/>
                </a:tc>
                <a:tc>
                  <a:txBody>
                    <a:bodyPr/>
                    <a:lstStyle/>
                    <a:p>
                      <a:pPr marL="0" marR="0" algn="ctr">
                        <a:lnSpc>
                          <a:spcPct val="107000"/>
                        </a:lnSpc>
                        <a:spcAft>
                          <a:spcPts val="800"/>
                        </a:spcAft>
                        <a:buNone/>
                      </a:pPr>
                      <a:r>
                        <a:rPr lang="en-US" sz="800" dirty="0">
                          <a:effectLst/>
                        </a:rPr>
                        <a:t>Field Length</a:t>
                      </a:r>
                      <a:endParaRPr lang="en-US" sz="8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0799" marR="50799" marT="0" marB="0" anchor="ctr"/>
                </a:tc>
                <a:tc>
                  <a:txBody>
                    <a:bodyPr/>
                    <a:lstStyle/>
                    <a:p>
                      <a:pPr marL="0" marR="0" algn="ctr">
                        <a:lnSpc>
                          <a:spcPct val="107000"/>
                        </a:lnSpc>
                        <a:spcAft>
                          <a:spcPts val="800"/>
                        </a:spcAft>
                        <a:buNone/>
                      </a:pPr>
                      <a:r>
                        <a:rPr lang="en-US" sz="800">
                          <a:effectLst/>
                        </a:rPr>
                        <a:t>Text Start Position</a:t>
                      </a:r>
                      <a:endParaRPr lang="en-US" sz="800">
                        <a:effectLst/>
                        <a:latin typeface="Trebuchet MS" panose="020B0603020202020204" pitchFamily="34" charset="0"/>
                        <a:ea typeface="Calibri" panose="020F0502020204030204" pitchFamily="34" charset="0"/>
                        <a:cs typeface="Times New Roman" panose="02020603050405020304" pitchFamily="18" charset="0"/>
                      </a:endParaRPr>
                    </a:p>
                  </a:txBody>
                  <a:tcPr marL="50799" marR="50799" marT="0" marB="0" anchor="ctr"/>
                </a:tc>
                <a:tc>
                  <a:txBody>
                    <a:bodyPr/>
                    <a:lstStyle/>
                    <a:p>
                      <a:pPr marL="0" marR="0" algn="ctr">
                        <a:lnSpc>
                          <a:spcPct val="107000"/>
                        </a:lnSpc>
                        <a:spcAft>
                          <a:spcPts val="800"/>
                        </a:spcAft>
                        <a:buNone/>
                      </a:pPr>
                      <a:r>
                        <a:rPr lang="en-US" sz="800" dirty="0">
                          <a:effectLst/>
                        </a:rPr>
                        <a:t>Text End Position</a:t>
                      </a:r>
                      <a:endParaRPr lang="en-US" sz="8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0799" marR="50799" marT="0" marB="0" anchor="ctr"/>
                </a:tc>
                <a:tc>
                  <a:txBody>
                    <a:bodyPr/>
                    <a:lstStyle/>
                    <a:p>
                      <a:pPr marL="0" marR="0" algn="ctr">
                        <a:lnSpc>
                          <a:spcPct val="107000"/>
                        </a:lnSpc>
                        <a:spcAft>
                          <a:spcPts val="800"/>
                        </a:spcAft>
                        <a:buNone/>
                      </a:pPr>
                      <a:r>
                        <a:rPr lang="en-US" sz="800" dirty="0">
                          <a:effectLst/>
                        </a:rPr>
                        <a:t>CSV Order</a:t>
                      </a:r>
                      <a:endParaRPr lang="en-US" sz="8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0799" marR="50799" marT="0" marB="0" anchor="ctr"/>
                </a:tc>
                <a:tc>
                  <a:txBody>
                    <a:bodyPr/>
                    <a:lstStyle/>
                    <a:p>
                      <a:pPr marL="0" marR="0" algn="ctr">
                        <a:lnSpc>
                          <a:spcPct val="107000"/>
                        </a:lnSpc>
                        <a:spcAft>
                          <a:spcPts val="800"/>
                        </a:spcAft>
                        <a:buNone/>
                      </a:pPr>
                      <a:r>
                        <a:rPr lang="en-US" sz="800" dirty="0">
                          <a:effectLst/>
                        </a:rPr>
                        <a:t>Excel Column</a:t>
                      </a:r>
                      <a:endParaRPr lang="en-US" sz="8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0799" marR="50799" marT="0" marB="0" anchor="ctr"/>
                </a:tc>
                <a:tc>
                  <a:txBody>
                    <a:bodyPr/>
                    <a:lstStyle/>
                    <a:p>
                      <a:pPr marL="0" marR="0" algn="ctr">
                        <a:lnSpc>
                          <a:spcPct val="107000"/>
                        </a:lnSpc>
                        <a:spcAft>
                          <a:spcPts val="800"/>
                        </a:spcAft>
                        <a:buNone/>
                      </a:pPr>
                      <a:r>
                        <a:rPr lang="en-US" sz="800" dirty="0">
                          <a:effectLst/>
                        </a:rPr>
                        <a:t>Example(s)</a:t>
                      </a:r>
                      <a:endParaRPr lang="en-US" sz="8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0799" marR="50799" marT="0" marB="0" anchor="ctr"/>
                </a:tc>
                <a:tc>
                  <a:txBody>
                    <a:bodyPr/>
                    <a:lstStyle/>
                    <a:p>
                      <a:pPr marL="0" marR="0" algn="ctr">
                        <a:lnSpc>
                          <a:spcPct val="107000"/>
                        </a:lnSpc>
                        <a:spcAft>
                          <a:spcPts val="800"/>
                        </a:spcAft>
                        <a:buNone/>
                      </a:pPr>
                      <a:r>
                        <a:rPr lang="en-US" sz="800" dirty="0">
                          <a:effectLst/>
                        </a:rPr>
                        <a:t>Remarks</a:t>
                      </a:r>
                      <a:endParaRPr lang="en-US" sz="8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0799" marR="50799" marT="0" marB="0" anchor="ctr"/>
                </a:tc>
                <a:extLst>
                  <a:ext uri="{0D108BD9-81ED-4DB2-BD59-A6C34878D82A}">
                    <a16:rowId xmlns:a16="http://schemas.microsoft.com/office/drawing/2014/main" val="3912898849"/>
                  </a:ext>
                </a:extLst>
              </a:tr>
              <a:tr h="516028">
                <a:tc>
                  <a:txBody>
                    <a:bodyPr/>
                    <a:lstStyle/>
                    <a:p>
                      <a:pPr marL="0" marR="0">
                        <a:lnSpc>
                          <a:spcPct val="107000"/>
                        </a:lnSpc>
                        <a:spcAft>
                          <a:spcPts val="800"/>
                        </a:spcAft>
                        <a:buNone/>
                      </a:pPr>
                      <a:r>
                        <a:rPr lang="en-US" sz="1000" spc="-10" dirty="0">
                          <a:effectLst/>
                        </a:rPr>
                        <a:t>Student</a:t>
                      </a:r>
                      <a:r>
                        <a:rPr lang="en-US" sz="1000" spc="20" dirty="0">
                          <a:effectLst/>
                        </a:rPr>
                        <a:t> </a:t>
                      </a:r>
                      <a:r>
                        <a:rPr lang="en-US" sz="1000" spc="-10" dirty="0">
                          <a:effectLst/>
                        </a:rPr>
                        <a:t>Assessment</a:t>
                      </a:r>
                      <a:r>
                        <a:rPr lang="en-US" sz="1000" spc="15" dirty="0">
                          <a:effectLst/>
                        </a:rPr>
                        <a:t> </a:t>
                      </a:r>
                      <a:r>
                        <a:rPr lang="en-US" sz="1000" spc="-10" dirty="0">
                          <a:effectLst/>
                        </a:rPr>
                        <a:t>Score*</a:t>
                      </a:r>
                      <a:endParaRPr lang="en-US" sz="10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dirty="0">
                          <a:effectLst/>
                        </a:rPr>
                        <a:t>4</a:t>
                      </a:r>
                      <a:endParaRPr lang="en-US" sz="10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spc="-25" dirty="0">
                          <a:effectLst/>
                        </a:rPr>
                        <a:t>94</a:t>
                      </a:r>
                      <a:endParaRPr lang="en-US" sz="10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spc="-25" dirty="0">
                          <a:effectLst/>
                        </a:rPr>
                        <a:t>97</a:t>
                      </a:r>
                      <a:endParaRPr lang="en-US" sz="10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spc="-25" dirty="0">
                          <a:effectLst/>
                        </a:rPr>
                        <a:t>11</a:t>
                      </a:r>
                      <a:endParaRPr lang="en-US" sz="10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spc="-25" dirty="0">
                          <a:effectLst/>
                        </a:rPr>
                        <a:t>K2</a:t>
                      </a:r>
                      <a:endParaRPr lang="en-US" sz="10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33655" marR="0">
                        <a:lnSpc>
                          <a:spcPct val="107000"/>
                        </a:lnSpc>
                        <a:spcBef>
                          <a:spcPts val="110"/>
                        </a:spcBef>
                        <a:spcAft>
                          <a:spcPts val="800"/>
                        </a:spcAft>
                        <a:buNone/>
                      </a:pPr>
                      <a:r>
                        <a:rPr lang="en-US" sz="1000" spc="-20" dirty="0">
                          <a:effectLst/>
                        </a:rPr>
                        <a:t>0123</a:t>
                      </a:r>
                      <a:endParaRPr lang="en-US" sz="10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24130" marR="0">
                        <a:spcBef>
                          <a:spcPts val="120"/>
                        </a:spcBef>
                        <a:buNone/>
                      </a:pPr>
                      <a:r>
                        <a:rPr lang="en-US" sz="1000" spc="-10" dirty="0">
                          <a:effectLst/>
                        </a:rPr>
                        <a:t>Score range dependent on assessment</a:t>
                      </a:r>
                      <a:endParaRPr lang="en-US" sz="1000" dirty="0">
                        <a:effectLst/>
                      </a:endParaRPr>
                    </a:p>
                    <a:p>
                      <a:pPr marL="24130" marR="0">
                        <a:lnSpc>
                          <a:spcPct val="107000"/>
                        </a:lnSpc>
                        <a:spcBef>
                          <a:spcPts val="120"/>
                        </a:spcBef>
                        <a:spcAft>
                          <a:spcPts val="800"/>
                        </a:spcAft>
                        <a:buNone/>
                      </a:pPr>
                      <a:r>
                        <a:rPr lang="en-US" sz="1000" spc="-10" dirty="0">
                          <a:effectLst/>
                        </a:rPr>
                        <a:t>taken</a:t>
                      </a:r>
                      <a:endParaRPr lang="en-US" sz="10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extLst>
                  <a:ext uri="{0D108BD9-81ED-4DB2-BD59-A6C34878D82A}">
                    <a16:rowId xmlns:a16="http://schemas.microsoft.com/office/drawing/2014/main" val="1239549347"/>
                  </a:ext>
                </a:extLst>
              </a:tr>
              <a:tr h="171254">
                <a:tc>
                  <a:txBody>
                    <a:bodyPr/>
                    <a:lstStyle/>
                    <a:p>
                      <a:pPr marL="0" marR="0">
                        <a:lnSpc>
                          <a:spcPct val="107000"/>
                        </a:lnSpc>
                        <a:spcAft>
                          <a:spcPts val="800"/>
                        </a:spcAft>
                        <a:buNone/>
                      </a:pPr>
                      <a:r>
                        <a:rPr lang="en-US" sz="1000" dirty="0">
                          <a:effectLst/>
                        </a:rPr>
                        <a:t>Student</a:t>
                      </a:r>
                      <a:r>
                        <a:rPr lang="en-US" sz="1000" spc="-45" dirty="0">
                          <a:effectLst/>
                        </a:rPr>
                        <a:t> </a:t>
                      </a:r>
                      <a:r>
                        <a:rPr lang="en-US" sz="1000" dirty="0">
                          <a:effectLst/>
                        </a:rPr>
                        <a:t>Test</a:t>
                      </a:r>
                      <a:r>
                        <a:rPr lang="en-US" sz="1000" spc="-35" dirty="0">
                          <a:effectLst/>
                        </a:rPr>
                        <a:t> </a:t>
                      </a:r>
                      <a:r>
                        <a:rPr lang="en-US" sz="1000" spc="-20" dirty="0">
                          <a:effectLst/>
                        </a:rPr>
                        <a:t>Date*</a:t>
                      </a:r>
                      <a:endParaRPr lang="en-US" sz="10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dirty="0">
                          <a:effectLst/>
                        </a:rPr>
                        <a:t>8</a:t>
                      </a:r>
                      <a:endParaRPr lang="en-US" sz="10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spc="-25" dirty="0">
                          <a:effectLst/>
                        </a:rPr>
                        <a:t>98</a:t>
                      </a:r>
                      <a:endParaRPr lang="en-US" sz="10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spc="-25" dirty="0">
                          <a:effectLst/>
                        </a:rPr>
                        <a:t>106</a:t>
                      </a:r>
                      <a:endParaRPr lang="en-US" sz="10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spc="-25" dirty="0">
                          <a:effectLst/>
                        </a:rPr>
                        <a:t>12</a:t>
                      </a:r>
                      <a:endParaRPr lang="en-US" sz="10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spc="-25" dirty="0">
                          <a:effectLst/>
                        </a:rPr>
                        <a:t>L2</a:t>
                      </a:r>
                      <a:endParaRPr lang="en-US" sz="10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33655" marR="0">
                        <a:lnSpc>
                          <a:spcPct val="107000"/>
                        </a:lnSpc>
                        <a:spcBef>
                          <a:spcPts val="110"/>
                        </a:spcBef>
                        <a:spcAft>
                          <a:spcPts val="800"/>
                        </a:spcAft>
                        <a:buNone/>
                      </a:pPr>
                      <a:r>
                        <a:rPr lang="en-US" sz="1000" spc="-10" dirty="0">
                          <a:effectLst/>
                        </a:rPr>
                        <a:t>04152022</a:t>
                      </a:r>
                      <a:endParaRPr lang="en-US" sz="10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24130" marR="0">
                        <a:lnSpc>
                          <a:spcPct val="107000"/>
                        </a:lnSpc>
                        <a:spcBef>
                          <a:spcPts val="120"/>
                        </a:spcBef>
                        <a:spcAft>
                          <a:spcPts val="800"/>
                        </a:spcAft>
                        <a:buNone/>
                      </a:pPr>
                      <a:r>
                        <a:rPr lang="en-US" sz="1000" spc="-10" dirty="0">
                          <a:effectLst/>
                        </a:rPr>
                        <a:t>Format = MMDDYYYY</a:t>
                      </a:r>
                      <a:endParaRPr lang="en-US" sz="10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extLst>
                  <a:ext uri="{0D108BD9-81ED-4DB2-BD59-A6C34878D82A}">
                    <a16:rowId xmlns:a16="http://schemas.microsoft.com/office/drawing/2014/main" val="1706754659"/>
                  </a:ext>
                </a:extLst>
              </a:tr>
              <a:tr h="528904">
                <a:tc>
                  <a:txBody>
                    <a:bodyPr/>
                    <a:lstStyle/>
                    <a:p>
                      <a:pPr marL="0" marR="0">
                        <a:lnSpc>
                          <a:spcPct val="107000"/>
                        </a:lnSpc>
                        <a:spcAft>
                          <a:spcPts val="800"/>
                        </a:spcAft>
                        <a:buNone/>
                      </a:pPr>
                      <a:r>
                        <a:rPr lang="en-US" sz="1000" spc="-10">
                          <a:effectLst/>
                        </a:rPr>
                        <a:t>Student</a:t>
                      </a:r>
                      <a:r>
                        <a:rPr lang="en-US" sz="1000" spc="15">
                          <a:effectLst/>
                        </a:rPr>
                        <a:t> </a:t>
                      </a:r>
                      <a:r>
                        <a:rPr lang="en-US" sz="1000" spc="-10">
                          <a:effectLst/>
                        </a:rPr>
                        <a:t>Recommended</a:t>
                      </a:r>
                      <a:r>
                        <a:rPr lang="en-US" sz="1000" spc="20">
                          <a:effectLst/>
                        </a:rPr>
                        <a:t> </a:t>
                      </a:r>
                      <a:r>
                        <a:rPr lang="en-US" sz="1000" spc="-10">
                          <a:effectLst/>
                        </a:rPr>
                        <a:t>Retention*</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a:effectLst/>
                        </a:rPr>
                        <a:t>1</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spc="-25">
                          <a:effectLst/>
                        </a:rPr>
                        <a:t>107</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spc="-25">
                          <a:effectLst/>
                        </a:rPr>
                        <a:t>107</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spc="-25">
                          <a:effectLst/>
                        </a:rPr>
                        <a:t>13</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spc="-25">
                          <a:effectLst/>
                        </a:rPr>
                        <a:t>M2</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33655" marR="0">
                        <a:spcBef>
                          <a:spcPts val="120"/>
                        </a:spcBef>
                        <a:buNone/>
                      </a:pPr>
                      <a:r>
                        <a:rPr lang="en-US" sz="1000">
                          <a:effectLst/>
                        </a:rPr>
                        <a:t>No</a:t>
                      </a:r>
                      <a:r>
                        <a:rPr lang="en-US" sz="1000" spc="-15">
                          <a:effectLst/>
                        </a:rPr>
                        <a:t> </a:t>
                      </a:r>
                      <a:r>
                        <a:rPr lang="en-US" sz="1000">
                          <a:effectLst/>
                        </a:rPr>
                        <a:t>=</a:t>
                      </a:r>
                      <a:r>
                        <a:rPr lang="en-US" sz="1000" spc="-15">
                          <a:effectLst/>
                        </a:rPr>
                        <a:t> </a:t>
                      </a:r>
                      <a:r>
                        <a:rPr lang="en-US" sz="1000">
                          <a:effectLst/>
                        </a:rPr>
                        <a:t>0</a:t>
                      </a:r>
                      <a:r>
                        <a:rPr lang="en-US" sz="1000" spc="-15">
                          <a:effectLst/>
                        </a:rPr>
                        <a:t> </a:t>
                      </a:r>
                      <a:r>
                        <a:rPr lang="en-US" sz="1000">
                          <a:effectLst/>
                        </a:rPr>
                        <a:t>Yes</a:t>
                      </a:r>
                      <a:r>
                        <a:rPr lang="en-US" sz="1000" spc="-5">
                          <a:effectLst/>
                        </a:rPr>
                        <a:t> </a:t>
                      </a:r>
                      <a:r>
                        <a:rPr lang="en-US" sz="1000">
                          <a:effectLst/>
                        </a:rPr>
                        <a:t>=</a:t>
                      </a:r>
                      <a:r>
                        <a:rPr lang="en-US" sz="1000" spc="-10">
                          <a:effectLst/>
                        </a:rPr>
                        <a:t> </a:t>
                      </a:r>
                      <a:r>
                        <a:rPr lang="en-US" sz="1000" spc="-50">
                          <a:effectLst/>
                        </a:rPr>
                        <a:t>1</a:t>
                      </a:r>
                      <a:endParaRPr lang="en-US" sz="1000">
                        <a:effectLst/>
                      </a:endParaRPr>
                    </a:p>
                    <a:p>
                      <a:pPr marL="33655" marR="0">
                        <a:lnSpc>
                          <a:spcPct val="107000"/>
                        </a:lnSpc>
                        <a:spcBef>
                          <a:spcPts val="110"/>
                        </a:spcBef>
                        <a:spcAft>
                          <a:spcPts val="800"/>
                        </a:spcAft>
                        <a:buNone/>
                      </a:pPr>
                      <a:r>
                        <a:rPr lang="en-US" sz="1000">
                          <a:effectLst/>
                        </a:rPr>
                        <a:t>2</a:t>
                      </a:r>
                      <a:r>
                        <a:rPr lang="en-US" sz="1000" spc="-15">
                          <a:effectLst/>
                        </a:rPr>
                        <a:t> </a:t>
                      </a:r>
                      <a:r>
                        <a:rPr lang="en-US" sz="1000">
                          <a:effectLst/>
                        </a:rPr>
                        <a:t>=</a:t>
                      </a:r>
                      <a:r>
                        <a:rPr lang="en-US" sz="1000" spc="-10">
                          <a:effectLst/>
                        </a:rPr>
                        <a:t> </a:t>
                      </a:r>
                      <a:r>
                        <a:rPr lang="en-US" sz="1000" spc="-25">
                          <a:effectLst/>
                        </a:rPr>
                        <a:t>N/A</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24130" marR="0">
                        <a:lnSpc>
                          <a:spcPct val="107000"/>
                        </a:lnSpc>
                        <a:spcBef>
                          <a:spcPts val="120"/>
                        </a:spcBef>
                        <a:spcAft>
                          <a:spcPts val="800"/>
                        </a:spcAft>
                        <a:buNone/>
                      </a:pPr>
                      <a:r>
                        <a:rPr lang="en-US" sz="1000" spc="-10" dirty="0">
                          <a:effectLst/>
                        </a:rPr>
                        <a:t> </a:t>
                      </a:r>
                      <a:endParaRPr lang="en-US" sz="10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extLst>
                  <a:ext uri="{0D108BD9-81ED-4DB2-BD59-A6C34878D82A}">
                    <a16:rowId xmlns:a16="http://schemas.microsoft.com/office/drawing/2014/main" val="1446919780"/>
                  </a:ext>
                </a:extLst>
              </a:tr>
              <a:tr h="528904">
                <a:tc>
                  <a:txBody>
                    <a:bodyPr/>
                    <a:lstStyle/>
                    <a:p>
                      <a:pPr marL="0" marR="0">
                        <a:lnSpc>
                          <a:spcPct val="107000"/>
                        </a:lnSpc>
                        <a:spcAft>
                          <a:spcPts val="800"/>
                        </a:spcAft>
                        <a:buNone/>
                      </a:pPr>
                      <a:r>
                        <a:rPr lang="en-US" sz="1000">
                          <a:effectLst/>
                        </a:rPr>
                        <a:t>Student</a:t>
                      </a:r>
                      <a:r>
                        <a:rPr lang="en-US" sz="1000" spc="-60">
                          <a:effectLst/>
                        </a:rPr>
                        <a:t> </a:t>
                      </a:r>
                      <a:r>
                        <a:rPr lang="en-US" sz="1000" spc="-10">
                          <a:effectLst/>
                        </a:rPr>
                        <a:t>Retained*</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a:effectLst/>
                        </a:rPr>
                        <a:t>1</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spc="-25">
                          <a:effectLst/>
                        </a:rPr>
                        <a:t>108</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spc="-25">
                          <a:effectLst/>
                        </a:rPr>
                        <a:t>108</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spc="-25">
                          <a:effectLst/>
                        </a:rPr>
                        <a:t>14</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spc="-25">
                          <a:effectLst/>
                        </a:rPr>
                        <a:t>N2</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33655" marR="0">
                        <a:spcBef>
                          <a:spcPts val="120"/>
                        </a:spcBef>
                        <a:buNone/>
                      </a:pPr>
                      <a:r>
                        <a:rPr lang="en-US" sz="1000">
                          <a:effectLst/>
                        </a:rPr>
                        <a:t>No</a:t>
                      </a:r>
                      <a:r>
                        <a:rPr lang="en-US" sz="1000" spc="-15">
                          <a:effectLst/>
                        </a:rPr>
                        <a:t> </a:t>
                      </a:r>
                      <a:r>
                        <a:rPr lang="en-US" sz="1000">
                          <a:effectLst/>
                        </a:rPr>
                        <a:t>=</a:t>
                      </a:r>
                      <a:r>
                        <a:rPr lang="en-US" sz="1000" spc="-15">
                          <a:effectLst/>
                        </a:rPr>
                        <a:t> </a:t>
                      </a:r>
                      <a:r>
                        <a:rPr lang="en-US" sz="1000">
                          <a:effectLst/>
                        </a:rPr>
                        <a:t>0</a:t>
                      </a:r>
                      <a:r>
                        <a:rPr lang="en-US" sz="1000" spc="-15">
                          <a:effectLst/>
                        </a:rPr>
                        <a:t> </a:t>
                      </a:r>
                      <a:r>
                        <a:rPr lang="en-US" sz="1000">
                          <a:effectLst/>
                        </a:rPr>
                        <a:t>Yes</a:t>
                      </a:r>
                      <a:r>
                        <a:rPr lang="en-US" sz="1000" spc="-5">
                          <a:effectLst/>
                        </a:rPr>
                        <a:t> </a:t>
                      </a:r>
                      <a:r>
                        <a:rPr lang="en-US" sz="1000">
                          <a:effectLst/>
                        </a:rPr>
                        <a:t>=</a:t>
                      </a:r>
                      <a:r>
                        <a:rPr lang="en-US" sz="1000" spc="-10">
                          <a:effectLst/>
                        </a:rPr>
                        <a:t> </a:t>
                      </a:r>
                      <a:r>
                        <a:rPr lang="en-US" sz="1000" spc="-50">
                          <a:effectLst/>
                        </a:rPr>
                        <a:t>1</a:t>
                      </a:r>
                      <a:endParaRPr lang="en-US" sz="1000">
                        <a:effectLst/>
                      </a:endParaRPr>
                    </a:p>
                    <a:p>
                      <a:pPr marL="33655" marR="0">
                        <a:lnSpc>
                          <a:spcPct val="107000"/>
                        </a:lnSpc>
                        <a:spcBef>
                          <a:spcPts val="120"/>
                        </a:spcBef>
                        <a:spcAft>
                          <a:spcPts val="800"/>
                        </a:spcAft>
                        <a:buNone/>
                      </a:pPr>
                      <a:r>
                        <a:rPr lang="en-US" sz="1000">
                          <a:effectLst/>
                        </a:rPr>
                        <a:t>2</a:t>
                      </a:r>
                      <a:r>
                        <a:rPr lang="en-US" sz="1000" spc="-15">
                          <a:effectLst/>
                        </a:rPr>
                        <a:t> </a:t>
                      </a:r>
                      <a:r>
                        <a:rPr lang="en-US" sz="1000">
                          <a:effectLst/>
                        </a:rPr>
                        <a:t>=</a:t>
                      </a:r>
                      <a:r>
                        <a:rPr lang="en-US" sz="1000" spc="-10">
                          <a:effectLst/>
                        </a:rPr>
                        <a:t> </a:t>
                      </a:r>
                      <a:r>
                        <a:rPr lang="en-US" sz="1000" spc="-25">
                          <a:effectLst/>
                        </a:rPr>
                        <a:t>N/A</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24130" marR="0">
                        <a:lnSpc>
                          <a:spcPct val="107000"/>
                        </a:lnSpc>
                        <a:spcBef>
                          <a:spcPts val="120"/>
                        </a:spcBef>
                        <a:spcAft>
                          <a:spcPts val="800"/>
                        </a:spcAft>
                        <a:buNone/>
                      </a:pPr>
                      <a:r>
                        <a:rPr lang="en-US" sz="1000" spc="-10" dirty="0">
                          <a:effectLst/>
                        </a:rPr>
                        <a:t> </a:t>
                      </a:r>
                      <a:endParaRPr lang="en-US" sz="10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extLst>
                  <a:ext uri="{0D108BD9-81ED-4DB2-BD59-A6C34878D82A}">
                    <a16:rowId xmlns:a16="http://schemas.microsoft.com/office/drawing/2014/main" val="2917026581"/>
                  </a:ext>
                </a:extLst>
              </a:tr>
              <a:tr h="355627">
                <a:tc>
                  <a:txBody>
                    <a:bodyPr/>
                    <a:lstStyle/>
                    <a:p>
                      <a:pPr marL="0" marR="0">
                        <a:lnSpc>
                          <a:spcPct val="107000"/>
                        </a:lnSpc>
                        <a:spcAft>
                          <a:spcPts val="800"/>
                        </a:spcAft>
                        <a:buNone/>
                      </a:pPr>
                      <a:r>
                        <a:rPr lang="en-US" sz="1000">
                          <a:effectLst/>
                        </a:rPr>
                        <a:t>Summer School*</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a:effectLst/>
                        </a:rPr>
                        <a:t>1</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a:effectLst/>
                        </a:rPr>
                        <a:t>109</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a:effectLst/>
                        </a:rPr>
                        <a:t>109</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a:effectLst/>
                        </a:rPr>
                        <a:t>15</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a:effectLst/>
                        </a:rPr>
                        <a:t>O2</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33655" marR="0">
                        <a:lnSpc>
                          <a:spcPct val="107000"/>
                        </a:lnSpc>
                        <a:spcBef>
                          <a:spcPts val="120"/>
                        </a:spcBef>
                        <a:spcAft>
                          <a:spcPts val="800"/>
                        </a:spcAft>
                        <a:buNone/>
                      </a:pPr>
                      <a:r>
                        <a:rPr lang="en-US" sz="1000">
                          <a:effectLst/>
                        </a:rPr>
                        <a:t>No = 0 Yes = 1</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24130" marR="0">
                        <a:lnSpc>
                          <a:spcPct val="107000"/>
                        </a:lnSpc>
                        <a:spcBef>
                          <a:spcPts val="120"/>
                        </a:spcBef>
                        <a:spcAft>
                          <a:spcPts val="800"/>
                        </a:spcAft>
                        <a:buNone/>
                      </a:pPr>
                      <a:r>
                        <a:rPr lang="en-US" sz="1000" spc="-10">
                          <a:effectLst/>
                        </a:rPr>
                        <a:t> </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extLst>
                  <a:ext uri="{0D108BD9-81ED-4DB2-BD59-A6C34878D82A}">
                    <a16:rowId xmlns:a16="http://schemas.microsoft.com/office/drawing/2014/main" val="2715066783"/>
                  </a:ext>
                </a:extLst>
              </a:tr>
              <a:tr h="355627">
                <a:tc>
                  <a:txBody>
                    <a:bodyPr/>
                    <a:lstStyle/>
                    <a:p>
                      <a:pPr marL="0" marR="0">
                        <a:lnSpc>
                          <a:spcPct val="107000"/>
                        </a:lnSpc>
                        <a:spcAft>
                          <a:spcPts val="800"/>
                        </a:spcAft>
                        <a:buNone/>
                      </a:pPr>
                      <a:r>
                        <a:rPr lang="en-US" sz="1000">
                          <a:effectLst/>
                        </a:rPr>
                        <a:t>Tutor READ*</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a:effectLst/>
                        </a:rPr>
                        <a:t>1</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a:effectLst/>
                        </a:rPr>
                        <a:t>110</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a:effectLst/>
                        </a:rPr>
                        <a:t>110</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a:effectLst/>
                        </a:rPr>
                        <a:t>16</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a:effectLst/>
                        </a:rPr>
                        <a:t>P2</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33655" marR="0">
                        <a:lnSpc>
                          <a:spcPct val="107000"/>
                        </a:lnSpc>
                        <a:spcBef>
                          <a:spcPts val="120"/>
                        </a:spcBef>
                        <a:spcAft>
                          <a:spcPts val="800"/>
                        </a:spcAft>
                        <a:buNone/>
                      </a:pPr>
                      <a:r>
                        <a:rPr lang="en-US" sz="1000">
                          <a:effectLst/>
                        </a:rPr>
                        <a:t>No = 0 Yes = 1</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24130" marR="0">
                        <a:lnSpc>
                          <a:spcPct val="107000"/>
                        </a:lnSpc>
                        <a:spcBef>
                          <a:spcPts val="120"/>
                        </a:spcBef>
                        <a:spcAft>
                          <a:spcPts val="800"/>
                        </a:spcAft>
                        <a:buNone/>
                      </a:pPr>
                      <a:r>
                        <a:rPr lang="en-US" sz="1000" spc="-10">
                          <a:effectLst/>
                        </a:rPr>
                        <a:t> </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extLst>
                  <a:ext uri="{0D108BD9-81ED-4DB2-BD59-A6C34878D82A}">
                    <a16:rowId xmlns:a16="http://schemas.microsoft.com/office/drawing/2014/main" val="228790583"/>
                  </a:ext>
                </a:extLst>
              </a:tr>
              <a:tr h="355627">
                <a:tc>
                  <a:txBody>
                    <a:bodyPr/>
                    <a:lstStyle/>
                    <a:p>
                      <a:pPr marL="0" marR="0">
                        <a:lnSpc>
                          <a:spcPct val="107000"/>
                        </a:lnSpc>
                        <a:spcAft>
                          <a:spcPts val="800"/>
                        </a:spcAft>
                        <a:buNone/>
                      </a:pPr>
                      <a:r>
                        <a:rPr lang="en-US" sz="1000">
                          <a:effectLst/>
                        </a:rPr>
                        <a:t>Intervention Services</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a:effectLst/>
                        </a:rPr>
                        <a:t>1</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a:effectLst/>
                        </a:rPr>
                        <a:t>111</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a:effectLst/>
                        </a:rPr>
                        <a:t>111</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a:effectLst/>
                        </a:rPr>
                        <a:t>17</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0" marR="0">
                        <a:lnSpc>
                          <a:spcPct val="107000"/>
                        </a:lnSpc>
                        <a:spcAft>
                          <a:spcPts val="800"/>
                        </a:spcAft>
                        <a:buNone/>
                      </a:pPr>
                      <a:r>
                        <a:rPr lang="en-US" sz="1000">
                          <a:effectLst/>
                        </a:rPr>
                        <a:t>Q2</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33655" marR="0">
                        <a:lnSpc>
                          <a:spcPct val="107000"/>
                        </a:lnSpc>
                        <a:spcBef>
                          <a:spcPts val="120"/>
                        </a:spcBef>
                        <a:spcAft>
                          <a:spcPts val="800"/>
                        </a:spcAft>
                        <a:buNone/>
                      </a:pPr>
                      <a:r>
                        <a:rPr lang="en-US" sz="1000">
                          <a:effectLst/>
                        </a:rPr>
                        <a:t>No = 0 Yes = 1</a:t>
                      </a:r>
                      <a:endParaRPr lang="en-US" sz="100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tc>
                  <a:txBody>
                    <a:bodyPr/>
                    <a:lstStyle/>
                    <a:p>
                      <a:pPr marL="24130" marR="0">
                        <a:lnSpc>
                          <a:spcPct val="107000"/>
                        </a:lnSpc>
                        <a:spcBef>
                          <a:spcPts val="120"/>
                        </a:spcBef>
                        <a:spcAft>
                          <a:spcPts val="800"/>
                        </a:spcAft>
                        <a:buNone/>
                      </a:pPr>
                      <a:r>
                        <a:rPr lang="en-US" sz="1000" dirty="0">
                          <a:effectLst/>
                        </a:rPr>
                        <a:t> </a:t>
                      </a:r>
                      <a:endParaRPr lang="en-US" sz="10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4046" marR="64046" marT="0" marB="0"/>
                </a:tc>
                <a:extLst>
                  <a:ext uri="{0D108BD9-81ED-4DB2-BD59-A6C34878D82A}">
                    <a16:rowId xmlns:a16="http://schemas.microsoft.com/office/drawing/2014/main" val="2072653547"/>
                  </a:ext>
                </a:extLst>
              </a:tr>
            </a:tbl>
          </a:graphicData>
        </a:graphic>
      </p:graphicFrame>
    </p:spTree>
    <p:extLst>
      <p:ext uri="{BB962C8B-B14F-4D97-AF65-F5344CB8AC3E}">
        <p14:creationId xmlns:p14="http://schemas.microsoft.com/office/powerpoint/2010/main" val="1862278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33CD0-C5DB-E3D1-9351-5F13F8BF869A}"/>
              </a:ext>
            </a:extLst>
          </p:cNvPr>
          <p:cNvSpPr>
            <a:spLocks noGrp="1"/>
          </p:cNvSpPr>
          <p:nvPr>
            <p:ph type="title"/>
          </p:nvPr>
        </p:nvSpPr>
        <p:spPr/>
        <p:txBody>
          <a:bodyPr/>
          <a:lstStyle/>
          <a:p>
            <a:r>
              <a:rPr lang="en-US" dirty="0"/>
              <a:t>Additional Information on Data Elements</a:t>
            </a:r>
          </a:p>
        </p:txBody>
      </p:sp>
      <p:sp>
        <p:nvSpPr>
          <p:cNvPr id="3" name="Text Placeholder 2">
            <a:extLst>
              <a:ext uri="{FF2B5EF4-FFF2-40B4-BE49-F238E27FC236}">
                <a16:creationId xmlns:a16="http://schemas.microsoft.com/office/drawing/2014/main" id="{495E9BC6-FC5E-C1D8-EB07-9DAADF486C10}"/>
              </a:ext>
            </a:extLst>
          </p:cNvPr>
          <p:cNvSpPr>
            <a:spLocks noGrp="1"/>
          </p:cNvSpPr>
          <p:nvPr>
            <p:ph type="body" idx="1"/>
          </p:nvPr>
        </p:nvSpPr>
        <p:spPr>
          <a:xfrm>
            <a:off x="123875" y="998621"/>
            <a:ext cx="8117757" cy="3188654"/>
          </a:xfrm>
        </p:spPr>
        <p:txBody>
          <a:bodyPr>
            <a:normAutofit fontScale="92500" lnSpcReduction="10000"/>
          </a:bodyPr>
          <a:lstStyle/>
          <a:p>
            <a:r>
              <a:rPr lang="en-US" dirty="0"/>
              <a:t>Points of Clarification:</a:t>
            </a:r>
          </a:p>
          <a:p>
            <a:pPr lvl="1"/>
            <a:r>
              <a:rPr lang="en-US" dirty="0"/>
              <a:t>Student READ Status (SRD Status):</a:t>
            </a:r>
          </a:p>
          <a:p>
            <a:pPr lvl="2"/>
            <a:r>
              <a:rPr lang="en-US" dirty="0"/>
              <a:t>This is the field that captures whether the student has a significant reading deficiency (SRD). This is the field that I use to calculate the funding amount for the district. </a:t>
            </a:r>
          </a:p>
          <a:p>
            <a:pPr lvl="1"/>
            <a:r>
              <a:rPr lang="en-US" dirty="0"/>
              <a:t>Student READ Plan Status:</a:t>
            </a:r>
          </a:p>
          <a:p>
            <a:pPr lvl="2"/>
            <a:r>
              <a:rPr lang="en-US" dirty="0"/>
              <a:t>This field identifies if a student has a READ plan (which is separate from a significant reading deficiency). If a student has an SRD, though, they are required to have a READ plan, but a student can have a READ plan without an SRD (for example, in the case where they are not yet reading at grade level, but have not been identified with an SRD through one of the approved READ assessments).</a:t>
            </a:r>
          </a:p>
          <a:p>
            <a:pPr lvl="1"/>
            <a:r>
              <a:rPr lang="en-US" dirty="0"/>
              <a:t>Student READ Assessment:</a:t>
            </a:r>
          </a:p>
          <a:p>
            <a:pPr lvl="2"/>
            <a:r>
              <a:rPr lang="en-US" dirty="0"/>
              <a:t>This field identifies the assessment on which the student was assessed during the Spring assessment window. It is important that this is correctly marked, as the </a:t>
            </a:r>
            <a:r>
              <a:rPr lang="en-US" dirty="0" err="1"/>
              <a:t>cutscores</a:t>
            </a:r>
            <a:r>
              <a:rPr lang="en-US" dirty="0"/>
              <a:t> for identifying an SRD are programmed into Pipeline based on the assessment. </a:t>
            </a:r>
          </a:p>
          <a:p>
            <a:endParaRPr lang="en-US" dirty="0"/>
          </a:p>
        </p:txBody>
      </p:sp>
    </p:spTree>
    <p:extLst>
      <p:ext uri="{BB962C8B-B14F-4D97-AF65-F5344CB8AC3E}">
        <p14:creationId xmlns:p14="http://schemas.microsoft.com/office/powerpoint/2010/main" val="2237338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1DE3F-C077-45F4-4003-267B96CF04E4}"/>
              </a:ext>
            </a:extLst>
          </p:cNvPr>
          <p:cNvSpPr>
            <a:spLocks noGrp="1"/>
          </p:cNvSpPr>
          <p:nvPr>
            <p:ph type="title"/>
          </p:nvPr>
        </p:nvSpPr>
        <p:spPr/>
        <p:txBody>
          <a:bodyPr/>
          <a:lstStyle/>
          <a:p>
            <a:r>
              <a:rPr lang="en-US" dirty="0"/>
              <a:t>READ Plan Field Coding</a:t>
            </a:r>
          </a:p>
        </p:txBody>
      </p:sp>
      <p:sp>
        <p:nvSpPr>
          <p:cNvPr id="3" name="Text Placeholder 2">
            <a:extLst>
              <a:ext uri="{FF2B5EF4-FFF2-40B4-BE49-F238E27FC236}">
                <a16:creationId xmlns:a16="http://schemas.microsoft.com/office/drawing/2014/main" id="{3EACB89D-65DB-AD49-2DB6-FEA6861CD345}"/>
              </a:ext>
            </a:extLst>
          </p:cNvPr>
          <p:cNvSpPr>
            <a:spLocks noGrp="1"/>
          </p:cNvSpPr>
          <p:nvPr>
            <p:ph type="body" idx="1"/>
          </p:nvPr>
        </p:nvSpPr>
        <p:spPr/>
        <p:txBody>
          <a:bodyPr/>
          <a:lstStyle/>
          <a:p>
            <a:endParaRPr lang="en-US"/>
          </a:p>
        </p:txBody>
      </p:sp>
      <p:sp>
        <p:nvSpPr>
          <p:cNvPr id="4" name="Title 3">
            <a:extLst>
              <a:ext uri="{FF2B5EF4-FFF2-40B4-BE49-F238E27FC236}">
                <a16:creationId xmlns:a16="http://schemas.microsoft.com/office/drawing/2014/main" id="{E2BBD6E3-DED1-D435-0561-5FCFB07D6812}"/>
              </a:ext>
            </a:extLst>
          </p:cNvPr>
          <p:cNvSpPr>
            <a:spLocks noGrp="1"/>
          </p:cNvSpPr>
          <p:nvPr>
            <p:ph type="title" idx="2"/>
          </p:nvPr>
        </p:nvSpPr>
        <p:spPr/>
        <p:txBody>
          <a:bodyPr/>
          <a:lstStyle/>
          <a:p>
            <a:endParaRPr lang="en-US"/>
          </a:p>
        </p:txBody>
      </p:sp>
      <p:graphicFrame>
        <p:nvGraphicFramePr>
          <p:cNvPr id="5" name="Table 8">
            <a:extLst>
              <a:ext uri="{FF2B5EF4-FFF2-40B4-BE49-F238E27FC236}">
                <a16:creationId xmlns:a16="http://schemas.microsoft.com/office/drawing/2014/main" id="{32155F00-F358-7A87-4E91-894A3545DA99}"/>
              </a:ext>
            </a:extLst>
          </p:cNvPr>
          <p:cNvGraphicFramePr>
            <a:graphicFrameLocks noGrp="1"/>
          </p:cNvGraphicFramePr>
          <p:nvPr>
            <p:extLst>
              <p:ext uri="{D42A27DB-BD31-4B8C-83A1-F6EECF244321}">
                <p14:modId xmlns:p14="http://schemas.microsoft.com/office/powerpoint/2010/main" val="2153967182"/>
              </p:ext>
            </p:extLst>
          </p:nvPr>
        </p:nvGraphicFramePr>
        <p:xfrm>
          <a:off x="490850" y="956225"/>
          <a:ext cx="7348132" cy="4032045"/>
        </p:xfrm>
        <a:graphic>
          <a:graphicData uri="http://schemas.openxmlformats.org/drawingml/2006/table">
            <a:tbl>
              <a:tblPr firstRow="1" bandRow="1">
                <a:tableStyleId>{21E4AEA4-8DFA-4A89-87EB-49C32662AFE0}</a:tableStyleId>
              </a:tblPr>
              <a:tblGrid>
                <a:gridCol w="3674066">
                  <a:extLst>
                    <a:ext uri="{9D8B030D-6E8A-4147-A177-3AD203B41FA5}">
                      <a16:colId xmlns:a16="http://schemas.microsoft.com/office/drawing/2014/main" val="2057688403"/>
                    </a:ext>
                  </a:extLst>
                </a:gridCol>
                <a:gridCol w="3674066">
                  <a:extLst>
                    <a:ext uri="{9D8B030D-6E8A-4147-A177-3AD203B41FA5}">
                      <a16:colId xmlns:a16="http://schemas.microsoft.com/office/drawing/2014/main" val="2013721070"/>
                    </a:ext>
                  </a:extLst>
                </a:gridCol>
              </a:tblGrid>
              <a:tr h="260591">
                <a:tc>
                  <a:txBody>
                    <a:bodyPr/>
                    <a:lstStyle/>
                    <a:p>
                      <a:pPr algn="ctr"/>
                      <a:r>
                        <a:rPr lang="en-US" sz="1400" dirty="0"/>
                        <a:t>Scenarios</a:t>
                      </a:r>
                    </a:p>
                  </a:txBody>
                  <a:tcPr marL="68580" marR="68580" marT="34290" marB="34290"/>
                </a:tc>
                <a:tc>
                  <a:txBody>
                    <a:bodyPr/>
                    <a:lstStyle/>
                    <a:p>
                      <a:pPr algn="ctr"/>
                      <a:r>
                        <a:rPr lang="en-US" sz="1400" dirty="0"/>
                        <a:t>Coding</a:t>
                      </a:r>
                    </a:p>
                  </a:txBody>
                  <a:tcPr marL="68580" marR="68580" marT="34290" marB="34290"/>
                </a:tc>
                <a:extLst>
                  <a:ext uri="{0D108BD9-81ED-4DB2-BD59-A6C34878D82A}">
                    <a16:rowId xmlns:a16="http://schemas.microsoft.com/office/drawing/2014/main" val="387845444"/>
                  </a:ext>
                </a:extLst>
              </a:tr>
              <a:tr h="345203">
                <a:tc>
                  <a:txBody>
                    <a:bodyPr/>
                    <a:lstStyle/>
                    <a:p>
                      <a:r>
                        <a:rPr lang="en-US" sz="1400" dirty="0"/>
                        <a:t>1. K-3 student identified with an SRD </a:t>
                      </a:r>
                    </a:p>
                  </a:txBody>
                  <a:tcPr marL="68580" marR="68580" marT="34290" marB="34290"/>
                </a:tc>
                <a:tc>
                  <a:txBody>
                    <a:bodyPr/>
                    <a:lstStyle/>
                    <a:p>
                      <a:r>
                        <a:rPr lang="en-US" sz="1400" dirty="0"/>
                        <a:t>1 – Yes (student has a READ plan)</a:t>
                      </a:r>
                    </a:p>
                  </a:txBody>
                  <a:tcPr marL="68580" marR="68580" marT="34290" marB="34290"/>
                </a:tc>
                <a:extLst>
                  <a:ext uri="{0D108BD9-81ED-4DB2-BD59-A6C34878D82A}">
                    <a16:rowId xmlns:a16="http://schemas.microsoft.com/office/drawing/2014/main" val="1553642407"/>
                  </a:ext>
                </a:extLst>
              </a:tr>
              <a:tr h="8522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2. K-3 student identified with an SRD at any time throughout the year and is no longer SRD in the spring but remains on READ plan </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1 – Yes (student has a READ plan)</a:t>
                      </a:r>
                    </a:p>
                    <a:p>
                      <a:endParaRPr lang="en-US" sz="1400" dirty="0"/>
                    </a:p>
                  </a:txBody>
                  <a:tcPr marL="68580" marR="68580" marT="34290" marB="34290"/>
                </a:tc>
                <a:extLst>
                  <a:ext uri="{0D108BD9-81ED-4DB2-BD59-A6C34878D82A}">
                    <a16:rowId xmlns:a16="http://schemas.microsoft.com/office/drawing/2014/main" val="3176622076"/>
                  </a:ext>
                </a:extLst>
              </a:tr>
              <a:tr h="852202">
                <a:tc>
                  <a:txBody>
                    <a:bodyPr/>
                    <a:lstStyle/>
                    <a:p>
                      <a:r>
                        <a:rPr lang="en-US" sz="1400" dirty="0"/>
                        <a:t>3. K-3 student identified with an SRD in the prior year and no longer SRD in the spring but remains on a READ plan </a:t>
                      </a:r>
                    </a:p>
                  </a:txBody>
                  <a:tcPr marL="68580" marR="68580" marT="34290" marB="34290"/>
                </a:tc>
                <a:tc>
                  <a:txBody>
                    <a:bodyPr/>
                    <a:lstStyle/>
                    <a:p>
                      <a:r>
                        <a:rPr lang="en-US" sz="1400" dirty="0"/>
                        <a:t>1 -Yes (student has a READ plan)</a:t>
                      </a:r>
                    </a:p>
                  </a:txBody>
                  <a:tcPr marL="68580" marR="68580" marT="34290" marB="34290"/>
                </a:tc>
                <a:extLst>
                  <a:ext uri="{0D108BD9-81ED-4DB2-BD59-A6C34878D82A}">
                    <a16:rowId xmlns:a16="http://schemas.microsoft.com/office/drawing/2014/main" val="1594384173"/>
                  </a:ext>
                </a:extLst>
              </a:tr>
              <a:tr h="852202">
                <a:tc>
                  <a:txBody>
                    <a:bodyPr/>
                    <a:lstStyle/>
                    <a:p>
                      <a:r>
                        <a:rPr lang="en-US" sz="1400" dirty="0"/>
                        <a:t>4. K-3 student was previously identified with an SRD but has reached grade level competency and no longer has a READ plan in place</a:t>
                      </a:r>
                    </a:p>
                  </a:txBody>
                  <a:tcPr marL="68580" marR="68580" marT="34290" marB="34290"/>
                </a:tc>
                <a:tc>
                  <a:txBody>
                    <a:bodyPr/>
                    <a:lstStyle/>
                    <a:p>
                      <a:r>
                        <a:rPr lang="en-US" sz="1400" dirty="0"/>
                        <a:t>0 - No (student no longer has READ plan)</a:t>
                      </a:r>
                    </a:p>
                  </a:txBody>
                  <a:tcPr marL="68580" marR="68580" marT="34290" marB="34290"/>
                </a:tc>
                <a:extLst>
                  <a:ext uri="{0D108BD9-81ED-4DB2-BD59-A6C34878D82A}">
                    <a16:rowId xmlns:a16="http://schemas.microsoft.com/office/drawing/2014/main" val="2326041846"/>
                  </a:ext>
                </a:extLst>
              </a:tr>
              <a:tr h="654998">
                <a:tc>
                  <a:txBody>
                    <a:bodyPr/>
                    <a:lstStyle/>
                    <a:p>
                      <a:r>
                        <a:rPr lang="en-US" sz="1400" dirty="0"/>
                        <a:t>5. K-3 student has never been identified as having an SRD and has never been on a READ plan</a:t>
                      </a:r>
                    </a:p>
                  </a:txBody>
                  <a:tcPr marL="68580" marR="68580" marT="34290" marB="34290"/>
                </a:tc>
                <a:tc>
                  <a:txBody>
                    <a:bodyPr/>
                    <a:lstStyle/>
                    <a:p>
                      <a:r>
                        <a:rPr lang="en-US" sz="1400" dirty="0"/>
                        <a:t>2 – N/A (student never identified as having an SRD and has never had a READ plan)</a:t>
                      </a:r>
                    </a:p>
                  </a:txBody>
                  <a:tcPr marL="68580" marR="68580" marT="34290" marB="34290"/>
                </a:tc>
                <a:extLst>
                  <a:ext uri="{0D108BD9-81ED-4DB2-BD59-A6C34878D82A}">
                    <a16:rowId xmlns:a16="http://schemas.microsoft.com/office/drawing/2014/main" val="907348220"/>
                  </a:ext>
                </a:extLst>
              </a:tr>
            </a:tbl>
          </a:graphicData>
        </a:graphic>
      </p:graphicFrame>
    </p:spTree>
    <p:extLst>
      <p:ext uri="{BB962C8B-B14F-4D97-AF65-F5344CB8AC3E}">
        <p14:creationId xmlns:p14="http://schemas.microsoft.com/office/powerpoint/2010/main" val="2782970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278539799a0_0_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dirty="0"/>
              <a:t>Topics in Today’s Webinar</a:t>
            </a:r>
            <a:endParaRPr dirty="0"/>
          </a:p>
        </p:txBody>
      </p:sp>
      <p:sp>
        <p:nvSpPr>
          <p:cNvPr id="419" name="Google Shape;419;g278539799a0_0_5"/>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fontScale="85000" lnSpcReduction="20000"/>
          </a:bodyPr>
          <a:lstStyle/>
          <a:p>
            <a:pPr marL="127000" indent="0">
              <a:buClr>
                <a:srgbClr val="00B050"/>
              </a:buClr>
              <a:buNone/>
            </a:pPr>
            <a:r>
              <a:rPr lang="en-US" dirty="0"/>
              <a:t>Part 1: Background Information and Updates for 24-25</a:t>
            </a:r>
          </a:p>
          <a:p>
            <a:pPr>
              <a:buClr>
                <a:srgbClr val="00B050"/>
              </a:buClr>
              <a:buFont typeface="Wingdings" panose="05000000000000000000" pitchFamily="2" charset="2"/>
              <a:buChar char="ü"/>
            </a:pPr>
            <a:r>
              <a:rPr lang="en-US" dirty="0"/>
              <a:t>Data Privacy &amp; Security </a:t>
            </a:r>
          </a:p>
          <a:p>
            <a:pPr>
              <a:buClr>
                <a:srgbClr val="00B050"/>
              </a:buClr>
              <a:buFont typeface="Wingdings" panose="05000000000000000000" pitchFamily="2" charset="2"/>
              <a:buChar char="ü"/>
            </a:pPr>
            <a:r>
              <a:rPr lang="en-US" dirty="0"/>
              <a:t>Purpose of the Spring READ Assessment Collection</a:t>
            </a:r>
          </a:p>
          <a:p>
            <a:pPr>
              <a:buClr>
                <a:srgbClr val="00B050"/>
              </a:buClr>
              <a:buFont typeface="Wingdings" panose="05000000000000000000" pitchFamily="2" charset="2"/>
              <a:buChar char="ü"/>
            </a:pPr>
            <a:r>
              <a:rPr lang="en-US" dirty="0"/>
              <a:t>Timeline</a:t>
            </a:r>
          </a:p>
          <a:p>
            <a:pPr>
              <a:buClr>
                <a:srgbClr val="00B050"/>
              </a:buClr>
              <a:buFont typeface="Wingdings" panose="05000000000000000000" pitchFamily="2" charset="2"/>
              <a:buChar char="ü"/>
            </a:pPr>
            <a:r>
              <a:rPr lang="en-US" dirty="0"/>
              <a:t>2024-25 File Layout and Definitions</a:t>
            </a:r>
          </a:p>
          <a:p>
            <a:pPr>
              <a:buClr>
                <a:srgbClr val="00B050"/>
              </a:buClr>
              <a:buFont typeface="Wingdings" panose="05000000000000000000" pitchFamily="2" charset="2"/>
              <a:buChar char="ü"/>
            </a:pPr>
            <a:r>
              <a:rPr lang="en-US" dirty="0"/>
              <a:t>Website Updates</a:t>
            </a:r>
          </a:p>
          <a:p>
            <a:pPr>
              <a:buClr>
                <a:srgbClr val="00B050"/>
              </a:buClr>
              <a:buFont typeface="Wingdings" panose="05000000000000000000" pitchFamily="2" charset="2"/>
              <a:buChar char="ü"/>
            </a:pPr>
            <a:r>
              <a:rPr lang="en-US" dirty="0"/>
              <a:t>Q&amp;A</a:t>
            </a:r>
          </a:p>
          <a:p>
            <a:pPr marL="127000" indent="0">
              <a:buClr>
                <a:srgbClr val="00B050"/>
              </a:buClr>
              <a:buNone/>
            </a:pPr>
            <a:endParaRPr lang="en-US" dirty="0"/>
          </a:p>
          <a:p>
            <a:pPr marL="127000" indent="0">
              <a:buClr>
                <a:srgbClr val="00B050"/>
              </a:buClr>
              <a:buNone/>
            </a:pPr>
            <a:r>
              <a:rPr lang="en-US" dirty="0"/>
              <a:t>Part 2: Step-by-Step Process in Pipeline</a:t>
            </a:r>
          </a:p>
          <a:p>
            <a:pPr>
              <a:buClr>
                <a:srgbClr val="00B050"/>
              </a:buClr>
              <a:buFont typeface="Wingdings" panose="05000000000000000000" pitchFamily="2" charset="2"/>
              <a:buChar char="ü"/>
            </a:pPr>
            <a:r>
              <a:rPr lang="en-US" dirty="0"/>
              <a:t>Pipeline Walkthrough</a:t>
            </a:r>
          </a:p>
          <a:p>
            <a:pPr>
              <a:buClr>
                <a:srgbClr val="00B050"/>
              </a:buClr>
              <a:buFont typeface="Wingdings" panose="05000000000000000000" pitchFamily="2" charset="2"/>
              <a:buChar char="ü"/>
            </a:pPr>
            <a:r>
              <a:rPr lang="en-US" dirty="0"/>
              <a:t>Cognos Reports</a:t>
            </a:r>
          </a:p>
          <a:p>
            <a:pPr>
              <a:buClr>
                <a:srgbClr val="00B050"/>
              </a:buClr>
              <a:buFont typeface="Wingdings" panose="05000000000000000000" pitchFamily="2" charset="2"/>
              <a:buChar char="ü"/>
            </a:pPr>
            <a:r>
              <a:rPr lang="en-US" dirty="0"/>
              <a:t>Resolving Errors</a:t>
            </a:r>
          </a:p>
          <a:p>
            <a:pPr>
              <a:buClr>
                <a:srgbClr val="00B050"/>
              </a:buClr>
              <a:buFont typeface="Wingdings" panose="05000000000000000000" pitchFamily="2" charset="2"/>
              <a:buChar char="ü"/>
            </a:pPr>
            <a:r>
              <a:rPr lang="en-US" dirty="0"/>
              <a:t>Common Problems </a:t>
            </a:r>
          </a:p>
          <a:p>
            <a:pPr>
              <a:buClr>
                <a:srgbClr val="00B050"/>
              </a:buClr>
              <a:buFont typeface="Wingdings" panose="05000000000000000000" pitchFamily="2" charset="2"/>
              <a:buChar char="ü"/>
            </a:pPr>
            <a:r>
              <a:rPr lang="en-US" dirty="0"/>
              <a:t>Q&amp;A</a:t>
            </a:r>
          </a:p>
          <a:p>
            <a:pPr marL="0" lvl="0" indent="0" algn="l" rtl="0">
              <a:spcBef>
                <a:spcPts val="0"/>
              </a:spcBef>
              <a:spcAft>
                <a:spcPts val="0"/>
              </a:spcAft>
              <a:buNone/>
            </a:pPr>
            <a:endParaRPr dirty="0"/>
          </a:p>
        </p:txBody>
      </p:sp>
      <p:sp>
        <p:nvSpPr>
          <p:cNvPr id="420" name="Google Shape;420;g278539799a0_0_5"/>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421" name="Google Shape;421;g278539799a0_0_5" descr="Photo of elementary student"/>
          <p:cNvPicPr preferRelativeResize="0"/>
          <p:nvPr/>
        </p:nvPicPr>
        <p:blipFill rotWithShape="1">
          <a:blip r:embed="rId3">
            <a:alphaModFix/>
          </a:blip>
          <a:srcRect/>
          <a:stretch/>
        </p:blipFill>
        <p:spPr>
          <a:xfrm>
            <a:off x="6235350" y="1370363"/>
            <a:ext cx="2402774" cy="24027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9EDCD-F57C-561A-3189-99010FAADFD2}"/>
              </a:ext>
            </a:extLst>
          </p:cNvPr>
          <p:cNvSpPr>
            <a:spLocks noGrp="1"/>
          </p:cNvSpPr>
          <p:nvPr>
            <p:ph type="title"/>
          </p:nvPr>
        </p:nvSpPr>
        <p:spPr/>
        <p:txBody>
          <a:bodyPr/>
          <a:lstStyle/>
          <a:p>
            <a:r>
              <a:rPr lang="en-US" dirty="0"/>
              <a:t>4</a:t>
            </a:r>
            <a:r>
              <a:rPr lang="en-US" baseline="30000" dirty="0"/>
              <a:t>th</a:t>
            </a:r>
            <a:r>
              <a:rPr lang="en-US" dirty="0"/>
              <a:t>-12</a:t>
            </a:r>
            <a:r>
              <a:rPr lang="en-US" baseline="30000" dirty="0"/>
              <a:t>th</a:t>
            </a:r>
            <a:r>
              <a:rPr lang="en-US" dirty="0"/>
              <a:t> Grade Cohort Students</a:t>
            </a:r>
          </a:p>
        </p:txBody>
      </p:sp>
      <p:sp>
        <p:nvSpPr>
          <p:cNvPr id="3" name="Text Placeholder 2">
            <a:extLst>
              <a:ext uri="{FF2B5EF4-FFF2-40B4-BE49-F238E27FC236}">
                <a16:creationId xmlns:a16="http://schemas.microsoft.com/office/drawing/2014/main" id="{9722B472-0699-80A7-B7ED-E4A9D98C5BA9}"/>
              </a:ext>
            </a:extLst>
          </p:cNvPr>
          <p:cNvSpPr>
            <a:spLocks noGrp="1"/>
          </p:cNvSpPr>
          <p:nvPr>
            <p:ph type="body" idx="1"/>
          </p:nvPr>
        </p:nvSpPr>
        <p:spPr>
          <a:xfrm>
            <a:off x="311699" y="1152475"/>
            <a:ext cx="8098375" cy="3034800"/>
          </a:xfrm>
        </p:spPr>
        <p:txBody>
          <a:bodyPr>
            <a:noAutofit/>
          </a:bodyPr>
          <a:lstStyle/>
          <a:p>
            <a:r>
              <a:rPr lang="en-US" sz="1200" dirty="0"/>
              <a:t>Why do we report 4-12</a:t>
            </a:r>
            <a:r>
              <a:rPr lang="en-US" sz="1200" baseline="30000" dirty="0"/>
              <a:t>th</a:t>
            </a:r>
            <a:r>
              <a:rPr lang="en-US" sz="1200" dirty="0"/>
              <a:t> grade cohort students?</a:t>
            </a:r>
          </a:p>
          <a:p>
            <a:pPr lvl="1"/>
            <a:r>
              <a:rPr lang="en-US" sz="1200" dirty="0"/>
              <a:t>Once a student has been identified as having an SRD, they are put on an individual READ plan. Their READ plan remains in place until that student reaches grade level proficiency in reading, regardless of the student’s grade level.</a:t>
            </a:r>
          </a:p>
          <a:p>
            <a:r>
              <a:rPr lang="en-US" sz="1200" dirty="0"/>
              <a:t>Who is included in the 4-12</a:t>
            </a:r>
            <a:r>
              <a:rPr lang="en-US" sz="1200" baseline="30000" dirty="0"/>
              <a:t>th</a:t>
            </a:r>
            <a:r>
              <a:rPr lang="en-US" sz="1200" dirty="0"/>
              <a:t> grade cohort?</a:t>
            </a:r>
          </a:p>
          <a:p>
            <a:pPr lvl="1"/>
            <a:r>
              <a:rPr lang="en-US" sz="1200" dirty="0"/>
              <a:t>Students who exited 3</a:t>
            </a:r>
            <a:r>
              <a:rPr lang="en-US" sz="1200" baseline="30000" dirty="0"/>
              <a:t>rd</a:t>
            </a:r>
            <a:r>
              <a:rPr lang="en-US" sz="1200" dirty="0"/>
              <a:t> grade identified as having an SRD in the spring of 2013 collection became the first group of cohort students. </a:t>
            </a:r>
          </a:p>
          <a:p>
            <a:pPr lvl="1"/>
            <a:r>
              <a:rPr lang="en-US" sz="1200" dirty="0"/>
              <a:t>The cohort will continue to increase each year until students reach 12</a:t>
            </a:r>
            <a:r>
              <a:rPr lang="en-US" sz="1200" baseline="30000" dirty="0"/>
              <a:t>th</a:t>
            </a:r>
            <a:r>
              <a:rPr lang="en-US" sz="1200" dirty="0"/>
              <a:t> grade.</a:t>
            </a:r>
          </a:p>
          <a:p>
            <a:pPr lvl="1"/>
            <a:r>
              <a:rPr lang="en-US" sz="1200" dirty="0"/>
              <a:t>Students who exit 3</a:t>
            </a:r>
            <a:r>
              <a:rPr lang="en-US" sz="1200" baseline="30000" dirty="0"/>
              <a:t>rd</a:t>
            </a:r>
            <a:r>
              <a:rPr lang="en-US" sz="1200" dirty="0"/>
              <a:t> grade with a SRD (READ Status = 2) and/or remain on a READ plan at the end of the 3</a:t>
            </a:r>
            <a:r>
              <a:rPr lang="en-US" sz="1200" baseline="30000" dirty="0"/>
              <a:t>rd</a:t>
            </a:r>
            <a:r>
              <a:rPr lang="en-US" sz="1200" dirty="0"/>
              <a:t> grade are calculated into the READ cohort group.</a:t>
            </a:r>
          </a:p>
          <a:p>
            <a:r>
              <a:rPr lang="en-US" sz="1200" dirty="0"/>
              <a:t>When does a student exit the cohort?</a:t>
            </a:r>
          </a:p>
          <a:p>
            <a:pPr lvl="1"/>
            <a:r>
              <a:rPr lang="en-US" sz="1200" dirty="0"/>
              <a:t>Once a student has reached reading competency (determined locally), they are removed from their READ plan and will be coded as READ plan = 0 (no) which will remove them from the cohort group.</a:t>
            </a:r>
          </a:p>
        </p:txBody>
      </p:sp>
      <p:sp>
        <p:nvSpPr>
          <p:cNvPr id="4" name="Title 3">
            <a:extLst>
              <a:ext uri="{FF2B5EF4-FFF2-40B4-BE49-F238E27FC236}">
                <a16:creationId xmlns:a16="http://schemas.microsoft.com/office/drawing/2014/main" id="{01EBBA59-A756-0D4D-0A67-10F185C0782B}"/>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1939720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81B29-101B-A18F-58AB-81041CDC8223}"/>
              </a:ext>
            </a:extLst>
          </p:cNvPr>
          <p:cNvSpPr>
            <a:spLocks noGrp="1"/>
          </p:cNvSpPr>
          <p:nvPr>
            <p:ph type="title"/>
          </p:nvPr>
        </p:nvSpPr>
        <p:spPr/>
        <p:txBody>
          <a:bodyPr/>
          <a:lstStyle/>
          <a:p>
            <a:r>
              <a:rPr lang="en-US" dirty="0"/>
              <a:t>How to Identify the 4</a:t>
            </a:r>
            <a:r>
              <a:rPr lang="en-US" baseline="30000" dirty="0"/>
              <a:t>th</a:t>
            </a:r>
            <a:r>
              <a:rPr lang="en-US" dirty="0"/>
              <a:t>-12</a:t>
            </a:r>
            <a:r>
              <a:rPr lang="en-US" baseline="30000" dirty="0"/>
              <a:t>th</a:t>
            </a:r>
            <a:r>
              <a:rPr lang="en-US" dirty="0"/>
              <a:t> Grade Cohort Students</a:t>
            </a:r>
          </a:p>
        </p:txBody>
      </p:sp>
      <p:sp>
        <p:nvSpPr>
          <p:cNvPr id="4" name="Title 3">
            <a:extLst>
              <a:ext uri="{FF2B5EF4-FFF2-40B4-BE49-F238E27FC236}">
                <a16:creationId xmlns:a16="http://schemas.microsoft.com/office/drawing/2014/main" id="{CA4D0C26-CDC1-1A16-3859-AF42839A8BD1}"/>
              </a:ext>
            </a:extLst>
          </p:cNvPr>
          <p:cNvSpPr>
            <a:spLocks noGrp="1"/>
          </p:cNvSpPr>
          <p:nvPr>
            <p:ph type="title" idx="2"/>
          </p:nvPr>
        </p:nvSpPr>
        <p:spPr/>
        <p:txBody>
          <a:bodyPr/>
          <a:lstStyle/>
          <a:p>
            <a:endParaRPr lang="en-US"/>
          </a:p>
        </p:txBody>
      </p:sp>
      <p:graphicFrame>
        <p:nvGraphicFramePr>
          <p:cNvPr id="5" name="Content Placeholder 4" descr="A flowchart of the steps to pull the 4th-12th grade cohort report.">
            <a:extLst>
              <a:ext uri="{FF2B5EF4-FFF2-40B4-BE49-F238E27FC236}">
                <a16:creationId xmlns:a16="http://schemas.microsoft.com/office/drawing/2014/main" id="{44D42F7B-C8C4-4D49-D081-824A7D55A64C}"/>
              </a:ext>
            </a:extLst>
          </p:cNvPr>
          <p:cNvGraphicFramePr>
            <a:graphicFrameLocks noGrp="1"/>
          </p:cNvGraphicFramePr>
          <p:nvPr>
            <p:ph idx="1"/>
            <p:extLst>
              <p:ext uri="{D42A27DB-BD31-4B8C-83A1-F6EECF244321}">
                <p14:modId xmlns:p14="http://schemas.microsoft.com/office/powerpoint/2010/main" val="757628363"/>
              </p:ext>
            </p:extLst>
          </p:nvPr>
        </p:nvGraphicFramePr>
        <p:xfrm>
          <a:off x="123875" y="1022685"/>
          <a:ext cx="8731367" cy="3681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6765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1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dirty="0">
                <a:solidFill>
                  <a:schemeClr val="tx1"/>
                </a:solidFill>
              </a:rPr>
              <a:t>Website Review and Updates</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91C0D-78D3-59FC-C023-A6BFE45E17B4}"/>
              </a:ext>
            </a:extLst>
          </p:cNvPr>
          <p:cNvSpPr>
            <a:spLocks noGrp="1"/>
          </p:cNvSpPr>
          <p:nvPr>
            <p:ph type="title"/>
          </p:nvPr>
        </p:nvSpPr>
        <p:spPr/>
        <p:txBody>
          <a:bodyPr/>
          <a:lstStyle/>
          <a:p>
            <a:r>
              <a:rPr lang="en-US" dirty="0"/>
              <a:t>Website Updates</a:t>
            </a:r>
          </a:p>
        </p:txBody>
      </p:sp>
      <p:sp>
        <p:nvSpPr>
          <p:cNvPr id="3" name="Text Placeholder 2">
            <a:extLst>
              <a:ext uri="{FF2B5EF4-FFF2-40B4-BE49-F238E27FC236}">
                <a16:creationId xmlns:a16="http://schemas.microsoft.com/office/drawing/2014/main" id="{AC8D4BC7-B6E9-BC38-B804-E221BEAB67F9}"/>
              </a:ext>
            </a:extLst>
          </p:cNvPr>
          <p:cNvSpPr>
            <a:spLocks noGrp="1"/>
          </p:cNvSpPr>
          <p:nvPr>
            <p:ph type="body" idx="1"/>
          </p:nvPr>
        </p:nvSpPr>
        <p:spPr>
          <a:xfrm>
            <a:off x="311699" y="1152475"/>
            <a:ext cx="7079375" cy="3034800"/>
          </a:xfrm>
        </p:spPr>
        <p:txBody>
          <a:bodyPr>
            <a:normAutofit fontScale="92500"/>
          </a:bodyPr>
          <a:lstStyle/>
          <a:p>
            <a:r>
              <a:rPr lang="en-US" dirty="0"/>
              <a:t>If you’re the data respondent for more than just the Spring READ Assessment data collection, you’ll notice that all of the READ data collection websites have been updated to follow the standard Data Pipeline website layout.</a:t>
            </a:r>
          </a:p>
          <a:p>
            <a:r>
              <a:rPr lang="en-US" dirty="0"/>
              <a:t>On the website, you can find:</a:t>
            </a:r>
          </a:p>
          <a:p>
            <a:pPr lvl="1"/>
            <a:r>
              <a:rPr lang="en-US" dirty="0"/>
              <a:t>The file layout</a:t>
            </a:r>
          </a:p>
          <a:p>
            <a:pPr lvl="1"/>
            <a:r>
              <a:rPr lang="en-US" dirty="0"/>
              <a:t>The collection manual </a:t>
            </a:r>
            <a:r>
              <a:rPr lang="en-US" i="1" dirty="0"/>
              <a:t>(coming soon)</a:t>
            </a:r>
          </a:p>
          <a:p>
            <a:pPr lvl="1"/>
            <a:r>
              <a:rPr lang="en-US" dirty="0"/>
              <a:t>The business rules</a:t>
            </a:r>
          </a:p>
          <a:p>
            <a:pPr lvl="1"/>
            <a:r>
              <a:rPr lang="en-US" dirty="0"/>
              <a:t>Recordings of trainings and other resources</a:t>
            </a:r>
          </a:p>
          <a:p>
            <a:pPr marL="596900" lvl="1" indent="0">
              <a:buNone/>
            </a:pPr>
            <a:endParaRPr lang="en-US" dirty="0"/>
          </a:p>
          <a:p>
            <a:r>
              <a:rPr lang="en-US" dirty="0"/>
              <a:t>Here’s the link to the Spring READ Assessment Data Collection </a:t>
            </a:r>
            <a:r>
              <a:rPr lang="en-US" dirty="0">
                <a:hlinkClick r:id="rId2"/>
              </a:rPr>
              <a:t>webpage</a:t>
            </a:r>
            <a:r>
              <a:rPr lang="en-US" dirty="0"/>
              <a:t>. </a:t>
            </a:r>
          </a:p>
        </p:txBody>
      </p:sp>
      <p:sp>
        <p:nvSpPr>
          <p:cNvPr id="4" name="Title 3">
            <a:extLst>
              <a:ext uri="{FF2B5EF4-FFF2-40B4-BE49-F238E27FC236}">
                <a16:creationId xmlns:a16="http://schemas.microsoft.com/office/drawing/2014/main" id="{2C6E6A26-EB91-AD0E-D13D-11257D7BF770}"/>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1689270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1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dirty="0">
                <a:solidFill>
                  <a:schemeClr val="tx1"/>
                </a:solidFill>
              </a:rPr>
              <a:t>Questions on Background?</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1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dirty="0">
                <a:solidFill>
                  <a:schemeClr val="tx1"/>
                </a:solidFill>
              </a:rPr>
              <a:t>Step-by-Step Guide in Data Pipeline</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0F314-875B-23CE-5846-56B7E66E5820}"/>
              </a:ext>
            </a:extLst>
          </p:cNvPr>
          <p:cNvSpPr>
            <a:spLocks noGrp="1"/>
          </p:cNvSpPr>
          <p:nvPr>
            <p:ph type="title"/>
          </p:nvPr>
        </p:nvSpPr>
        <p:spPr/>
        <p:txBody>
          <a:bodyPr/>
          <a:lstStyle/>
          <a:p>
            <a:r>
              <a:rPr lang="en-US" dirty="0"/>
              <a:t>Step 1: Upload Data</a:t>
            </a:r>
          </a:p>
        </p:txBody>
      </p:sp>
      <p:sp>
        <p:nvSpPr>
          <p:cNvPr id="3" name="Text Placeholder 2">
            <a:extLst>
              <a:ext uri="{FF2B5EF4-FFF2-40B4-BE49-F238E27FC236}">
                <a16:creationId xmlns:a16="http://schemas.microsoft.com/office/drawing/2014/main" id="{DAC85E69-38C5-AA98-BB39-88FAB792AF1A}"/>
              </a:ext>
            </a:extLst>
          </p:cNvPr>
          <p:cNvSpPr>
            <a:spLocks noGrp="1"/>
          </p:cNvSpPr>
          <p:nvPr>
            <p:ph type="body" idx="1"/>
          </p:nvPr>
        </p:nvSpPr>
        <p:spPr>
          <a:xfrm>
            <a:off x="311700" y="1152475"/>
            <a:ext cx="2600176" cy="3034800"/>
          </a:xfrm>
        </p:spPr>
        <p:txBody>
          <a:bodyPr/>
          <a:lstStyle/>
          <a:p>
            <a:pPr marL="127000" indent="0">
              <a:buNone/>
            </a:pPr>
            <a:r>
              <a:rPr lang="en-US" dirty="0"/>
              <a:t>Please ensure that your student interchange files, student profile or demographics file and student school association file are updated prior to uploading data. </a:t>
            </a:r>
          </a:p>
          <a:p>
            <a:endParaRPr lang="en-US" dirty="0"/>
          </a:p>
        </p:txBody>
      </p:sp>
      <p:sp>
        <p:nvSpPr>
          <p:cNvPr id="4" name="Title 3">
            <a:extLst>
              <a:ext uri="{FF2B5EF4-FFF2-40B4-BE49-F238E27FC236}">
                <a16:creationId xmlns:a16="http://schemas.microsoft.com/office/drawing/2014/main" id="{F857D3EA-CE16-8604-643C-CD34E88E3C22}"/>
              </a:ext>
            </a:extLst>
          </p:cNvPr>
          <p:cNvSpPr>
            <a:spLocks noGrp="1"/>
          </p:cNvSpPr>
          <p:nvPr>
            <p:ph type="title" idx="2"/>
          </p:nvPr>
        </p:nvSpPr>
        <p:spPr/>
        <p:txBody>
          <a:bodyPr/>
          <a:lstStyle/>
          <a:p>
            <a:endParaRPr lang="en-US"/>
          </a:p>
        </p:txBody>
      </p:sp>
      <p:pic>
        <p:nvPicPr>
          <p:cNvPr id="7" name="Picture 6" descr="Screenshot of Data File Upload screen.">
            <a:extLst>
              <a:ext uri="{FF2B5EF4-FFF2-40B4-BE49-F238E27FC236}">
                <a16:creationId xmlns:a16="http://schemas.microsoft.com/office/drawing/2014/main" id="{60D4B965-C2EE-DE9A-C4AE-D5A39D552F53}"/>
              </a:ext>
            </a:extLst>
          </p:cNvPr>
          <p:cNvPicPr>
            <a:picLocks noChangeAspect="1"/>
          </p:cNvPicPr>
          <p:nvPr/>
        </p:nvPicPr>
        <p:blipFill>
          <a:blip r:embed="rId3"/>
          <a:stretch>
            <a:fillRect/>
          </a:stretch>
        </p:blipFill>
        <p:spPr>
          <a:xfrm>
            <a:off x="3086235" y="1043489"/>
            <a:ext cx="5933890" cy="39949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8168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6193B-0C5A-338B-831F-2924F9F5D156}"/>
              </a:ext>
            </a:extLst>
          </p:cNvPr>
          <p:cNvSpPr>
            <a:spLocks noGrp="1"/>
          </p:cNvSpPr>
          <p:nvPr>
            <p:ph type="title"/>
          </p:nvPr>
        </p:nvSpPr>
        <p:spPr/>
        <p:txBody>
          <a:bodyPr/>
          <a:lstStyle/>
          <a:p>
            <a:r>
              <a:rPr lang="en-US" dirty="0"/>
              <a:t>Step 2: Check Pipeline Error Report</a:t>
            </a:r>
          </a:p>
        </p:txBody>
      </p:sp>
      <p:sp>
        <p:nvSpPr>
          <p:cNvPr id="3" name="Text Placeholder 2">
            <a:extLst>
              <a:ext uri="{FF2B5EF4-FFF2-40B4-BE49-F238E27FC236}">
                <a16:creationId xmlns:a16="http://schemas.microsoft.com/office/drawing/2014/main" id="{CC0ECD40-B425-F770-4956-2BC8F18FB124}"/>
              </a:ext>
            </a:extLst>
          </p:cNvPr>
          <p:cNvSpPr>
            <a:spLocks noGrp="1"/>
          </p:cNvSpPr>
          <p:nvPr>
            <p:ph type="body" idx="1"/>
          </p:nvPr>
        </p:nvSpPr>
        <p:spPr>
          <a:xfrm>
            <a:off x="123875" y="1054350"/>
            <a:ext cx="2981915" cy="3034800"/>
          </a:xfrm>
        </p:spPr>
        <p:txBody>
          <a:bodyPr/>
          <a:lstStyle/>
          <a:p>
            <a:pPr marL="127000" indent="0">
              <a:buNone/>
            </a:pPr>
            <a:r>
              <a:rPr lang="en-US" dirty="0"/>
              <a:t>After uploading, Pipeline will send an automated email that will tell you how many errors exist in your file. </a:t>
            </a:r>
          </a:p>
          <a:p>
            <a:pPr marL="127000" indent="0">
              <a:buNone/>
            </a:pPr>
            <a:endParaRPr lang="en-US" dirty="0"/>
          </a:p>
          <a:p>
            <a:pPr marL="127000" indent="0">
              <a:buNone/>
            </a:pPr>
            <a:r>
              <a:rPr lang="en-US" dirty="0"/>
              <a:t>After receiving this email, you can check your error report in Pipeline through using the options shown in the screenshot.</a:t>
            </a:r>
          </a:p>
        </p:txBody>
      </p:sp>
      <p:pic>
        <p:nvPicPr>
          <p:cNvPr id="6" name="Picture 5" descr="Screenshot of error report screen in Data Pipeline.">
            <a:extLst>
              <a:ext uri="{FF2B5EF4-FFF2-40B4-BE49-F238E27FC236}">
                <a16:creationId xmlns:a16="http://schemas.microsoft.com/office/drawing/2014/main" id="{1233819A-38DD-C179-EA0C-EC443D451D5E}"/>
              </a:ext>
            </a:extLst>
          </p:cNvPr>
          <p:cNvPicPr>
            <a:picLocks noChangeAspect="1"/>
          </p:cNvPicPr>
          <p:nvPr/>
        </p:nvPicPr>
        <p:blipFill>
          <a:blip r:embed="rId2"/>
          <a:stretch>
            <a:fillRect/>
          </a:stretch>
        </p:blipFill>
        <p:spPr>
          <a:xfrm>
            <a:off x="3298039" y="1523371"/>
            <a:ext cx="5480346" cy="23117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8515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DB5D5-E97D-20D1-0232-822D22869C5B}"/>
              </a:ext>
            </a:extLst>
          </p:cNvPr>
          <p:cNvSpPr>
            <a:spLocks noGrp="1"/>
          </p:cNvSpPr>
          <p:nvPr>
            <p:ph type="title"/>
          </p:nvPr>
        </p:nvSpPr>
        <p:spPr/>
        <p:txBody>
          <a:bodyPr/>
          <a:lstStyle/>
          <a:p>
            <a:r>
              <a:rPr lang="en-US" dirty="0"/>
              <a:t>Step 3: Correct Errors and Reupload</a:t>
            </a:r>
          </a:p>
        </p:txBody>
      </p:sp>
      <p:sp>
        <p:nvSpPr>
          <p:cNvPr id="3" name="Text Placeholder 2">
            <a:extLst>
              <a:ext uri="{FF2B5EF4-FFF2-40B4-BE49-F238E27FC236}">
                <a16:creationId xmlns:a16="http://schemas.microsoft.com/office/drawing/2014/main" id="{EC8D5346-D006-18B1-BD80-0D8DE27A1FCF}"/>
              </a:ext>
            </a:extLst>
          </p:cNvPr>
          <p:cNvSpPr>
            <a:spLocks noGrp="1"/>
          </p:cNvSpPr>
          <p:nvPr>
            <p:ph type="body" idx="1"/>
          </p:nvPr>
        </p:nvSpPr>
        <p:spPr>
          <a:xfrm>
            <a:off x="311700" y="1152475"/>
            <a:ext cx="2928650" cy="3034800"/>
          </a:xfrm>
        </p:spPr>
        <p:txBody>
          <a:bodyPr/>
          <a:lstStyle/>
          <a:p>
            <a:pPr marL="127000" indent="0">
              <a:buNone/>
            </a:pPr>
            <a:r>
              <a:rPr lang="en-US" dirty="0"/>
              <a:t>Please continue this process of uploading and checking your error report until you reach zero errors. To confirm that you have zero errors, please use the Status Dashboard, as shown to the right. </a:t>
            </a:r>
          </a:p>
        </p:txBody>
      </p:sp>
      <p:pic>
        <p:nvPicPr>
          <p:cNvPr id="6" name="Picture 5" descr="Screenshot of the Status Dashboard in Data Pipeline.">
            <a:extLst>
              <a:ext uri="{FF2B5EF4-FFF2-40B4-BE49-F238E27FC236}">
                <a16:creationId xmlns:a16="http://schemas.microsoft.com/office/drawing/2014/main" id="{90D74845-3ECF-BF3D-9989-979EB57B0813}"/>
              </a:ext>
            </a:extLst>
          </p:cNvPr>
          <p:cNvPicPr>
            <a:picLocks noChangeAspect="1"/>
          </p:cNvPicPr>
          <p:nvPr/>
        </p:nvPicPr>
        <p:blipFill>
          <a:blip r:embed="rId2"/>
          <a:stretch>
            <a:fillRect/>
          </a:stretch>
        </p:blipFill>
        <p:spPr>
          <a:xfrm>
            <a:off x="3370763" y="1649628"/>
            <a:ext cx="5423004" cy="23413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93301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63B31C-E1EF-4E48-ABA1-F13EFCEDDA23}"/>
              </a:ext>
            </a:extLst>
          </p:cNvPr>
          <p:cNvSpPr>
            <a:spLocks noGrp="1"/>
          </p:cNvSpPr>
          <p:nvPr>
            <p:ph type="title"/>
          </p:nvPr>
        </p:nvSpPr>
        <p:spPr/>
        <p:txBody>
          <a:bodyPr/>
          <a:lstStyle/>
          <a:p>
            <a:r>
              <a:rPr lang="en-US" dirty="0"/>
              <a:t>Resolving Errors</a:t>
            </a:r>
          </a:p>
        </p:txBody>
      </p:sp>
      <p:sp>
        <p:nvSpPr>
          <p:cNvPr id="5" name="Content Placeholder 4">
            <a:extLst>
              <a:ext uri="{FF2B5EF4-FFF2-40B4-BE49-F238E27FC236}">
                <a16:creationId xmlns:a16="http://schemas.microsoft.com/office/drawing/2014/main" id="{135E38A0-DD22-4CA1-B722-FF8137A6573D}"/>
              </a:ext>
            </a:extLst>
          </p:cNvPr>
          <p:cNvSpPr>
            <a:spLocks noGrp="1"/>
          </p:cNvSpPr>
          <p:nvPr>
            <p:ph type="body" idx="1"/>
          </p:nvPr>
        </p:nvSpPr>
        <p:spPr>
          <a:xfrm>
            <a:off x="311700" y="1152475"/>
            <a:ext cx="6506350" cy="3034800"/>
          </a:xfrm>
        </p:spPr>
        <p:txBody>
          <a:bodyPr>
            <a:normAutofit fontScale="92500"/>
          </a:bodyPr>
          <a:lstStyle/>
          <a:p>
            <a:r>
              <a:rPr lang="en-US" dirty="0"/>
              <a:t>Why do we get errors? Errors are edits that are in place to assist with providing most accurate information to CDE which is published, analyzed and reviewed by legislators, stakeholders, researchers, </a:t>
            </a:r>
            <a:r>
              <a:rPr lang="en-US" dirty="0" err="1"/>
              <a:t>etc</a:t>
            </a:r>
            <a:endParaRPr lang="en-US" dirty="0"/>
          </a:p>
          <a:p>
            <a:r>
              <a:rPr lang="en-US" dirty="0"/>
              <a:t>Errors must be corrected in the file before finalizing the data</a:t>
            </a:r>
          </a:p>
          <a:p>
            <a:r>
              <a:rPr lang="en-US" dirty="0"/>
              <a:t>Error message should provide adequate information to assist you with determining the corrections needed</a:t>
            </a:r>
          </a:p>
          <a:p>
            <a:r>
              <a:rPr lang="en-US" dirty="0"/>
              <a:t>Each error message will list the data field(s) that is an issue</a:t>
            </a:r>
          </a:p>
          <a:p>
            <a:r>
              <a:rPr lang="en-US" dirty="0"/>
              <a:t>Find the data field(s) in the data file upload and make appropriate adjustment</a:t>
            </a:r>
          </a:p>
          <a:p>
            <a:r>
              <a:rPr lang="en-US" dirty="0"/>
              <a:t>Upload fixed data file again into data pipeline and run error reports </a:t>
            </a:r>
          </a:p>
          <a:p>
            <a:endParaRPr lang="en-US" dirty="0"/>
          </a:p>
        </p:txBody>
      </p:sp>
      <p:sp>
        <p:nvSpPr>
          <p:cNvPr id="2" name="Title 1">
            <a:extLst>
              <a:ext uri="{FF2B5EF4-FFF2-40B4-BE49-F238E27FC236}">
                <a16:creationId xmlns:a16="http://schemas.microsoft.com/office/drawing/2014/main" id="{8AFAFFCA-831B-06AC-B5D6-62110615481C}"/>
              </a:ext>
            </a:extLst>
          </p:cNvPr>
          <p:cNvSpPr>
            <a:spLocks noGrp="1"/>
          </p:cNvSpPr>
          <p:nvPr>
            <p:ph type="title" idx="2"/>
          </p:nvPr>
        </p:nvSpPr>
        <p:spPr/>
        <p:txBody>
          <a:bodyPr/>
          <a:lstStyle/>
          <a:p>
            <a:endParaRPr lang="en-US"/>
          </a:p>
        </p:txBody>
      </p:sp>
      <p:sp>
        <p:nvSpPr>
          <p:cNvPr id="3" name="Slide Number Placeholder 2">
            <a:extLst>
              <a:ext uri="{FF2B5EF4-FFF2-40B4-BE49-F238E27FC236}">
                <a16:creationId xmlns:a16="http://schemas.microsoft.com/office/drawing/2014/main" id="{E048C663-4C03-42E6-98E6-499628E8A622}"/>
              </a:ext>
            </a:extLst>
          </p:cNvPr>
          <p:cNvSpPr>
            <a:spLocks noGrp="1"/>
          </p:cNvSpPr>
          <p:nvPr>
            <p:ph type="sldNum" idx="12"/>
          </p:nvPr>
        </p:nvSpPr>
        <p:spPr/>
        <p:txBody>
          <a:bodyPr/>
          <a:lstStyle/>
          <a:p>
            <a:fld id="{C479D5F6-EDCB-402A-AC08-4943A1820E8F}" type="slidenum">
              <a:rPr lang="en-US" smtClean="0"/>
              <a:pPr/>
              <a:t>29</a:t>
            </a:fld>
            <a:endParaRPr lang="en-US" dirty="0"/>
          </a:p>
        </p:txBody>
      </p:sp>
    </p:spTree>
    <p:extLst>
      <p:ext uri="{BB962C8B-B14F-4D97-AF65-F5344CB8AC3E}">
        <p14:creationId xmlns:p14="http://schemas.microsoft.com/office/powerpoint/2010/main" val="2968748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dirty="0">
                <a:solidFill>
                  <a:schemeClr val="tx1"/>
                </a:solidFill>
              </a:rPr>
              <a:t>Data Privacy and Security</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06755-D208-8918-1B74-C94673BCE446}"/>
              </a:ext>
            </a:extLst>
          </p:cNvPr>
          <p:cNvSpPr>
            <a:spLocks noGrp="1"/>
          </p:cNvSpPr>
          <p:nvPr>
            <p:ph type="title"/>
          </p:nvPr>
        </p:nvSpPr>
        <p:spPr/>
        <p:txBody>
          <a:bodyPr/>
          <a:lstStyle/>
          <a:p>
            <a:r>
              <a:rPr lang="en-US" dirty="0"/>
              <a:t>Step 4: Review Reports for Accuracy</a:t>
            </a:r>
          </a:p>
        </p:txBody>
      </p:sp>
      <p:sp>
        <p:nvSpPr>
          <p:cNvPr id="3" name="Text Placeholder 2">
            <a:extLst>
              <a:ext uri="{FF2B5EF4-FFF2-40B4-BE49-F238E27FC236}">
                <a16:creationId xmlns:a16="http://schemas.microsoft.com/office/drawing/2014/main" id="{9EF6D25A-3BA6-1E34-72AD-C626D4036B7E}"/>
              </a:ext>
            </a:extLst>
          </p:cNvPr>
          <p:cNvSpPr>
            <a:spLocks noGrp="1"/>
          </p:cNvSpPr>
          <p:nvPr>
            <p:ph type="body" idx="1"/>
          </p:nvPr>
        </p:nvSpPr>
        <p:spPr>
          <a:xfrm>
            <a:off x="63713" y="1006525"/>
            <a:ext cx="2475888" cy="3034800"/>
          </a:xfrm>
        </p:spPr>
        <p:txBody>
          <a:bodyPr/>
          <a:lstStyle/>
          <a:p>
            <a:pPr marL="127000" indent="0">
              <a:buNone/>
            </a:pPr>
            <a:r>
              <a:rPr lang="en-US" dirty="0"/>
              <a:t>Once you have cleared all errors, please ensure the accuracy of your data through the available Cognos reports. </a:t>
            </a:r>
          </a:p>
          <a:p>
            <a:pPr marL="127000" indent="0">
              <a:buNone/>
            </a:pPr>
            <a:endParaRPr lang="en-US" dirty="0"/>
          </a:p>
          <a:p>
            <a:pPr marL="127000" indent="0">
              <a:buNone/>
            </a:pPr>
            <a:r>
              <a:rPr lang="en-US" dirty="0"/>
              <a:t>Please reach out if you have any questions on the reports.</a:t>
            </a:r>
          </a:p>
        </p:txBody>
      </p:sp>
      <p:pic>
        <p:nvPicPr>
          <p:cNvPr id="6" name="Picture 5" descr="Screenshot of the Cognos Report button in Data Pipeline.">
            <a:extLst>
              <a:ext uri="{FF2B5EF4-FFF2-40B4-BE49-F238E27FC236}">
                <a16:creationId xmlns:a16="http://schemas.microsoft.com/office/drawing/2014/main" id="{74F20EA6-BDF5-3F66-7481-8A915DDFD9DD}"/>
              </a:ext>
            </a:extLst>
          </p:cNvPr>
          <p:cNvPicPr>
            <a:picLocks noChangeAspect="1"/>
          </p:cNvPicPr>
          <p:nvPr/>
        </p:nvPicPr>
        <p:blipFill>
          <a:blip r:embed="rId2"/>
          <a:stretch>
            <a:fillRect/>
          </a:stretch>
        </p:blipFill>
        <p:spPr>
          <a:xfrm>
            <a:off x="2539601" y="2368454"/>
            <a:ext cx="1778091" cy="1854295"/>
          </a:xfrm>
          <a:prstGeom prst="rect">
            <a:avLst/>
          </a:prstGeom>
          <a:ln>
            <a:noFill/>
          </a:ln>
          <a:effectLst>
            <a:outerShdw blurRad="292100" dist="139700" dir="2700000" algn="tl" rotWithShape="0">
              <a:srgbClr val="333333">
                <a:alpha val="65000"/>
              </a:srgbClr>
            </a:outerShdw>
          </a:effectLst>
        </p:spPr>
      </p:pic>
      <p:pic>
        <p:nvPicPr>
          <p:cNvPr id="8" name="Picture 7" descr="Screenshot of report listings in Cognos">
            <a:extLst>
              <a:ext uri="{FF2B5EF4-FFF2-40B4-BE49-F238E27FC236}">
                <a16:creationId xmlns:a16="http://schemas.microsoft.com/office/drawing/2014/main" id="{D6612FD8-717C-1E7A-9D13-CFB556B74580}"/>
              </a:ext>
            </a:extLst>
          </p:cNvPr>
          <p:cNvPicPr>
            <a:picLocks noChangeAspect="1"/>
          </p:cNvPicPr>
          <p:nvPr/>
        </p:nvPicPr>
        <p:blipFill>
          <a:blip r:embed="rId3"/>
          <a:stretch>
            <a:fillRect/>
          </a:stretch>
        </p:blipFill>
        <p:spPr>
          <a:xfrm>
            <a:off x="4755100" y="406752"/>
            <a:ext cx="4151078" cy="2888850"/>
          </a:xfrm>
          <a:prstGeom prst="rect">
            <a:avLst/>
          </a:prstGeom>
          <a:ln>
            <a:noFill/>
          </a:ln>
          <a:effectLst>
            <a:outerShdw blurRad="292100" dist="139700" dir="2700000" algn="tl" rotWithShape="0">
              <a:srgbClr val="333333">
                <a:alpha val="65000"/>
              </a:srgbClr>
            </a:outerShdw>
          </a:effectLst>
        </p:spPr>
      </p:pic>
      <p:cxnSp>
        <p:nvCxnSpPr>
          <p:cNvPr id="10" name="Straight Arrow Connector 9">
            <a:extLst>
              <a:ext uri="{FF2B5EF4-FFF2-40B4-BE49-F238E27FC236}">
                <a16:creationId xmlns:a16="http://schemas.microsoft.com/office/drawing/2014/main" id="{3FB0D31B-1996-76A3-256B-8AAEE8F54275}"/>
              </a:ext>
              <a:ext uri="{C183D7F6-B498-43B3-948B-1728B52AA6E4}">
                <adec:decorative xmlns:adec="http://schemas.microsoft.com/office/drawing/2017/decorative" val="1"/>
              </a:ext>
            </a:extLst>
          </p:cNvPr>
          <p:cNvCxnSpPr/>
          <p:nvPr/>
        </p:nvCxnSpPr>
        <p:spPr>
          <a:xfrm flipV="1">
            <a:off x="3329126" y="1633491"/>
            <a:ext cx="1154097" cy="577049"/>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19396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CF2D9-F90F-8F8A-5D89-8E5374ABF2BD}"/>
              </a:ext>
            </a:extLst>
          </p:cNvPr>
          <p:cNvSpPr>
            <a:spLocks noGrp="1"/>
          </p:cNvSpPr>
          <p:nvPr>
            <p:ph type="title"/>
          </p:nvPr>
        </p:nvSpPr>
        <p:spPr/>
        <p:txBody>
          <a:bodyPr/>
          <a:lstStyle/>
          <a:p>
            <a:r>
              <a:rPr lang="en-US" dirty="0"/>
              <a:t>Cognos Reports</a:t>
            </a:r>
          </a:p>
        </p:txBody>
      </p:sp>
      <p:sp>
        <p:nvSpPr>
          <p:cNvPr id="3" name="Text Placeholder 2">
            <a:extLst>
              <a:ext uri="{FF2B5EF4-FFF2-40B4-BE49-F238E27FC236}">
                <a16:creationId xmlns:a16="http://schemas.microsoft.com/office/drawing/2014/main" id="{1CA3D2B1-EC1D-C0B5-5F48-751BDA055E61}"/>
              </a:ext>
            </a:extLst>
          </p:cNvPr>
          <p:cNvSpPr>
            <a:spLocks noGrp="1"/>
          </p:cNvSpPr>
          <p:nvPr>
            <p:ph type="body" idx="1"/>
          </p:nvPr>
        </p:nvSpPr>
        <p:spPr/>
        <p:txBody>
          <a:bodyPr/>
          <a:lstStyle/>
          <a:p>
            <a:endParaRPr lang="en-US"/>
          </a:p>
        </p:txBody>
      </p:sp>
      <p:sp>
        <p:nvSpPr>
          <p:cNvPr id="4" name="Title 3">
            <a:extLst>
              <a:ext uri="{FF2B5EF4-FFF2-40B4-BE49-F238E27FC236}">
                <a16:creationId xmlns:a16="http://schemas.microsoft.com/office/drawing/2014/main" id="{3472927A-E5E4-10EE-FD31-066AACE71FF1}"/>
              </a:ext>
            </a:extLst>
          </p:cNvPr>
          <p:cNvSpPr>
            <a:spLocks noGrp="1"/>
          </p:cNvSpPr>
          <p:nvPr>
            <p:ph type="title" idx="2"/>
          </p:nvPr>
        </p:nvSpPr>
        <p:spPr/>
        <p:txBody>
          <a:bodyPr/>
          <a:lstStyle/>
          <a:p>
            <a:endParaRPr lang="en-US"/>
          </a:p>
        </p:txBody>
      </p:sp>
      <p:graphicFrame>
        <p:nvGraphicFramePr>
          <p:cNvPr id="5" name="Table 4">
            <a:extLst>
              <a:ext uri="{FF2B5EF4-FFF2-40B4-BE49-F238E27FC236}">
                <a16:creationId xmlns:a16="http://schemas.microsoft.com/office/drawing/2014/main" id="{5AD50FB3-291E-DB07-55C4-BF356BC0FE19}"/>
              </a:ext>
            </a:extLst>
          </p:cNvPr>
          <p:cNvGraphicFramePr>
            <a:graphicFrameLocks noGrp="1"/>
          </p:cNvGraphicFramePr>
          <p:nvPr>
            <p:extLst>
              <p:ext uri="{D42A27DB-BD31-4B8C-83A1-F6EECF244321}">
                <p14:modId xmlns:p14="http://schemas.microsoft.com/office/powerpoint/2010/main" val="4269423005"/>
              </p:ext>
            </p:extLst>
          </p:nvPr>
        </p:nvGraphicFramePr>
        <p:xfrm>
          <a:off x="349841" y="1104517"/>
          <a:ext cx="8520600" cy="3380106"/>
        </p:xfrm>
        <a:graphic>
          <a:graphicData uri="http://schemas.openxmlformats.org/drawingml/2006/table">
            <a:tbl>
              <a:tblPr firstRow="1" bandRow="1">
                <a:tableStyleId>{5C22544A-7EE6-4342-B048-85BDC9FD1C3A}</a:tableStyleId>
              </a:tblPr>
              <a:tblGrid>
                <a:gridCol w="2969987">
                  <a:extLst>
                    <a:ext uri="{9D8B030D-6E8A-4147-A177-3AD203B41FA5}">
                      <a16:colId xmlns:a16="http://schemas.microsoft.com/office/drawing/2014/main" val="1854271584"/>
                    </a:ext>
                  </a:extLst>
                </a:gridCol>
                <a:gridCol w="5550613">
                  <a:extLst>
                    <a:ext uri="{9D8B030D-6E8A-4147-A177-3AD203B41FA5}">
                      <a16:colId xmlns:a16="http://schemas.microsoft.com/office/drawing/2014/main" val="3929848387"/>
                    </a:ext>
                  </a:extLst>
                </a:gridCol>
              </a:tblGrid>
              <a:tr h="503870">
                <a:tc>
                  <a:txBody>
                    <a:bodyPr/>
                    <a:lstStyle/>
                    <a:p>
                      <a:r>
                        <a:rPr lang="en-US" dirty="0"/>
                        <a:t>Report Name</a:t>
                      </a:r>
                    </a:p>
                  </a:txBody>
                  <a:tcPr/>
                </a:tc>
                <a:tc>
                  <a:txBody>
                    <a:bodyPr/>
                    <a:lstStyle/>
                    <a:p>
                      <a:r>
                        <a:rPr lang="en-US" dirty="0"/>
                        <a:t>Report Function</a:t>
                      </a:r>
                    </a:p>
                  </a:txBody>
                  <a:tcPr/>
                </a:tc>
                <a:extLst>
                  <a:ext uri="{0D108BD9-81ED-4DB2-BD59-A6C34878D82A}">
                    <a16:rowId xmlns:a16="http://schemas.microsoft.com/office/drawing/2014/main" val="2422178682"/>
                  </a:ext>
                </a:extLst>
              </a:tr>
              <a:tr h="503870">
                <a:tc>
                  <a:txBody>
                    <a:bodyPr/>
                    <a:lstStyle/>
                    <a:p>
                      <a:r>
                        <a:rPr lang="en-US" dirty="0"/>
                        <a:t>READ Error Detail Report</a:t>
                      </a:r>
                    </a:p>
                  </a:txBody>
                  <a:tcPr/>
                </a:tc>
                <a:tc>
                  <a:txBody>
                    <a:bodyPr/>
                    <a:lstStyle/>
                    <a:p>
                      <a:r>
                        <a:rPr lang="en-US" dirty="0"/>
                        <a:t>Report that will list errors record by record similar to Data Pipeline.</a:t>
                      </a:r>
                    </a:p>
                  </a:txBody>
                  <a:tcPr/>
                </a:tc>
                <a:extLst>
                  <a:ext uri="{0D108BD9-81ED-4DB2-BD59-A6C34878D82A}">
                    <a16:rowId xmlns:a16="http://schemas.microsoft.com/office/drawing/2014/main" val="2873087133"/>
                  </a:ext>
                </a:extLst>
              </a:tr>
              <a:tr h="503870">
                <a:tc>
                  <a:txBody>
                    <a:bodyPr/>
                    <a:lstStyle/>
                    <a:p>
                      <a:r>
                        <a:rPr lang="en-US" dirty="0"/>
                        <a:t>READ Records</a:t>
                      </a:r>
                    </a:p>
                  </a:txBody>
                  <a:tcPr/>
                </a:tc>
                <a:tc>
                  <a:txBody>
                    <a:bodyPr/>
                    <a:lstStyle/>
                    <a:p>
                      <a:r>
                        <a:rPr lang="en-US" dirty="0"/>
                        <a:t>Report that shows all records submitted in your file and includes grade level.</a:t>
                      </a:r>
                    </a:p>
                  </a:txBody>
                  <a:tcPr/>
                </a:tc>
                <a:extLst>
                  <a:ext uri="{0D108BD9-81ED-4DB2-BD59-A6C34878D82A}">
                    <a16:rowId xmlns:a16="http://schemas.microsoft.com/office/drawing/2014/main" val="3673284087"/>
                  </a:ext>
                </a:extLst>
              </a:tr>
              <a:tr h="503870">
                <a:tc>
                  <a:txBody>
                    <a:bodyPr/>
                    <a:lstStyle/>
                    <a:p>
                      <a:r>
                        <a:rPr lang="en-US" dirty="0"/>
                        <a:t>READ Status Grades K-3</a:t>
                      </a:r>
                    </a:p>
                  </a:txBody>
                  <a:tcPr/>
                </a:tc>
                <a:tc>
                  <a:txBody>
                    <a:bodyPr/>
                    <a:lstStyle/>
                    <a:p>
                      <a:r>
                        <a:rPr lang="en-US" dirty="0"/>
                        <a:t>Report that shows the number of students identified with SRDs by school and grade level.</a:t>
                      </a:r>
                    </a:p>
                  </a:txBody>
                  <a:tcPr/>
                </a:tc>
                <a:extLst>
                  <a:ext uri="{0D108BD9-81ED-4DB2-BD59-A6C34878D82A}">
                    <a16:rowId xmlns:a16="http://schemas.microsoft.com/office/drawing/2014/main" val="377407883"/>
                  </a:ext>
                </a:extLst>
              </a:tr>
              <a:tr h="668023">
                <a:tc>
                  <a:txBody>
                    <a:bodyPr/>
                    <a:lstStyle/>
                    <a:p>
                      <a:r>
                        <a:rPr lang="en-US" dirty="0"/>
                        <a:t>Student Extract of 4</a:t>
                      </a:r>
                      <a:r>
                        <a:rPr lang="en-US" baseline="30000" dirty="0"/>
                        <a:t>th</a:t>
                      </a:r>
                      <a:r>
                        <a:rPr lang="en-US" dirty="0"/>
                        <a:t>-12</a:t>
                      </a:r>
                      <a:r>
                        <a:rPr lang="en-US" baseline="30000" dirty="0"/>
                        <a:t>th</a:t>
                      </a:r>
                      <a:r>
                        <a:rPr lang="en-US" dirty="0"/>
                        <a:t> Graders with an SRD in the Prior Year</a:t>
                      </a:r>
                    </a:p>
                  </a:txBody>
                  <a:tcPr/>
                </a:tc>
                <a:tc>
                  <a:txBody>
                    <a:bodyPr/>
                    <a:lstStyle/>
                    <a:p>
                      <a:r>
                        <a:rPr lang="en-US" dirty="0"/>
                        <a:t>Pre-populated report that identifies your 4</a:t>
                      </a:r>
                      <a:r>
                        <a:rPr lang="en-US" baseline="30000" dirty="0"/>
                        <a:t>th</a:t>
                      </a:r>
                      <a:r>
                        <a:rPr lang="en-US" dirty="0"/>
                        <a:t>-12</a:t>
                      </a:r>
                      <a:r>
                        <a:rPr lang="en-US" baseline="30000" dirty="0"/>
                        <a:t>th</a:t>
                      </a:r>
                      <a:r>
                        <a:rPr lang="en-US" dirty="0"/>
                        <a:t> grade cohort students</a:t>
                      </a:r>
                    </a:p>
                  </a:txBody>
                  <a:tcPr/>
                </a:tc>
                <a:extLst>
                  <a:ext uri="{0D108BD9-81ED-4DB2-BD59-A6C34878D82A}">
                    <a16:rowId xmlns:a16="http://schemas.microsoft.com/office/drawing/2014/main" val="746104063"/>
                  </a:ext>
                </a:extLst>
              </a:tr>
              <a:tr h="668023">
                <a:tc>
                  <a:txBody>
                    <a:bodyPr/>
                    <a:lstStyle/>
                    <a:p>
                      <a:r>
                        <a:rPr lang="en-US" dirty="0"/>
                        <a:t>Students Reported by Another District</a:t>
                      </a:r>
                    </a:p>
                  </a:txBody>
                  <a:tcPr/>
                </a:tc>
                <a:tc>
                  <a:txBody>
                    <a:bodyPr/>
                    <a:lstStyle/>
                    <a:p>
                      <a:r>
                        <a:rPr lang="en-US" dirty="0"/>
                        <a:t>Report that shows students you’ve reported that are also reported by another district (this is what is used during the duplicate phase). </a:t>
                      </a:r>
                    </a:p>
                  </a:txBody>
                  <a:tcPr/>
                </a:tc>
                <a:extLst>
                  <a:ext uri="{0D108BD9-81ED-4DB2-BD59-A6C34878D82A}">
                    <a16:rowId xmlns:a16="http://schemas.microsoft.com/office/drawing/2014/main" val="2424764634"/>
                  </a:ext>
                </a:extLst>
              </a:tr>
            </a:tbl>
          </a:graphicData>
        </a:graphic>
      </p:graphicFrame>
    </p:spTree>
    <p:extLst>
      <p:ext uri="{BB962C8B-B14F-4D97-AF65-F5344CB8AC3E}">
        <p14:creationId xmlns:p14="http://schemas.microsoft.com/office/powerpoint/2010/main" val="23360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43174-9E78-1670-8010-4D449ED5400C}"/>
              </a:ext>
            </a:extLst>
          </p:cNvPr>
          <p:cNvSpPr>
            <a:spLocks noGrp="1"/>
          </p:cNvSpPr>
          <p:nvPr>
            <p:ph type="title"/>
          </p:nvPr>
        </p:nvSpPr>
        <p:spPr/>
        <p:txBody>
          <a:bodyPr/>
          <a:lstStyle/>
          <a:p>
            <a:r>
              <a:rPr lang="en-US" dirty="0"/>
              <a:t>Step 5: Lock Your Submission</a:t>
            </a:r>
          </a:p>
        </p:txBody>
      </p:sp>
      <p:sp>
        <p:nvSpPr>
          <p:cNvPr id="3" name="Text Placeholder 2">
            <a:extLst>
              <a:ext uri="{FF2B5EF4-FFF2-40B4-BE49-F238E27FC236}">
                <a16:creationId xmlns:a16="http://schemas.microsoft.com/office/drawing/2014/main" id="{E92C2DFC-6DF3-F1ED-24E9-BA133994D536}"/>
              </a:ext>
            </a:extLst>
          </p:cNvPr>
          <p:cNvSpPr>
            <a:spLocks noGrp="1"/>
          </p:cNvSpPr>
          <p:nvPr>
            <p:ph type="body" idx="1"/>
          </p:nvPr>
        </p:nvSpPr>
        <p:spPr>
          <a:xfrm>
            <a:off x="123875" y="1054350"/>
            <a:ext cx="2263226" cy="3034800"/>
          </a:xfrm>
        </p:spPr>
        <p:txBody>
          <a:bodyPr/>
          <a:lstStyle/>
          <a:p>
            <a:pPr marL="127000" indent="0">
              <a:buNone/>
            </a:pPr>
            <a:r>
              <a:rPr lang="en-US" dirty="0"/>
              <a:t>After you have reached zero errors and have reviewed your data for accuracy, please lock your submission in Data Pipeline. This will ensure that no further changes are made to your file. </a:t>
            </a:r>
          </a:p>
        </p:txBody>
      </p:sp>
      <p:sp>
        <p:nvSpPr>
          <p:cNvPr id="4" name="Title 3">
            <a:extLst>
              <a:ext uri="{FF2B5EF4-FFF2-40B4-BE49-F238E27FC236}">
                <a16:creationId xmlns:a16="http://schemas.microsoft.com/office/drawing/2014/main" id="{8593263D-47CA-AADD-E2F6-64AC3ABB5BA9}"/>
              </a:ext>
              <a:ext uri="{C183D7F6-B498-43B3-948B-1728B52AA6E4}">
                <adec:decorative xmlns:adec="http://schemas.microsoft.com/office/drawing/2017/decorative" val="1"/>
              </a:ext>
            </a:extLst>
          </p:cNvPr>
          <p:cNvSpPr>
            <a:spLocks noGrp="1"/>
          </p:cNvSpPr>
          <p:nvPr>
            <p:ph type="title" idx="2"/>
          </p:nvPr>
        </p:nvSpPr>
        <p:spPr/>
        <p:txBody>
          <a:bodyPr/>
          <a:lstStyle/>
          <a:p>
            <a:endParaRPr lang="en-US"/>
          </a:p>
        </p:txBody>
      </p:sp>
      <p:pic>
        <p:nvPicPr>
          <p:cNvPr id="6" name="Picture 5" descr="Screenshot of the &quot;Submit to CDE&quot; button in Data Pipeline.">
            <a:extLst>
              <a:ext uri="{FF2B5EF4-FFF2-40B4-BE49-F238E27FC236}">
                <a16:creationId xmlns:a16="http://schemas.microsoft.com/office/drawing/2014/main" id="{C81152AC-D405-CE5C-F9B2-A603043A4F17}"/>
              </a:ext>
            </a:extLst>
          </p:cNvPr>
          <p:cNvPicPr>
            <a:picLocks noChangeAspect="1"/>
          </p:cNvPicPr>
          <p:nvPr/>
        </p:nvPicPr>
        <p:blipFill>
          <a:blip r:embed="rId2"/>
          <a:stretch>
            <a:fillRect/>
          </a:stretch>
        </p:blipFill>
        <p:spPr>
          <a:xfrm>
            <a:off x="2486149" y="1079500"/>
            <a:ext cx="6388324" cy="3034800"/>
          </a:xfrm>
          <a:prstGeom prst="rect">
            <a:avLst/>
          </a:prstGeom>
          <a:ln>
            <a:noFill/>
          </a:ln>
          <a:effectLst>
            <a:outerShdw blurRad="292100" dist="139700" dir="2700000" algn="tl" rotWithShape="0">
              <a:srgbClr val="333333">
                <a:alpha val="65000"/>
              </a:srgbClr>
            </a:outerShdw>
          </a:effectLst>
        </p:spPr>
      </p:pic>
      <p:sp>
        <p:nvSpPr>
          <p:cNvPr id="7" name="Arrow: Up 6">
            <a:extLst>
              <a:ext uri="{FF2B5EF4-FFF2-40B4-BE49-F238E27FC236}">
                <a16:creationId xmlns:a16="http://schemas.microsoft.com/office/drawing/2014/main" id="{A33349E8-6A7C-4B32-DEB7-37653BD8EE71}"/>
              </a:ext>
              <a:ext uri="{C183D7F6-B498-43B3-948B-1728B52AA6E4}">
                <adec:decorative xmlns:adec="http://schemas.microsoft.com/office/drawing/2017/decorative" val="1"/>
              </a:ext>
            </a:extLst>
          </p:cNvPr>
          <p:cNvSpPr/>
          <p:nvPr/>
        </p:nvSpPr>
        <p:spPr>
          <a:xfrm>
            <a:off x="5857869" y="3650692"/>
            <a:ext cx="399495" cy="53266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94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0DEF0-9DC0-2081-6E6F-5A00146557FF}"/>
              </a:ext>
            </a:extLst>
          </p:cNvPr>
          <p:cNvSpPr>
            <a:spLocks noGrp="1"/>
          </p:cNvSpPr>
          <p:nvPr>
            <p:ph type="title"/>
          </p:nvPr>
        </p:nvSpPr>
        <p:spPr/>
        <p:txBody>
          <a:bodyPr/>
          <a:lstStyle/>
          <a:p>
            <a:r>
              <a:rPr lang="en-US" dirty="0"/>
              <a:t>Step 6: Check for Duplicates During the Duplicate Phase</a:t>
            </a:r>
          </a:p>
        </p:txBody>
      </p:sp>
      <p:sp>
        <p:nvSpPr>
          <p:cNvPr id="3" name="Text Placeholder 2">
            <a:extLst>
              <a:ext uri="{FF2B5EF4-FFF2-40B4-BE49-F238E27FC236}">
                <a16:creationId xmlns:a16="http://schemas.microsoft.com/office/drawing/2014/main" id="{F91E99DA-AD4C-DCF2-A84A-1C9FB62FD05F}"/>
              </a:ext>
            </a:extLst>
          </p:cNvPr>
          <p:cNvSpPr>
            <a:spLocks noGrp="1"/>
          </p:cNvSpPr>
          <p:nvPr>
            <p:ph type="body" idx="1"/>
          </p:nvPr>
        </p:nvSpPr>
        <p:spPr>
          <a:xfrm>
            <a:off x="311700" y="1152475"/>
            <a:ext cx="3727640" cy="3034800"/>
          </a:xfrm>
        </p:spPr>
        <p:txBody>
          <a:bodyPr>
            <a:normAutofit fontScale="92500" lnSpcReduction="20000"/>
          </a:bodyPr>
          <a:lstStyle/>
          <a:p>
            <a:pPr marL="127000" indent="0">
              <a:buNone/>
            </a:pPr>
            <a:r>
              <a:rPr lang="en-US" dirty="0"/>
              <a:t>Once you have locked your data, you have completed the first phase of the collection! Thank you!</a:t>
            </a:r>
          </a:p>
          <a:p>
            <a:pPr marL="127000" indent="0">
              <a:buNone/>
            </a:pPr>
            <a:endParaRPr lang="en-US" dirty="0"/>
          </a:p>
          <a:p>
            <a:pPr marL="127000" indent="0">
              <a:buNone/>
            </a:pPr>
            <a:r>
              <a:rPr lang="en-US" dirty="0"/>
              <a:t>However, as a state, we have to check for duplicate SASIDs. This phase will begin on 6/16/2025. Please pull the “Students Reported by Another District” Report in Cognos to see if you have any SASIDs shared with other districts. If you do, you will need to repeat Steps 1-5. Please reach out with any questions.</a:t>
            </a:r>
          </a:p>
        </p:txBody>
      </p:sp>
      <p:pic>
        <p:nvPicPr>
          <p:cNvPr id="6" name="Picture 5" descr="Screenshot highlighting the Cognos report for the duplicate phase.">
            <a:extLst>
              <a:ext uri="{FF2B5EF4-FFF2-40B4-BE49-F238E27FC236}">
                <a16:creationId xmlns:a16="http://schemas.microsoft.com/office/drawing/2014/main" id="{EB5A89B4-2848-473F-94D2-F7F867495E0F}"/>
              </a:ext>
            </a:extLst>
          </p:cNvPr>
          <p:cNvPicPr>
            <a:picLocks noChangeAspect="1"/>
          </p:cNvPicPr>
          <p:nvPr/>
        </p:nvPicPr>
        <p:blipFill>
          <a:blip r:embed="rId2"/>
          <a:stretch>
            <a:fillRect/>
          </a:stretch>
        </p:blipFill>
        <p:spPr>
          <a:xfrm>
            <a:off x="4251469" y="2215699"/>
            <a:ext cx="4672946" cy="1219960"/>
          </a:xfrm>
          <a:prstGeom prst="rect">
            <a:avLst/>
          </a:prstGeom>
          <a:ln>
            <a:noFill/>
          </a:ln>
          <a:effectLst>
            <a:outerShdw blurRad="292100" dist="139700" dir="2700000" algn="tl" rotWithShape="0">
              <a:srgbClr val="333333">
                <a:alpha val="65000"/>
              </a:srgbClr>
            </a:outerShdw>
          </a:effectLst>
        </p:spPr>
      </p:pic>
      <p:sp>
        <p:nvSpPr>
          <p:cNvPr id="7" name="Arrow: Right 6">
            <a:extLst>
              <a:ext uri="{FF2B5EF4-FFF2-40B4-BE49-F238E27FC236}">
                <a16:creationId xmlns:a16="http://schemas.microsoft.com/office/drawing/2014/main" id="{62B2F31D-EC3B-D940-4E64-81419667AD52}"/>
              </a:ext>
              <a:ext uri="{C183D7F6-B498-43B3-948B-1728B52AA6E4}">
                <adec:decorative xmlns:adec="http://schemas.microsoft.com/office/drawing/2017/decorative" val="1"/>
              </a:ext>
            </a:extLst>
          </p:cNvPr>
          <p:cNvSpPr/>
          <p:nvPr/>
        </p:nvSpPr>
        <p:spPr>
          <a:xfrm>
            <a:off x="3949628" y="2665553"/>
            <a:ext cx="603681" cy="3167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7836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8DE6E-CA81-285D-1551-40C88A481D51}"/>
              </a:ext>
            </a:extLst>
          </p:cNvPr>
          <p:cNvSpPr>
            <a:spLocks noGrp="1"/>
          </p:cNvSpPr>
          <p:nvPr>
            <p:ph type="title"/>
          </p:nvPr>
        </p:nvSpPr>
        <p:spPr/>
        <p:txBody>
          <a:bodyPr/>
          <a:lstStyle/>
          <a:p>
            <a:r>
              <a:rPr lang="en-US" dirty="0"/>
              <a:t>Step 7: Download and Submit Sign-Off Form</a:t>
            </a:r>
          </a:p>
        </p:txBody>
      </p:sp>
      <p:sp>
        <p:nvSpPr>
          <p:cNvPr id="3" name="Text Placeholder 2">
            <a:extLst>
              <a:ext uri="{FF2B5EF4-FFF2-40B4-BE49-F238E27FC236}">
                <a16:creationId xmlns:a16="http://schemas.microsoft.com/office/drawing/2014/main" id="{1790D330-83F2-918A-217F-057551E6BCD7}"/>
              </a:ext>
            </a:extLst>
          </p:cNvPr>
          <p:cNvSpPr>
            <a:spLocks noGrp="1"/>
          </p:cNvSpPr>
          <p:nvPr>
            <p:ph type="body" idx="1"/>
          </p:nvPr>
        </p:nvSpPr>
        <p:spPr>
          <a:xfrm>
            <a:off x="0" y="941033"/>
            <a:ext cx="2663301" cy="3195961"/>
          </a:xfrm>
        </p:spPr>
        <p:txBody>
          <a:bodyPr>
            <a:normAutofit fontScale="92500"/>
          </a:bodyPr>
          <a:lstStyle/>
          <a:p>
            <a:pPr marL="127000" indent="0">
              <a:buNone/>
            </a:pPr>
            <a:r>
              <a:rPr lang="en-US" dirty="0"/>
              <a:t>Once you have checked in Cognos and have either resolved your duplicate SASIDs or do not share any with other districts, please verify the count and rate on the sign-off form and then submit that to the READ Act Data email at </a:t>
            </a:r>
            <a:r>
              <a:rPr lang="en-US" dirty="0">
                <a:hlinkClick r:id="rId3"/>
              </a:rPr>
              <a:t>READActData@cde.state.co.us</a:t>
            </a:r>
            <a:r>
              <a:rPr lang="en-US" dirty="0"/>
              <a:t> by 6/20/2025.</a:t>
            </a:r>
          </a:p>
        </p:txBody>
      </p:sp>
      <p:pic>
        <p:nvPicPr>
          <p:cNvPr id="6" name="Picture 5" descr="Screenshot of Data Pipeline highlighting the &quot;Download Sign-off Form&quot; button.">
            <a:extLst>
              <a:ext uri="{FF2B5EF4-FFF2-40B4-BE49-F238E27FC236}">
                <a16:creationId xmlns:a16="http://schemas.microsoft.com/office/drawing/2014/main" id="{D776B51F-7E19-B825-B58A-FEF6028283E1}"/>
              </a:ext>
            </a:extLst>
          </p:cNvPr>
          <p:cNvPicPr>
            <a:picLocks noChangeAspect="1"/>
          </p:cNvPicPr>
          <p:nvPr/>
        </p:nvPicPr>
        <p:blipFill>
          <a:blip r:embed="rId4"/>
          <a:stretch>
            <a:fillRect/>
          </a:stretch>
        </p:blipFill>
        <p:spPr>
          <a:xfrm>
            <a:off x="2748303" y="1222514"/>
            <a:ext cx="6135048" cy="2914480"/>
          </a:xfrm>
          <a:prstGeom prst="rect">
            <a:avLst/>
          </a:prstGeom>
        </p:spPr>
      </p:pic>
      <p:sp>
        <p:nvSpPr>
          <p:cNvPr id="7" name="Arrow: Up 6">
            <a:extLst>
              <a:ext uri="{FF2B5EF4-FFF2-40B4-BE49-F238E27FC236}">
                <a16:creationId xmlns:a16="http://schemas.microsoft.com/office/drawing/2014/main" id="{B04870D0-38CD-BD39-5380-E76F4F8F59B8}"/>
              </a:ext>
              <a:ext uri="{C183D7F6-B498-43B3-948B-1728B52AA6E4}">
                <adec:decorative xmlns:adec="http://schemas.microsoft.com/office/drawing/2017/decorative" val="1"/>
              </a:ext>
            </a:extLst>
          </p:cNvPr>
          <p:cNvSpPr/>
          <p:nvPr/>
        </p:nvSpPr>
        <p:spPr>
          <a:xfrm>
            <a:off x="6943995" y="3632834"/>
            <a:ext cx="447080" cy="609363"/>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71360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D17E-07AD-8513-327E-1BD70B248EBF}"/>
              </a:ext>
            </a:extLst>
          </p:cNvPr>
          <p:cNvSpPr>
            <a:spLocks noGrp="1"/>
          </p:cNvSpPr>
          <p:nvPr>
            <p:ph type="title"/>
          </p:nvPr>
        </p:nvSpPr>
        <p:spPr/>
        <p:txBody>
          <a:bodyPr>
            <a:normAutofit/>
          </a:bodyPr>
          <a:lstStyle/>
          <a:p>
            <a:r>
              <a:rPr lang="en-US" dirty="0">
                <a:solidFill>
                  <a:schemeClr val="tx1"/>
                </a:solidFill>
              </a:rPr>
              <a:t>Questions on Data Pipeline?</a:t>
            </a:r>
          </a:p>
        </p:txBody>
      </p:sp>
    </p:spTree>
    <p:extLst>
      <p:ext uri="{BB962C8B-B14F-4D97-AF65-F5344CB8AC3E}">
        <p14:creationId xmlns:p14="http://schemas.microsoft.com/office/powerpoint/2010/main" val="2084627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1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dirty="0">
                <a:solidFill>
                  <a:schemeClr val="tx1"/>
                </a:solidFill>
              </a:rPr>
              <a:t>Coding Scenarios</a:t>
            </a:r>
            <a:endParaRPr dirty="0">
              <a:solidFill>
                <a:schemeClr val="tx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BA15-DDD2-4A86-86D1-304CA0D8AE43}"/>
              </a:ext>
            </a:extLst>
          </p:cNvPr>
          <p:cNvSpPr>
            <a:spLocks noGrp="1"/>
          </p:cNvSpPr>
          <p:nvPr>
            <p:ph type="title"/>
          </p:nvPr>
        </p:nvSpPr>
        <p:spPr/>
        <p:txBody>
          <a:bodyPr/>
          <a:lstStyle/>
          <a:p>
            <a:r>
              <a:rPr lang="en-US" dirty="0"/>
              <a:t>Coding Scenario 1: Multilingual Students</a:t>
            </a:r>
          </a:p>
        </p:txBody>
      </p:sp>
      <p:sp>
        <p:nvSpPr>
          <p:cNvPr id="3" name="Content Placeholder 2">
            <a:extLst>
              <a:ext uri="{FF2B5EF4-FFF2-40B4-BE49-F238E27FC236}">
                <a16:creationId xmlns:a16="http://schemas.microsoft.com/office/drawing/2014/main" id="{9CBE7A11-A4D7-4ECF-B3F2-7B3026BC3C6D}"/>
              </a:ext>
            </a:extLst>
          </p:cNvPr>
          <p:cNvSpPr>
            <a:spLocks noGrp="1"/>
          </p:cNvSpPr>
          <p:nvPr>
            <p:ph type="body" idx="1"/>
          </p:nvPr>
        </p:nvSpPr>
        <p:spPr>
          <a:xfrm>
            <a:off x="311699" y="1152474"/>
            <a:ext cx="6693258" cy="3194925"/>
          </a:xfrm>
        </p:spPr>
        <p:txBody>
          <a:bodyPr>
            <a:normAutofit fontScale="85000" lnSpcReduction="20000"/>
          </a:bodyPr>
          <a:lstStyle/>
          <a:p>
            <a:pPr marL="0" indent="0">
              <a:buNone/>
            </a:pPr>
            <a:r>
              <a:rPr lang="en-US" dirty="0"/>
              <a:t>A multilingual student in our district was tested because she has some English proficiency and is beyond her first year in a US school. She received a score low enough on the assessment to qualify as having an SRD, but we don’t believe the score accurately reflects an SRD because we have a body of evidence that supports that she can read fluently in her first language. </a:t>
            </a:r>
          </a:p>
          <a:p>
            <a:pPr marL="0" indent="0">
              <a:buNone/>
            </a:pPr>
            <a:endParaRPr lang="en-US" dirty="0"/>
          </a:p>
          <a:p>
            <a:r>
              <a:rPr lang="en-US" dirty="0"/>
              <a:t>Student READ Status (SRD Status) = 4</a:t>
            </a:r>
          </a:p>
          <a:p>
            <a:r>
              <a:rPr lang="en-US" dirty="0"/>
              <a:t>Student READ Plan Status = 2 (NA because student was not identified with SRD)</a:t>
            </a:r>
          </a:p>
          <a:p>
            <a:r>
              <a:rPr lang="en-US" dirty="0"/>
              <a:t>Student READ Assessment = the code for the assessment that was used</a:t>
            </a:r>
          </a:p>
          <a:p>
            <a:r>
              <a:rPr lang="en-US" dirty="0"/>
              <a:t>Student READ Score = the score the student received on the assessment</a:t>
            </a:r>
          </a:p>
          <a:p>
            <a:r>
              <a:rPr lang="en-US" dirty="0"/>
              <a:t>Recommended Retention = 2 </a:t>
            </a:r>
          </a:p>
          <a:p>
            <a:r>
              <a:rPr lang="en-US" dirty="0"/>
              <a:t>Retained = 2</a:t>
            </a:r>
          </a:p>
          <a:p>
            <a:r>
              <a:rPr lang="en-US" dirty="0"/>
              <a:t>READ Plan Support = 0 for each </a:t>
            </a:r>
          </a:p>
        </p:txBody>
      </p:sp>
      <p:sp>
        <p:nvSpPr>
          <p:cNvPr id="5" name="Title 4">
            <a:extLst>
              <a:ext uri="{FF2B5EF4-FFF2-40B4-BE49-F238E27FC236}">
                <a16:creationId xmlns:a16="http://schemas.microsoft.com/office/drawing/2014/main" id="{9223ED96-D0B8-8BF2-9752-E140913B8E34}"/>
              </a:ext>
            </a:extLst>
          </p:cNvPr>
          <p:cNvSpPr>
            <a:spLocks noGrp="1"/>
          </p:cNvSpPr>
          <p:nvPr>
            <p:ph type="title" idx="2"/>
          </p:nvPr>
        </p:nvSpPr>
        <p:spPr/>
        <p:txBody>
          <a:bodyPr/>
          <a:lstStyle/>
          <a:p>
            <a:endParaRPr lang="en-US"/>
          </a:p>
        </p:txBody>
      </p:sp>
      <p:sp>
        <p:nvSpPr>
          <p:cNvPr id="4" name="Slide Number Placeholder 3">
            <a:extLst>
              <a:ext uri="{FF2B5EF4-FFF2-40B4-BE49-F238E27FC236}">
                <a16:creationId xmlns:a16="http://schemas.microsoft.com/office/drawing/2014/main" id="{EDF0163F-A5A7-4FA2-9424-2794DA2BF6BA}"/>
              </a:ext>
            </a:extLst>
          </p:cNvPr>
          <p:cNvSpPr>
            <a:spLocks noGrp="1"/>
          </p:cNvSpPr>
          <p:nvPr>
            <p:ph type="sldNum" idx="12"/>
          </p:nvPr>
        </p:nvSpPr>
        <p:spPr/>
        <p:txBody>
          <a:bodyPr/>
          <a:lstStyle/>
          <a:p>
            <a:fld id="{C479D5F6-EDCB-402A-AC08-4943A1820E8F}" type="slidenum">
              <a:rPr lang="en-US" smtClean="0"/>
              <a:pPr/>
              <a:t>37</a:t>
            </a:fld>
            <a:endParaRPr lang="en-US" dirty="0"/>
          </a:p>
        </p:txBody>
      </p:sp>
    </p:spTree>
    <p:extLst>
      <p:ext uri="{BB962C8B-B14F-4D97-AF65-F5344CB8AC3E}">
        <p14:creationId xmlns:p14="http://schemas.microsoft.com/office/powerpoint/2010/main" val="17772569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AA196-EC95-4A1E-B983-BB75F4970199}"/>
              </a:ext>
            </a:extLst>
          </p:cNvPr>
          <p:cNvSpPr>
            <a:spLocks noGrp="1"/>
          </p:cNvSpPr>
          <p:nvPr>
            <p:ph type="title"/>
          </p:nvPr>
        </p:nvSpPr>
        <p:spPr/>
        <p:txBody>
          <a:bodyPr/>
          <a:lstStyle/>
          <a:p>
            <a:r>
              <a:rPr lang="en-US" dirty="0"/>
              <a:t>Coding Scenario 2: Excessive Absences</a:t>
            </a:r>
          </a:p>
        </p:txBody>
      </p:sp>
      <p:sp>
        <p:nvSpPr>
          <p:cNvPr id="3" name="Content Placeholder 2">
            <a:extLst>
              <a:ext uri="{FF2B5EF4-FFF2-40B4-BE49-F238E27FC236}">
                <a16:creationId xmlns:a16="http://schemas.microsoft.com/office/drawing/2014/main" id="{53803017-0449-4D6C-AAB8-F7DB74B44904}"/>
              </a:ext>
            </a:extLst>
          </p:cNvPr>
          <p:cNvSpPr>
            <a:spLocks noGrp="1"/>
          </p:cNvSpPr>
          <p:nvPr>
            <p:ph type="body" idx="1"/>
          </p:nvPr>
        </p:nvSpPr>
        <p:spPr>
          <a:xfrm>
            <a:off x="311700" y="1152475"/>
            <a:ext cx="6568494" cy="3034800"/>
          </a:xfrm>
        </p:spPr>
        <p:txBody>
          <a:bodyPr>
            <a:normAutofit lnSpcReduction="10000"/>
          </a:bodyPr>
          <a:lstStyle/>
          <a:p>
            <a:pPr marL="0" indent="0">
              <a:buNone/>
            </a:pPr>
            <a:r>
              <a:rPr lang="en-US" dirty="0"/>
              <a:t>A student in our district was unable to be tested due to excessive absences, but the child was enrolled during the period for testing and has a READ plan currently in place. </a:t>
            </a:r>
          </a:p>
          <a:p>
            <a:pPr marL="0" indent="0">
              <a:buNone/>
            </a:pPr>
            <a:endParaRPr lang="en-US" dirty="0"/>
          </a:p>
          <a:p>
            <a:r>
              <a:rPr lang="en-US" dirty="0"/>
              <a:t>Student READ Status (SRD Status) = 0 (exemption)</a:t>
            </a:r>
          </a:p>
          <a:p>
            <a:r>
              <a:rPr lang="en-US" dirty="0"/>
              <a:t>Student READ Plan Status = 1 (yes)</a:t>
            </a:r>
          </a:p>
          <a:p>
            <a:r>
              <a:rPr lang="en-US" dirty="0"/>
              <a:t>Student READ Assessment = 06 (exemption)</a:t>
            </a:r>
          </a:p>
          <a:p>
            <a:r>
              <a:rPr lang="en-US" dirty="0"/>
              <a:t>Student READ Score = 9999 (place holder score)</a:t>
            </a:r>
          </a:p>
          <a:p>
            <a:r>
              <a:rPr lang="en-US" dirty="0"/>
              <a:t>Recommended Retention = 2</a:t>
            </a:r>
          </a:p>
          <a:p>
            <a:r>
              <a:rPr lang="en-US" dirty="0"/>
              <a:t>Retained  = 2</a:t>
            </a:r>
          </a:p>
          <a:p>
            <a:r>
              <a:rPr lang="en-US" dirty="0"/>
              <a:t>READ Plan Support = Indicate supports the student received</a:t>
            </a:r>
          </a:p>
        </p:txBody>
      </p:sp>
      <p:sp>
        <p:nvSpPr>
          <p:cNvPr id="5" name="Title 4">
            <a:extLst>
              <a:ext uri="{FF2B5EF4-FFF2-40B4-BE49-F238E27FC236}">
                <a16:creationId xmlns:a16="http://schemas.microsoft.com/office/drawing/2014/main" id="{CB3C80E4-0703-FC0B-5D88-0DF184FC65A2}"/>
              </a:ext>
            </a:extLst>
          </p:cNvPr>
          <p:cNvSpPr>
            <a:spLocks noGrp="1"/>
          </p:cNvSpPr>
          <p:nvPr>
            <p:ph type="title" idx="2"/>
          </p:nvPr>
        </p:nvSpPr>
        <p:spPr/>
        <p:txBody>
          <a:bodyPr/>
          <a:lstStyle/>
          <a:p>
            <a:endParaRPr lang="en-US"/>
          </a:p>
        </p:txBody>
      </p:sp>
      <p:sp>
        <p:nvSpPr>
          <p:cNvPr id="4" name="Slide Number Placeholder 3">
            <a:extLst>
              <a:ext uri="{FF2B5EF4-FFF2-40B4-BE49-F238E27FC236}">
                <a16:creationId xmlns:a16="http://schemas.microsoft.com/office/drawing/2014/main" id="{4D68828E-10B4-42A2-B377-143543B35017}"/>
              </a:ext>
            </a:extLst>
          </p:cNvPr>
          <p:cNvSpPr>
            <a:spLocks noGrp="1"/>
          </p:cNvSpPr>
          <p:nvPr>
            <p:ph type="sldNum" idx="12"/>
          </p:nvPr>
        </p:nvSpPr>
        <p:spPr/>
        <p:txBody>
          <a:bodyPr/>
          <a:lstStyle/>
          <a:p>
            <a:fld id="{C479D5F6-EDCB-402A-AC08-4943A1820E8F}" type="slidenum">
              <a:rPr lang="en-US" smtClean="0"/>
              <a:pPr/>
              <a:t>38</a:t>
            </a:fld>
            <a:endParaRPr lang="en-US" dirty="0"/>
          </a:p>
        </p:txBody>
      </p:sp>
    </p:spTree>
    <p:extLst>
      <p:ext uri="{BB962C8B-B14F-4D97-AF65-F5344CB8AC3E}">
        <p14:creationId xmlns:p14="http://schemas.microsoft.com/office/powerpoint/2010/main" val="38056024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1F725-FBBC-46C6-BC8F-F6073F7E6107}"/>
              </a:ext>
            </a:extLst>
          </p:cNvPr>
          <p:cNvSpPr>
            <a:spLocks noGrp="1"/>
          </p:cNvSpPr>
          <p:nvPr>
            <p:ph type="title"/>
          </p:nvPr>
        </p:nvSpPr>
        <p:spPr/>
        <p:txBody>
          <a:bodyPr/>
          <a:lstStyle/>
          <a:p>
            <a:r>
              <a:rPr lang="en-US" dirty="0"/>
              <a:t>Coding Scenario 3: Multilingual Students New to US School </a:t>
            </a:r>
          </a:p>
        </p:txBody>
      </p:sp>
      <p:sp>
        <p:nvSpPr>
          <p:cNvPr id="3" name="Content Placeholder 2">
            <a:extLst>
              <a:ext uri="{FF2B5EF4-FFF2-40B4-BE49-F238E27FC236}">
                <a16:creationId xmlns:a16="http://schemas.microsoft.com/office/drawing/2014/main" id="{21CF3577-A847-4852-8AFF-225900F0BEA6}"/>
              </a:ext>
            </a:extLst>
          </p:cNvPr>
          <p:cNvSpPr>
            <a:spLocks noGrp="1"/>
          </p:cNvSpPr>
          <p:nvPr>
            <p:ph type="body" idx="1"/>
          </p:nvPr>
        </p:nvSpPr>
        <p:spPr>
          <a:xfrm>
            <a:off x="311699" y="1152475"/>
            <a:ext cx="7267199" cy="3034800"/>
          </a:xfrm>
        </p:spPr>
        <p:txBody>
          <a:bodyPr/>
          <a:lstStyle/>
          <a:p>
            <a:pPr marL="0" indent="0">
              <a:buNone/>
            </a:pPr>
            <a:r>
              <a:rPr lang="en-US" dirty="0"/>
              <a:t>A multilingual student in our district wasn’t tested because he is Non-English Proficient (NEP) and in his first year in a US school.</a:t>
            </a:r>
          </a:p>
          <a:p>
            <a:pPr marL="0" indent="0">
              <a:buNone/>
            </a:pPr>
            <a:endParaRPr lang="en-US" dirty="0"/>
          </a:p>
          <a:p>
            <a:r>
              <a:rPr lang="en-US" dirty="0"/>
              <a:t>Student READ Status (SRD Status) = 0 (exemption)</a:t>
            </a:r>
          </a:p>
          <a:p>
            <a:r>
              <a:rPr lang="en-US" dirty="0"/>
              <a:t>Student READ Plan Status = 2 (NA)</a:t>
            </a:r>
          </a:p>
          <a:p>
            <a:r>
              <a:rPr lang="en-US" dirty="0"/>
              <a:t>Student READ Assessment = 04 (exemption)</a:t>
            </a:r>
          </a:p>
          <a:p>
            <a:r>
              <a:rPr lang="en-US" dirty="0"/>
              <a:t>Student READ Score = 9999 (placeholder score)</a:t>
            </a:r>
          </a:p>
          <a:p>
            <a:r>
              <a:rPr lang="en-US" dirty="0"/>
              <a:t>Recommended Retention = 2</a:t>
            </a:r>
          </a:p>
          <a:p>
            <a:r>
              <a:rPr lang="en-US" dirty="0"/>
              <a:t>Retained = 2 </a:t>
            </a:r>
          </a:p>
          <a:p>
            <a:r>
              <a:rPr lang="en-US" dirty="0"/>
              <a:t>READ Plan Support = 0 for each</a:t>
            </a:r>
          </a:p>
        </p:txBody>
      </p:sp>
      <p:sp>
        <p:nvSpPr>
          <p:cNvPr id="5" name="Title 4">
            <a:extLst>
              <a:ext uri="{FF2B5EF4-FFF2-40B4-BE49-F238E27FC236}">
                <a16:creationId xmlns:a16="http://schemas.microsoft.com/office/drawing/2014/main" id="{E1E34BC4-628C-62E7-BF8F-37D0CA772583}"/>
              </a:ext>
            </a:extLst>
          </p:cNvPr>
          <p:cNvSpPr>
            <a:spLocks noGrp="1"/>
          </p:cNvSpPr>
          <p:nvPr>
            <p:ph type="title" idx="2"/>
          </p:nvPr>
        </p:nvSpPr>
        <p:spPr/>
        <p:txBody>
          <a:bodyPr/>
          <a:lstStyle/>
          <a:p>
            <a:endParaRPr lang="en-US"/>
          </a:p>
        </p:txBody>
      </p:sp>
      <p:sp>
        <p:nvSpPr>
          <p:cNvPr id="4" name="Slide Number Placeholder 3">
            <a:extLst>
              <a:ext uri="{FF2B5EF4-FFF2-40B4-BE49-F238E27FC236}">
                <a16:creationId xmlns:a16="http://schemas.microsoft.com/office/drawing/2014/main" id="{AB4CC3B9-E2BF-4485-AA80-A6AABA3E993A}"/>
              </a:ext>
            </a:extLst>
          </p:cNvPr>
          <p:cNvSpPr>
            <a:spLocks noGrp="1"/>
          </p:cNvSpPr>
          <p:nvPr>
            <p:ph type="sldNum" idx="12"/>
          </p:nvPr>
        </p:nvSpPr>
        <p:spPr/>
        <p:txBody>
          <a:bodyPr/>
          <a:lstStyle/>
          <a:p>
            <a:fld id="{C479D5F6-EDCB-402A-AC08-4943A1820E8F}" type="slidenum">
              <a:rPr lang="en-US" smtClean="0"/>
              <a:pPr/>
              <a:t>39</a:t>
            </a:fld>
            <a:endParaRPr lang="en-US" dirty="0"/>
          </a:p>
        </p:txBody>
      </p:sp>
    </p:spTree>
    <p:extLst>
      <p:ext uri="{BB962C8B-B14F-4D97-AF65-F5344CB8AC3E}">
        <p14:creationId xmlns:p14="http://schemas.microsoft.com/office/powerpoint/2010/main" val="3343381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278539799a0_0_1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dirty="0"/>
              <a:t>PII Definitions and Requirements</a:t>
            </a:r>
            <a:endParaRPr dirty="0"/>
          </a:p>
        </p:txBody>
      </p:sp>
      <p:sp>
        <p:nvSpPr>
          <p:cNvPr id="427" name="Google Shape;427;g278539799a0_0_12"/>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fontScale="92500" lnSpcReduction="10000"/>
          </a:bodyPr>
          <a:lstStyle/>
          <a:p>
            <a:r>
              <a:rPr lang="en-US" dirty="0"/>
              <a:t>Student Personally Identifiable Information (PII) is defined by state and federal laws as information that, alone or in combination, personally identifies an individual</a:t>
            </a:r>
          </a:p>
          <a:p>
            <a:pPr lvl="1"/>
            <a:r>
              <a:rPr lang="en-US" dirty="0"/>
              <a:t>This includes direct identifiers (i.e. name, SASID, etc.)</a:t>
            </a:r>
          </a:p>
          <a:p>
            <a:pPr lvl="1"/>
            <a:r>
              <a:rPr lang="en-US" dirty="0"/>
              <a:t>Includes information that when combined is identifiable</a:t>
            </a:r>
          </a:p>
          <a:p>
            <a:r>
              <a:rPr lang="en-US" dirty="0"/>
              <a:t>Colorado’s Student Data Transparency and Security Act introduces several new requirements for how Student PII is collected, used and shared</a:t>
            </a:r>
          </a:p>
          <a:p>
            <a:r>
              <a:rPr lang="en-US" dirty="0"/>
              <a:t>CDE has prepared guidance on how to comply with this and other privacy laws which can be found here: </a:t>
            </a:r>
            <a:r>
              <a:rPr lang="en-US" dirty="0">
                <a:hlinkClick r:id="rId3"/>
              </a:rPr>
              <a:t>http://www.cde.state.co.us/dataprivacyandsecurity</a:t>
            </a:r>
            <a:endParaRPr lang="en-US" dirty="0"/>
          </a:p>
          <a:p>
            <a:pPr marL="0" lvl="0" indent="0" algn="l" rtl="0">
              <a:spcBef>
                <a:spcPts val="0"/>
              </a:spcBef>
              <a:spcAft>
                <a:spcPts val="0"/>
              </a:spcAft>
              <a:buNone/>
            </a:pPr>
            <a:endParaRPr dirty="0"/>
          </a:p>
        </p:txBody>
      </p:sp>
      <p:sp>
        <p:nvSpPr>
          <p:cNvPr id="428" name="Google Shape;428;g278539799a0_0_12"/>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E46A0-8E83-4182-ACB1-2D7AAA3B2251}"/>
              </a:ext>
            </a:extLst>
          </p:cNvPr>
          <p:cNvSpPr>
            <a:spLocks noGrp="1"/>
          </p:cNvSpPr>
          <p:nvPr>
            <p:ph type="title"/>
          </p:nvPr>
        </p:nvSpPr>
        <p:spPr/>
        <p:txBody>
          <a:bodyPr/>
          <a:lstStyle/>
          <a:p>
            <a:r>
              <a:rPr lang="en-US" dirty="0"/>
              <a:t>Coding Scenario 4: Student only on a READ Plan</a:t>
            </a:r>
          </a:p>
        </p:txBody>
      </p:sp>
      <p:sp>
        <p:nvSpPr>
          <p:cNvPr id="3" name="Content Placeholder 2">
            <a:extLst>
              <a:ext uri="{FF2B5EF4-FFF2-40B4-BE49-F238E27FC236}">
                <a16:creationId xmlns:a16="http://schemas.microsoft.com/office/drawing/2014/main" id="{A56B8806-BB95-4FD5-AB1C-9ECA427A2963}"/>
              </a:ext>
            </a:extLst>
          </p:cNvPr>
          <p:cNvSpPr>
            <a:spLocks noGrp="1"/>
          </p:cNvSpPr>
          <p:nvPr>
            <p:ph type="body" idx="1"/>
          </p:nvPr>
        </p:nvSpPr>
        <p:spPr>
          <a:xfrm>
            <a:off x="311699" y="1152475"/>
            <a:ext cx="7267199" cy="3034800"/>
          </a:xfrm>
        </p:spPr>
        <p:txBody>
          <a:bodyPr>
            <a:normAutofit fontScale="85000" lnSpcReduction="10000"/>
          </a:bodyPr>
          <a:lstStyle/>
          <a:p>
            <a:pPr marL="0" indent="0">
              <a:buNone/>
            </a:pPr>
            <a:r>
              <a:rPr lang="en-US" sz="1800" dirty="0"/>
              <a:t>A 1</a:t>
            </a:r>
            <a:r>
              <a:rPr lang="en-US" sz="1800" baseline="30000" dirty="0"/>
              <a:t>st</a:t>
            </a:r>
            <a:r>
              <a:rPr lang="en-US" sz="1800" dirty="0"/>
              <a:t> grade student in our district was placed on a READ plan earlier this year. The Spring DIBELS score is </a:t>
            </a:r>
            <a:r>
              <a:rPr lang="en-US" sz="1800" u="sng" dirty="0"/>
              <a:t>above the cut score </a:t>
            </a:r>
            <a:r>
              <a:rPr lang="en-US" sz="1800" dirty="0"/>
              <a:t>so she is </a:t>
            </a:r>
            <a:r>
              <a:rPr lang="en-US" sz="1800" u="sng" dirty="0"/>
              <a:t>no longer identified as having a significant reading deficiency</a:t>
            </a:r>
            <a:r>
              <a:rPr lang="en-US" sz="1800" dirty="0"/>
              <a:t>. However, the body of evidence doesn’t demonstrate she is at grade level yet. We will keep her on a READ plan. </a:t>
            </a:r>
          </a:p>
          <a:p>
            <a:pPr marL="0" indent="0">
              <a:buNone/>
            </a:pPr>
            <a:endParaRPr lang="en-US" sz="1800" dirty="0"/>
          </a:p>
          <a:p>
            <a:r>
              <a:rPr lang="en-US" sz="1800" dirty="0"/>
              <a:t>Student READ Status (SRD Status) = 1 (not SRD)</a:t>
            </a:r>
          </a:p>
          <a:p>
            <a:r>
              <a:rPr lang="en-US" dirty="0"/>
              <a:t>Student READ Plan Status = 1 (yes)</a:t>
            </a:r>
          </a:p>
          <a:p>
            <a:r>
              <a:rPr lang="en-US" sz="1800" dirty="0"/>
              <a:t>Student READ Assessment = the code for the assessment that was used</a:t>
            </a:r>
          </a:p>
          <a:p>
            <a:r>
              <a:rPr lang="en-US" dirty="0"/>
              <a:t>Student READ Score = the student’s score from the assessment</a:t>
            </a:r>
          </a:p>
          <a:p>
            <a:r>
              <a:rPr lang="en-US" sz="1800" dirty="0"/>
              <a:t>Recommended Retention = 2</a:t>
            </a:r>
          </a:p>
          <a:p>
            <a:r>
              <a:rPr lang="en-US" dirty="0"/>
              <a:t>Retained = 2 </a:t>
            </a:r>
          </a:p>
          <a:p>
            <a:r>
              <a:rPr lang="en-US" sz="1800" dirty="0"/>
              <a:t>READ Plan Support = 0 for each</a:t>
            </a:r>
          </a:p>
          <a:p>
            <a:pPr marL="0" indent="0">
              <a:buNone/>
            </a:pPr>
            <a:endParaRPr lang="en-US" sz="1800" dirty="0"/>
          </a:p>
          <a:p>
            <a:pPr marL="0" indent="0">
              <a:buNone/>
            </a:pPr>
            <a:endParaRPr lang="en-US" dirty="0"/>
          </a:p>
        </p:txBody>
      </p:sp>
      <p:sp>
        <p:nvSpPr>
          <p:cNvPr id="5" name="Title 4">
            <a:extLst>
              <a:ext uri="{FF2B5EF4-FFF2-40B4-BE49-F238E27FC236}">
                <a16:creationId xmlns:a16="http://schemas.microsoft.com/office/drawing/2014/main" id="{E9D5AD9D-235A-7855-D05E-C47F312202AC}"/>
              </a:ext>
            </a:extLst>
          </p:cNvPr>
          <p:cNvSpPr>
            <a:spLocks noGrp="1"/>
          </p:cNvSpPr>
          <p:nvPr>
            <p:ph type="title" idx="2"/>
          </p:nvPr>
        </p:nvSpPr>
        <p:spPr/>
        <p:txBody>
          <a:bodyPr/>
          <a:lstStyle/>
          <a:p>
            <a:endParaRPr lang="en-US"/>
          </a:p>
        </p:txBody>
      </p:sp>
      <p:sp>
        <p:nvSpPr>
          <p:cNvPr id="4" name="Slide Number Placeholder 3">
            <a:extLst>
              <a:ext uri="{FF2B5EF4-FFF2-40B4-BE49-F238E27FC236}">
                <a16:creationId xmlns:a16="http://schemas.microsoft.com/office/drawing/2014/main" id="{257B932C-12FE-455B-B4FE-64D99168F20F}"/>
              </a:ext>
            </a:extLst>
          </p:cNvPr>
          <p:cNvSpPr>
            <a:spLocks noGrp="1"/>
          </p:cNvSpPr>
          <p:nvPr>
            <p:ph type="sldNum" idx="12"/>
          </p:nvPr>
        </p:nvSpPr>
        <p:spPr/>
        <p:txBody>
          <a:bodyPr/>
          <a:lstStyle/>
          <a:p>
            <a:fld id="{C479D5F6-EDCB-402A-AC08-4943A1820E8F}" type="slidenum">
              <a:rPr lang="en-US" smtClean="0"/>
              <a:pPr/>
              <a:t>40</a:t>
            </a:fld>
            <a:endParaRPr lang="en-US" dirty="0"/>
          </a:p>
        </p:txBody>
      </p:sp>
    </p:spTree>
    <p:extLst>
      <p:ext uri="{BB962C8B-B14F-4D97-AF65-F5344CB8AC3E}">
        <p14:creationId xmlns:p14="http://schemas.microsoft.com/office/powerpoint/2010/main" val="444878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40B98-2848-46DA-8DFF-B9622310E398}"/>
              </a:ext>
            </a:extLst>
          </p:cNvPr>
          <p:cNvSpPr>
            <a:spLocks noGrp="1"/>
          </p:cNvSpPr>
          <p:nvPr>
            <p:ph type="title"/>
          </p:nvPr>
        </p:nvSpPr>
        <p:spPr/>
        <p:txBody>
          <a:bodyPr/>
          <a:lstStyle/>
          <a:p>
            <a:r>
              <a:rPr lang="en-US" dirty="0"/>
              <a:t>READ Collection Resources </a:t>
            </a:r>
          </a:p>
        </p:txBody>
      </p:sp>
      <p:sp>
        <p:nvSpPr>
          <p:cNvPr id="3" name="Content Placeholder 2">
            <a:extLst>
              <a:ext uri="{FF2B5EF4-FFF2-40B4-BE49-F238E27FC236}">
                <a16:creationId xmlns:a16="http://schemas.microsoft.com/office/drawing/2014/main" id="{E3B9AB7E-D4B2-44ED-884D-88906579B141}"/>
              </a:ext>
            </a:extLst>
          </p:cNvPr>
          <p:cNvSpPr>
            <a:spLocks noGrp="1"/>
          </p:cNvSpPr>
          <p:nvPr>
            <p:ph type="body" idx="1"/>
          </p:nvPr>
        </p:nvSpPr>
        <p:spPr>
          <a:xfrm>
            <a:off x="311699" y="1152475"/>
            <a:ext cx="7167899" cy="3034800"/>
          </a:xfrm>
        </p:spPr>
        <p:txBody>
          <a:bodyPr>
            <a:normAutofit lnSpcReduction="10000"/>
          </a:bodyPr>
          <a:lstStyle/>
          <a:p>
            <a:pPr marL="0" indent="0">
              <a:buNone/>
            </a:pPr>
            <a:r>
              <a:rPr lang="en-US" dirty="0"/>
              <a:t>READ Collection resources can be found at: </a:t>
            </a:r>
          </a:p>
          <a:p>
            <a:pPr marL="0" indent="0">
              <a:buNone/>
            </a:pPr>
            <a:r>
              <a:rPr lang="en-US" dirty="0">
                <a:hlinkClick r:id="rId2"/>
              </a:rPr>
              <a:t>https://www.cde.state.co.us/coloradoliteracy/readdatapipeline</a:t>
            </a:r>
            <a:r>
              <a:rPr lang="en-US" dirty="0"/>
              <a:t> </a:t>
            </a:r>
          </a:p>
          <a:p>
            <a:r>
              <a:rPr lang="en-US" dirty="0"/>
              <a:t>Webinar recordings</a:t>
            </a:r>
          </a:p>
          <a:p>
            <a:r>
              <a:rPr lang="en-US" dirty="0"/>
              <a:t>Timeline</a:t>
            </a:r>
          </a:p>
          <a:p>
            <a:r>
              <a:rPr lang="en-US" dirty="0"/>
              <a:t>Additional resources such as assessment cut scores and guidance documents </a:t>
            </a:r>
          </a:p>
          <a:p>
            <a:endParaRPr lang="en-US" dirty="0"/>
          </a:p>
          <a:p>
            <a:pPr marL="0" indent="0">
              <a:buNone/>
            </a:pPr>
            <a:r>
              <a:rPr lang="en-US" dirty="0"/>
              <a:t>Questions? </a:t>
            </a:r>
          </a:p>
          <a:p>
            <a:pPr marL="0" indent="0">
              <a:buNone/>
            </a:pPr>
            <a:r>
              <a:rPr lang="en-US" dirty="0"/>
              <a:t>Contact Tara Rhodes, READ Data Collection Lead</a:t>
            </a:r>
          </a:p>
          <a:p>
            <a:r>
              <a:rPr lang="en-US" dirty="0"/>
              <a:t>Email: </a:t>
            </a:r>
            <a:r>
              <a:rPr lang="en-US" dirty="0">
                <a:hlinkClick r:id="rId3"/>
              </a:rPr>
              <a:t>READActData@cde.state.co.us</a:t>
            </a:r>
            <a:r>
              <a:rPr lang="en-US" dirty="0"/>
              <a:t> </a:t>
            </a:r>
          </a:p>
          <a:p>
            <a:r>
              <a:rPr lang="en-US" dirty="0"/>
              <a:t>Cell: 720-601-4125</a:t>
            </a:r>
          </a:p>
        </p:txBody>
      </p:sp>
      <p:sp>
        <p:nvSpPr>
          <p:cNvPr id="5" name="Title 4">
            <a:extLst>
              <a:ext uri="{FF2B5EF4-FFF2-40B4-BE49-F238E27FC236}">
                <a16:creationId xmlns:a16="http://schemas.microsoft.com/office/drawing/2014/main" id="{B704161B-5383-57BF-0082-B4ED22A07898}"/>
              </a:ext>
            </a:extLst>
          </p:cNvPr>
          <p:cNvSpPr>
            <a:spLocks noGrp="1"/>
          </p:cNvSpPr>
          <p:nvPr>
            <p:ph type="title" idx="2"/>
          </p:nvPr>
        </p:nvSpPr>
        <p:spPr/>
        <p:txBody>
          <a:bodyPr/>
          <a:lstStyle/>
          <a:p>
            <a:endParaRPr lang="en-US"/>
          </a:p>
        </p:txBody>
      </p:sp>
      <p:sp>
        <p:nvSpPr>
          <p:cNvPr id="4" name="Slide Number Placeholder 3">
            <a:extLst>
              <a:ext uri="{FF2B5EF4-FFF2-40B4-BE49-F238E27FC236}">
                <a16:creationId xmlns:a16="http://schemas.microsoft.com/office/drawing/2014/main" id="{FD4B7C45-B810-4BA1-B8E7-6671ACA4E136}"/>
              </a:ext>
            </a:extLst>
          </p:cNvPr>
          <p:cNvSpPr>
            <a:spLocks noGrp="1"/>
          </p:cNvSpPr>
          <p:nvPr>
            <p:ph type="sldNum" idx="12"/>
          </p:nvPr>
        </p:nvSpPr>
        <p:spPr/>
        <p:txBody>
          <a:bodyPr/>
          <a:lstStyle/>
          <a:p>
            <a:fld id="{C479D5F6-EDCB-402A-AC08-4943A1820E8F}" type="slidenum">
              <a:rPr lang="en-US" smtClean="0"/>
              <a:pPr/>
              <a:t>41</a:t>
            </a:fld>
            <a:endParaRPr lang="en-US" dirty="0"/>
          </a:p>
        </p:txBody>
      </p:sp>
    </p:spTree>
    <p:extLst>
      <p:ext uri="{BB962C8B-B14F-4D97-AF65-F5344CB8AC3E}">
        <p14:creationId xmlns:p14="http://schemas.microsoft.com/office/powerpoint/2010/main" val="1192132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87495-4D64-DF12-F7E5-976941971651}"/>
              </a:ext>
            </a:extLst>
          </p:cNvPr>
          <p:cNvSpPr>
            <a:spLocks noGrp="1"/>
          </p:cNvSpPr>
          <p:nvPr>
            <p:ph type="title"/>
          </p:nvPr>
        </p:nvSpPr>
        <p:spPr/>
        <p:txBody>
          <a:bodyPr/>
          <a:lstStyle/>
          <a:p>
            <a:r>
              <a:rPr lang="en-US" dirty="0"/>
              <a:t>Data Sharing Processes</a:t>
            </a:r>
          </a:p>
        </p:txBody>
      </p:sp>
      <p:sp>
        <p:nvSpPr>
          <p:cNvPr id="3" name="Text Placeholder 2">
            <a:extLst>
              <a:ext uri="{FF2B5EF4-FFF2-40B4-BE49-F238E27FC236}">
                <a16:creationId xmlns:a16="http://schemas.microsoft.com/office/drawing/2014/main" id="{B30C3A9E-14B1-4BFF-CC57-56129D509990}"/>
              </a:ext>
            </a:extLst>
          </p:cNvPr>
          <p:cNvSpPr>
            <a:spLocks noGrp="1"/>
          </p:cNvSpPr>
          <p:nvPr>
            <p:ph type="body" idx="1"/>
          </p:nvPr>
        </p:nvSpPr>
        <p:spPr/>
        <p:txBody>
          <a:bodyPr>
            <a:normAutofit fontScale="85000" lnSpcReduction="10000"/>
          </a:bodyPr>
          <a:lstStyle/>
          <a:p>
            <a:pPr>
              <a:buClr>
                <a:srgbClr val="00B050"/>
              </a:buClr>
              <a:buFont typeface="Wingdings" panose="05000000000000000000" pitchFamily="2" charset="2"/>
              <a:buChar char="ü"/>
            </a:pPr>
            <a:r>
              <a:rPr lang="en-US" dirty="0"/>
              <a:t>Check local policies for restrictions, requirements, etc.</a:t>
            </a:r>
          </a:p>
          <a:p>
            <a:pPr>
              <a:buClr>
                <a:srgbClr val="00B050"/>
              </a:buClr>
              <a:buFont typeface="Wingdings" panose="05000000000000000000" pitchFamily="2" charset="2"/>
              <a:buChar char="ü"/>
            </a:pPr>
            <a:r>
              <a:rPr lang="en-US" dirty="0"/>
              <a:t>Ensure that you are following local policies when transmitting PII to any third party</a:t>
            </a:r>
          </a:p>
          <a:p>
            <a:pPr>
              <a:buClr>
                <a:srgbClr val="00B050"/>
              </a:buClr>
              <a:buFont typeface="Wingdings" panose="05000000000000000000" pitchFamily="2" charset="2"/>
              <a:buChar char="ü"/>
            </a:pPr>
            <a:r>
              <a:rPr lang="en-US" dirty="0"/>
              <a:t>Use secure methods to transfer any PII to CDE</a:t>
            </a:r>
          </a:p>
          <a:p>
            <a:pPr lvl="1">
              <a:buClr>
                <a:srgbClr val="00B050"/>
              </a:buClr>
              <a:buFont typeface="Wingdings" panose="05000000000000000000" pitchFamily="2" charset="2"/>
              <a:buChar char="ü"/>
            </a:pPr>
            <a:r>
              <a:rPr lang="en-US" dirty="0"/>
              <a:t>Contact Data Collection lead with questions about how to transmit PII securely</a:t>
            </a:r>
          </a:p>
          <a:p>
            <a:pPr lvl="1">
              <a:buClr>
                <a:srgbClr val="00B050"/>
              </a:buClr>
              <a:buFont typeface="Wingdings" panose="05000000000000000000" pitchFamily="2" charset="2"/>
              <a:buChar char="ü"/>
            </a:pPr>
            <a:r>
              <a:rPr lang="en-US" dirty="0"/>
              <a:t>Use Syncplicity to encrypt emails to CDE </a:t>
            </a:r>
          </a:p>
          <a:p>
            <a:pPr>
              <a:buClr>
                <a:srgbClr val="00B050"/>
              </a:buClr>
              <a:buFont typeface="Wingdings" panose="05000000000000000000" pitchFamily="2" charset="2"/>
              <a:buChar char="ü"/>
            </a:pPr>
            <a:r>
              <a:rPr lang="en-US" dirty="0"/>
              <a:t>Avoid sending PII via unencrypted emails or to unsecured faxes when sharing data between or within districts </a:t>
            </a:r>
          </a:p>
          <a:p>
            <a:pPr>
              <a:buClr>
                <a:srgbClr val="00B050"/>
              </a:buClr>
              <a:buFont typeface="Wingdings" panose="05000000000000000000" pitchFamily="2" charset="2"/>
              <a:buChar char="ü"/>
            </a:pPr>
            <a:endParaRPr lang="en-US" dirty="0"/>
          </a:p>
          <a:p>
            <a:pPr>
              <a:buClr>
                <a:srgbClr val="FF0000"/>
              </a:buClr>
              <a:buFont typeface="Calibri" panose="020F0502020204030204" pitchFamily="34" charset="0"/>
              <a:buChar char="X"/>
            </a:pPr>
            <a:r>
              <a:rPr lang="en-US" u="sng" dirty="0"/>
              <a:t>Do not</a:t>
            </a:r>
            <a:r>
              <a:rPr lang="en-US" dirty="0"/>
              <a:t> use PII in trainings, presentations, etc.</a:t>
            </a:r>
          </a:p>
          <a:p>
            <a:pPr>
              <a:buClr>
                <a:srgbClr val="FF0000"/>
              </a:buClr>
              <a:buFont typeface="Calibri" panose="020F0502020204030204" pitchFamily="34" charset="0"/>
              <a:buChar char="X"/>
            </a:pPr>
            <a:r>
              <a:rPr lang="en-US" u="sng" dirty="0"/>
              <a:t>Do not</a:t>
            </a:r>
            <a:r>
              <a:rPr lang="en-US" dirty="0"/>
              <a:t> share PII with unauthorized individuals</a:t>
            </a:r>
          </a:p>
          <a:p>
            <a:pPr>
              <a:buClr>
                <a:srgbClr val="FF0000"/>
              </a:buClr>
              <a:buFont typeface="Calibri" panose="020F0502020204030204" pitchFamily="34" charset="0"/>
              <a:buChar char="X"/>
            </a:pPr>
            <a:r>
              <a:rPr lang="en-US" u="sng" dirty="0"/>
              <a:t>Do not</a:t>
            </a:r>
            <a:r>
              <a:rPr lang="en-US" dirty="0"/>
              <a:t> share passwords</a:t>
            </a:r>
          </a:p>
          <a:p>
            <a:endParaRPr lang="en-US" dirty="0"/>
          </a:p>
        </p:txBody>
      </p:sp>
      <p:sp>
        <p:nvSpPr>
          <p:cNvPr id="4" name="Title 3">
            <a:extLst>
              <a:ext uri="{FF2B5EF4-FFF2-40B4-BE49-F238E27FC236}">
                <a16:creationId xmlns:a16="http://schemas.microsoft.com/office/drawing/2014/main" id="{2E011693-04C0-B540-75CD-55F7267BAB25}"/>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620262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ts val="2800"/>
              <a:buNone/>
            </a:pPr>
            <a:r>
              <a:rPr lang="en-US" dirty="0">
                <a:solidFill>
                  <a:schemeClr val="tx1"/>
                </a:solidFill>
              </a:rPr>
              <a:t>Purpose of the Spring READ Assessment Data Collection</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04BC-337A-1B66-CBEB-0D8B1A979380}"/>
              </a:ext>
            </a:extLst>
          </p:cNvPr>
          <p:cNvSpPr>
            <a:spLocks noGrp="1"/>
          </p:cNvSpPr>
          <p:nvPr>
            <p:ph type="title"/>
          </p:nvPr>
        </p:nvSpPr>
        <p:spPr/>
        <p:txBody>
          <a:bodyPr/>
          <a:lstStyle/>
          <a:p>
            <a:r>
              <a:rPr lang="en-US" dirty="0"/>
              <a:t>Background: The READ Act</a:t>
            </a:r>
          </a:p>
        </p:txBody>
      </p:sp>
      <p:sp>
        <p:nvSpPr>
          <p:cNvPr id="3" name="Text Placeholder 2">
            <a:extLst>
              <a:ext uri="{FF2B5EF4-FFF2-40B4-BE49-F238E27FC236}">
                <a16:creationId xmlns:a16="http://schemas.microsoft.com/office/drawing/2014/main" id="{0667863C-1F45-7ECD-43A7-7EF6423A9680}"/>
              </a:ext>
            </a:extLst>
          </p:cNvPr>
          <p:cNvSpPr>
            <a:spLocks noGrp="1"/>
          </p:cNvSpPr>
          <p:nvPr>
            <p:ph type="body" idx="1"/>
          </p:nvPr>
        </p:nvSpPr>
        <p:spPr>
          <a:xfrm>
            <a:off x="311699" y="1152475"/>
            <a:ext cx="7079375" cy="3034800"/>
          </a:xfrm>
        </p:spPr>
        <p:txBody>
          <a:bodyPr>
            <a:normAutofit/>
          </a:bodyPr>
          <a:lstStyle/>
          <a:p>
            <a:pPr marL="0" lvl="0" indent="0">
              <a:buNone/>
            </a:pPr>
            <a:r>
              <a:rPr lang="en-US" b="1" dirty="0"/>
              <a:t>The Colorado Reading to Ensure Academic Development Act (READ Act)</a:t>
            </a:r>
            <a:r>
              <a:rPr lang="en-US" dirty="0"/>
              <a:t> focuses on early literacy development for all students and especially for students at risk to not read at grade level by the end of third grade. Students are assessed for reading skills, and those who are identified as reading significantly below grade level are given individual READ plans.</a:t>
            </a:r>
            <a:endParaRPr lang="en-US" b="1" dirty="0"/>
          </a:p>
          <a:p>
            <a:pPr marL="0" lvl="0" indent="0">
              <a:buNone/>
            </a:pPr>
            <a:endParaRPr lang="en-US" dirty="0"/>
          </a:p>
          <a:p>
            <a:pPr marL="0" lvl="0" indent="0">
              <a:buNone/>
            </a:pPr>
            <a:r>
              <a:rPr lang="en-US" dirty="0"/>
              <a:t>In order to support students with significant reading deficiencies (SRDs), the READ Act provides per-pupil intervention funds to assist districts with providing intervention support.</a:t>
            </a:r>
          </a:p>
          <a:p>
            <a:endParaRPr lang="en-US" dirty="0"/>
          </a:p>
        </p:txBody>
      </p:sp>
      <p:sp>
        <p:nvSpPr>
          <p:cNvPr id="4" name="Title 3">
            <a:extLst>
              <a:ext uri="{FF2B5EF4-FFF2-40B4-BE49-F238E27FC236}">
                <a16:creationId xmlns:a16="http://schemas.microsoft.com/office/drawing/2014/main" id="{62F90768-5780-226F-EC94-F282D60B0563}"/>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2501254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3611-B9CA-0FAF-7FA6-CB7E9387B355}"/>
              </a:ext>
            </a:extLst>
          </p:cNvPr>
          <p:cNvSpPr>
            <a:spLocks noGrp="1"/>
          </p:cNvSpPr>
          <p:nvPr>
            <p:ph type="title"/>
          </p:nvPr>
        </p:nvSpPr>
        <p:spPr/>
        <p:txBody>
          <a:bodyPr/>
          <a:lstStyle/>
          <a:p>
            <a:r>
              <a:rPr lang="en-US" dirty="0"/>
              <a:t>READ Act Reporting Requirements for Districts</a:t>
            </a:r>
          </a:p>
        </p:txBody>
      </p:sp>
      <p:sp>
        <p:nvSpPr>
          <p:cNvPr id="3" name="Text Placeholder 2">
            <a:extLst>
              <a:ext uri="{FF2B5EF4-FFF2-40B4-BE49-F238E27FC236}">
                <a16:creationId xmlns:a16="http://schemas.microsoft.com/office/drawing/2014/main" id="{BF0CF6B9-0B1D-26AD-7027-157573BCAEC0}"/>
              </a:ext>
            </a:extLst>
          </p:cNvPr>
          <p:cNvSpPr>
            <a:spLocks noGrp="1"/>
          </p:cNvSpPr>
          <p:nvPr>
            <p:ph type="body" idx="1"/>
          </p:nvPr>
        </p:nvSpPr>
        <p:spPr>
          <a:xfrm>
            <a:off x="311700" y="1152475"/>
            <a:ext cx="6066240" cy="3034800"/>
          </a:xfrm>
        </p:spPr>
        <p:txBody>
          <a:bodyPr>
            <a:normAutofit/>
          </a:bodyPr>
          <a:lstStyle/>
          <a:p>
            <a:pPr marL="127000" indent="0">
              <a:buNone/>
            </a:pPr>
            <a:r>
              <a:rPr lang="en-US" sz="1600" b="1" dirty="0"/>
              <a:t>Districts must annually report</a:t>
            </a:r>
            <a:r>
              <a:rPr lang="en-US" b="1" dirty="0"/>
              <a:t> the information necessary to determine the prevalence of SRDs among students in grades K-3. </a:t>
            </a:r>
            <a:r>
              <a:rPr lang="en-US" dirty="0"/>
              <a:t>This data determines the per-pupil funding for districts by dividing the amount of money available by the total number of K-3 students identified as having an SRD in the preceding budget year. Districts must also report whether students in grades 4-12 remain on a READ plan. The data provided in this report will be publicly reported and will enable the department to calculate district funding.</a:t>
            </a:r>
          </a:p>
          <a:p>
            <a:endParaRPr lang="en-US" dirty="0"/>
          </a:p>
        </p:txBody>
      </p:sp>
      <p:sp>
        <p:nvSpPr>
          <p:cNvPr id="4" name="Title 3">
            <a:extLst>
              <a:ext uri="{FF2B5EF4-FFF2-40B4-BE49-F238E27FC236}">
                <a16:creationId xmlns:a16="http://schemas.microsoft.com/office/drawing/2014/main" id="{3CDF2FDF-670D-EACF-6A70-CE935D29F596}"/>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2689002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BAE02-F3CF-4762-B04E-3E2A10530F4B}"/>
              </a:ext>
            </a:extLst>
          </p:cNvPr>
          <p:cNvSpPr>
            <a:spLocks noGrp="1"/>
          </p:cNvSpPr>
          <p:nvPr>
            <p:ph type="title"/>
          </p:nvPr>
        </p:nvSpPr>
        <p:spPr/>
        <p:txBody>
          <a:bodyPr/>
          <a:lstStyle/>
          <a:p>
            <a:r>
              <a:rPr lang="en-US" dirty="0"/>
              <a:t>Data Components of the READ Act</a:t>
            </a:r>
          </a:p>
        </p:txBody>
      </p:sp>
      <p:sp>
        <p:nvSpPr>
          <p:cNvPr id="6" name="Title 5">
            <a:extLst>
              <a:ext uri="{FF2B5EF4-FFF2-40B4-BE49-F238E27FC236}">
                <a16:creationId xmlns:a16="http://schemas.microsoft.com/office/drawing/2014/main" id="{8C61B0AE-EB5C-114A-DA9F-2BF24C0F213B}"/>
              </a:ext>
            </a:extLst>
          </p:cNvPr>
          <p:cNvSpPr>
            <a:spLocks noGrp="1"/>
          </p:cNvSpPr>
          <p:nvPr>
            <p:ph type="title" idx="2"/>
          </p:nvPr>
        </p:nvSpPr>
        <p:spPr/>
        <p:txBody>
          <a:bodyPr/>
          <a:lstStyle/>
          <a:p>
            <a:endParaRPr lang="en-US"/>
          </a:p>
        </p:txBody>
      </p:sp>
      <p:graphicFrame>
        <p:nvGraphicFramePr>
          <p:cNvPr id="7" name="Diagram 6" descr="Image depicting which collections are run through Data Pipeline and which ones are run through GAINS.">
            <a:extLst>
              <a:ext uri="{FF2B5EF4-FFF2-40B4-BE49-F238E27FC236}">
                <a16:creationId xmlns:a16="http://schemas.microsoft.com/office/drawing/2014/main" id="{0EE271A7-6F28-3522-B1E6-CCB21F77D3DA}"/>
              </a:ext>
            </a:extLst>
          </p:cNvPr>
          <p:cNvGraphicFramePr/>
          <p:nvPr>
            <p:extLst>
              <p:ext uri="{D42A27DB-BD31-4B8C-83A1-F6EECF244321}">
                <p14:modId xmlns:p14="http://schemas.microsoft.com/office/powerpoint/2010/main" val="2164693250"/>
              </p:ext>
            </p:extLst>
          </p:nvPr>
        </p:nvGraphicFramePr>
        <p:xfrm>
          <a:off x="649705" y="397042"/>
          <a:ext cx="7507706" cy="42067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070859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AA584270DE6043A37CBFDFBD606C7E" ma:contentTypeVersion="14" ma:contentTypeDescription="Create a new document." ma:contentTypeScope="" ma:versionID="04e0e67d344c4863ac857e12717dea98">
  <xsd:schema xmlns:xsd="http://www.w3.org/2001/XMLSchema" xmlns:xs="http://www.w3.org/2001/XMLSchema" xmlns:p="http://schemas.microsoft.com/office/2006/metadata/properties" xmlns:ns2="9b639f00-c663-4db8-9f2d-5e59e4353b4b" xmlns:ns3="ca9d521c-8764-4bcd-84f1-6f7ce6ca6a96" targetNamespace="http://schemas.microsoft.com/office/2006/metadata/properties" ma:root="true" ma:fieldsID="f73edbd8764ce48cae9868fb925b2339" ns2:_="" ns3:_="">
    <xsd:import namespace="9b639f00-c663-4db8-9f2d-5e59e4353b4b"/>
    <xsd:import namespace="ca9d521c-8764-4bcd-84f1-6f7ce6ca6a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639f00-c663-4db8-9f2d-5e59e4353b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9d521c-8764-4bcd-84f1-6f7ce6ca6a9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56d5c4a-69f5-4293-84ba-d3df6e850d51}" ma:internalName="TaxCatchAll" ma:showField="CatchAllData" ma:web="ca9d521c-8764-4bcd-84f1-6f7ce6ca6a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a9d521c-8764-4bcd-84f1-6f7ce6ca6a96" xsi:nil="true"/>
    <lcf76f155ced4ddcb4097134ff3c332f xmlns="9b639f00-c663-4db8-9f2d-5e59e4353b4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B3D2188-5F59-4085-B704-A96F64C7EFD3}"/>
</file>

<file path=customXml/itemProps2.xml><?xml version="1.0" encoding="utf-8"?>
<ds:datastoreItem xmlns:ds="http://schemas.openxmlformats.org/officeDocument/2006/customXml" ds:itemID="{B1C9AC83-A244-4C73-9B74-EBB8100F5EE9}">
  <ds:schemaRefs>
    <ds:schemaRef ds:uri="http://schemas.microsoft.com/sharepoint/v3/contenttype/forms"/>
  </ds:schemaRefs>
</ds:datastoreItem>
</file>

<file path=customXml/itemProps3.xml><?xml version="1.0" encoding="utf-8"?>
<ds:datastoreItem xmlns:ds="http://schemas.openxmlformats.org/officeDocument/2006/customXml" ds:itemID="{215871AF-E4E2-4474-BBBF-C4CA544DC804}">
  <ds:schemaRefs>
    <ds:schemaRef ds:uri="http://schemas.microsoft.com/office/2006/documentManagement/types"/>
    <ds:schemaRef ds:uri="http://purl.org/dc/dcmitype/"/>
    <ds:schemaRef ds:uri="http://schemas.microsoft.com/office/2006/metadata/properties"/>
    <ds:schemaRef ds:uri="http://www.w3.org/XML/1998/namespace"/>
    <ds:schemaRef ds:uri="http://purl.org/dc/elements/1.1/"/>
    <ds:schemaRef ds:uri="http://schemas.microsoft.com/office/infopath/2007/PartnerControls"/>
    <ds:schemaRef ds:uri="1d7a6999-9f23-40c1-89fd-c28d1c6d889e"/>
    <ds:schemaRef ds:uri="http://schemas.openxmlformats.org/package/2006/metadata/core-properties"/>
    <ds:schemaRef ds:uri="49a81e36-7bf1-4cef-9c34-a447d2fae1d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5964</TotalTime>
  <Words>3390</Words>
  <Application>Microsoft Office PowerPoint</Application>
  <PresentationFormat>On-screen Show (16:9)</PresentationFormat>
  <Paragraphs>429</Paragraphs>
  <Slides>41</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Calibri</vt:lpstr>
      <vt:lpstr>Trebuchet MS</vt:lpstr>
      <vt:lpstr>Roboto Medium</vt:lpstr>
      <vt:lpstr>Rockwell</vt:lpstr>
      <vt:lpstr>Wingdings</vt:lpstr>
      <vt:lpstr>Roboto</vt:lpstr>
      <vt:lpstr>Simple Light</vt:lpstr>
      <vt:lpstr>Spring READ Assessment Data Collection </vt:lpstr>
      <vt:lpstr>Topics in Today’s Webinar</vt:lpstr>
      <vt:lpstr>Data Privacy and Security</vt:lpstr>
      <vt:lpstr>PII Definitions and Requirements</vt:lpstr>
      <vt:lpstr>Data Sharing Processes</vt:lpstr>
      <vt:lpstr>Purpose of the Spring READ Assessment Data Collection</vt:lpstr>
      <vt:lpstr>Background: The READ Act</vt:lpstr>
      <vt:lpstr>READ Act Reporting Requirements for Districts</vt:lpstr>
      <vt:lpstr>Data Components of the READ Act</vt:lpstr>
      <vt:lpstr>Reminders to Ensure Data Accuracy</vt:lpstr>
      <vt:lpstr>Spring READ Assessment Data Collection Timeline</vt:lpstr>
      <vt:lpstr>Spring READ Assessment Data Collection Timeline (Data Collection Phase)</vt:lpstr>
      <vt:lpstr>Spring READ Assessment Data Collection Timeline (Duplicate Phase)</vt:lpstr>
      <vt:lpstr>24-25 File Layout and Defintions</vt:lpstr>
      <vt:lpstr>Changes for the 24-25 Spring READ Assessment File Layout</vt:lpstr>
      <vt:lpstr>Spring READ Assessment Data Collection Elements (1 of 2)</vt:lpstr>
      <vt:lpstr>Spring READ Assessment Data Collection Elements (2 of 2)</vt:lpstr>
      <vt:lpstr>Additional Information on Data Elements</vt:lpstr>
      <vt:lpstr>READ Plan Field Coding</vt:lpstr>
      <vt:lpstr>4th-12th Grade Cohort Students</vt:lpstr>
      <vt:lpstr>How to Identify the 4th-12th Grade Cohort Students</vt:lpstr>
      <vt:lpstr>Website Review and Updates</vt:lpstr>
      <vt:lpstr>Website Updates</vt:lpstr>
      <vt:lpstr>Questions on Background?</vt:lpstr>
      <vt:lpstr>Step-by-Step Guide in Data Pipeline</vt:lpstr>
      <vt:lpstr>Step 1: Upload Data</vt:lpstr>
      <vt:lpstr>Step 2: Check Pipeline Error Report</vt:lpstr>
      <vt:lpstr>Step 3: Correct Errors and Reupload</vt:lpstr>
      <vt:lpstr>Resolving Errors</vt:lpstr>
      <vt:lpstr>Step 4: Review Reports for Accuracy</vt:lpstr>
      <vt:lpstr>Cognos Reports</vt:lpstr>
      <vt:lpstr>Step 5: Lock Your Submission</vt:lpstr>
      <vt:lpstr>Step 6: Check for Duplicates During the Duplicate Phase</vt:lpstr>
      <vt:lpstr>Step 7: Download and Submit Sign-Off Form</vt:lpstr>
      <vt:lpstr>Questions on Data Pipeline?</vt:lpstr>
      <vt:lpstr>Coding Scenarios</vt:lpstr>
      <vt:lpstr>Coding Scenario 1: Multilingual Students</vt:lpstr>
      <vt:lpstr>Coding Scenario 2: Excessive Absences</vt:lpstr>
      <vt:lpstr>Coding Scenario 3: Multilingual Students New to US School </vt:lpstr>
      <vt:lpstr>Coding Scenario 4: Student only on a READ Plan</vt:lpstr>
      <vt:lpstr>READ Collection 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Dailey, Bridgett</dc:creator>
  <cp:lastModifiedBy>Rhodes, Tara</cp:lastModifiedBy>
  <cp:revision>20</cp:revision>
  <dcterms:modified xsi:type="dcterms:W3CDTF">2025-04-03T18:42:11Z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0x01010062AA584270DE6043A37CBFDFBD606C7E</vt:lpwstr>
  </property>
</Properties>
</file>