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304" r:id="rId3"/>
    <p:sldId id="4625" r:id="rId4"/>
    <p:sldId id="332" r:id="rId5"/>
    <p:sldId id="311" r:id="rId6"/>
    <p:sldId id="789" r:id="rId7"/>
    <p:sldId id="4630" r:id="rId8"/>
    <p:sldId id="333" r:id="rId9"/>
    <p:sldId id="334" r:id="rId10"/>
    <p:sldId id="331" r:id="rId11"/>
    <p:sldId id="339" r:id="rId12"/>
    <p:sldId id="5197" r:id="rId13"/>
    <p:sldId id="369" r:id="rId14"/>
    <p:sldId id="368" r:id="rId15"/>
    <p:sldId id="335" r:id="rId16"/>
    <p:sldId id="295" r:id="rId17"/>
    <p:sldId id="323" r:id="rId18"/>
    <p:sldId id="4626" r:id="rId19"/>
    <p:sldId id="342" r:id="rId20"/>
    <p:sldId id="357" r:id="rId21"/>
    <p:sldId id="4741" r:id="rId22"/>
    <p:sldId id="4740" r:id="rId23"/>
    <p:sldId id="330" r:id="rId24"/>
    <p:sldId id="291" r:id="rId25"/>
    <p:sldId id="346" r:id="rId26"/>
    <p:sldId id="315" r:id="rId27"/>
    <p:sldId id="370" r:id="rId28"/>
    <p:sldId id="519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6C5A"/>
    <a:srgbClr val="EF7521"/>
    <a:srgbClr val="E64A85"/>
    <a:srgbClr val="488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 autoAdjust="0"/>
  </p:normalViewPr>
  <p:slideViewPr>
    <p:cSldViewPr snapToGrid="0">
      <p:cViewPr varScale="1">
        <p:scale>
          <a:sx n="95" d="100"/>
          <a:sy n="95" d="100"/>
        </p:scale>
        <p:origin x="283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682"/>
    </p:cViewPr>
  </p:sorterViewPr>
  <p:notesViewPr>
    <p:cSldViewPr snapToGrid="0">
      <p:cViewPr varScale="1">
        <p:scale>
          <a:sx n="101" d="100"/>
          <a:sy n="101" d="100"/>
        </p:scale>
        <p:origin x="-352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F02CA-97F4-47D9-B02A-C7C102D44024}" type="datetimeFigureOut">
              <a:rPr lang="en-US" smtClean="0"/>
              <a:t>11/27/2023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BFD5D-AF1F-4AE8-A343-BACBE6D7D1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638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2E894-E0CE-40CF-8CA0-23F05C6E40C6}" type="datetimeFigureOut">
              <a:rPr lang="en-US" smtClean="0"/>
              <a:t>11/27/2023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3E97E-4890-4915-A7C2-F3D207C52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88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798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85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924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917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81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721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924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675238"/>
            <a:ext cx="9144000" cy="218276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488BC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6239"/>
            <a:ext cx="7772400" cy="1216589"/>
          </a:xfrm>
        </p:spPr>
        <p:txBody>
          <a:bodyPr anchor="t" anchorCtr="0">
            <a:normAutofit/>
          </a:bodyPr>
          <a:lstStyle>
            <a:lvl1pPr algn="ctr">
              <a:defRPr sz="3600"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73444"/>
            <a:ext cx="7772400" cy="10659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37" y="632706"/>
            <a:ext cx="2821173" cy="176273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685800" y="2772696"/>
            <a:ext cx="7801897" cy="0"/>
          </a:xfrm>
          <a:prstGeom prst="line">
            <a:avLst/>
          </a:prstGeom>
          <a:ln w="19050">
            <a:solidFill>
              <a:srgbClr val="488B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57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4718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0389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95716"/>
            <a:ext cx="77724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97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88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95716"/>
            <a:ext cx="77724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19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1"/>
            <a:ext cx="9143990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674" y="205176"/>
            <a:ext cx="6048876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1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4480"/>
            <a:ext cx="7886700" cy="4351338"/>
          </a:xfrm>
        </p:spPr>
        <p:txBody>
          <a:bodyPr lIns="0" tIns="0" rIns="0" bIns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705" y="6172202"/>
            <a:ext cx="857291" cy="48631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D086918-AB89-4A91-BCB1-D1AA0521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9655" y="6356351"/>
            <a:ext cx="623182" cy="362338"/>
          </a:xfrm>
        </p:spPr>
        <p:txBody>
          <a:bodyPr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059B8EF7-49FB-FFBA-165A-F585CDE84A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24912" y="6356350"/>
            <a:ext cx="3362629" cy="362338"/>
          </a:xfrm>
        </p:spPr>
        <p:txBody>
          <a:bodyPr/>
          <a:lstStyle>
            <a:lvl1pPr marL="0" indent="0">
              <a:buNone/>
              <a:defRPr lang="en-US" sz="12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5B59449-F999-17DB-C32F-6083E3F9D01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39616" y="6356350"/>
            <a:ext cx="3295130" cy="362338"/>
          </a:xfrm>
        </p:spPr>
        <p:txBody>
          <a:bodyPr/>
          <a:lstStyle>
            <a:lvl1pPr marL="0" indent="0">
              <a:buNone/>
              <a:defRPr lang="en-US" sz="12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197467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94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7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9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3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86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45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28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63040"/>
            <a:ext cx="3886200" cy="4583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63040"/>
            <a:ext cx="3886200" cy="4583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206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5193" y="6360652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7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64" r:id="rId9"/>
    <p:sldLayoutId id="2147483666" r:id="rId10"/>
    <p:sldLayoutId id="2147483667" r:id="rId11"/>
    <p:sldLayoutId id="2147483668" r:id="rId12"/>
    <p:sldLayoutId id="2147483669" r:id="rId13"/>
    <p:sldLayoutId id="214748367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pedDecCount@cde.state.co.u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datapipeline/snap_sped-decembe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e.state.co.us/datapipeline/inter-staff-purchase-service-inf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pedDecCount@cde.state.co.u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Klabo_k@cde.state.co.us" TargetMode="External"/><Relationship Id="rId2" Type="http://schemas.openxmlformats.org/officeDocument/2006/relationships/hyperlink" Target="mailto:Prokop_h@cde.state.co.u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6239"/>
            <a:ext cx="7761849" cy="1384998"/>
          </a:xfrm>
        </p:spPr>
        <p:txBody>
          <a:bodyPr>
            <a:noAutofit/>
          </a:bodyPr>
          <a:lstStyle/>
          <a:p>
            <a:pPr marL="45720" indent="0"/>
            <a:r>
              <a:rPr lang="en-US" sz="3200" dirty="0">
                <a:latin typeface="+mj-lt"/>
              </a:rPr>
              <a:t>Staff Approval Matrix (SAM)</a:t>
            </a:r>
            <a:br>
              <a:rPr lang="en-US" sz="3200" dirty="0">
                <a:latin typeface="+mj-lt"/>
              </a:rPr>
            </a:br>
            <a:r>
              <a:rPr lang="en-US" sz="3200" dirty="0">
                <a:latin typeface="+mj-lt"/>
              </a:rPr>
              <a:t>December Count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+mj-lt"/>
              </a:rPr>
              <a:t>School Year 2023-2024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8621D7-DC04-029E-F9F5-87C724957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15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9250" y="1570923"/>
            <a:ext cx="7964308" cy="394335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5600" dirty="0"/>
              <a:t>SAM Warnings are found in your Special Education December Staff Error/Warning Reports (view in either Pipeline error reports or Cognos error reports)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5600" dirty="0"/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sz="5600" dirty="0"/>
              <a:t>SAM Warning DC208 – Staff did not hold a valid license on December 1</a:t>
            </a:r>
            <a:r>
              <a:rPr lang="en-US" sz="5600" baseline="30000" dirty="0"/>
              <a:t>st </a:t>
            </a:r>
            <a:r>
              <a:rPr lang="en-US" sz="5600" i="1" dirty="0"/>
              <a:t>(high severity issue)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5600" dirty="0"/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sz="5600" dirty="0"/>
              <a:t>SAM Warning DC209 – Staff does not hold an appropriate endorsement for the assignment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5600" dirty="0"/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sz="5600" dirty="0"/>
              <a:t>SAM Warning DC210 – Staff does not hold an appropriate endorsement for the caseload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5600" dirty="0"/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sz="5600" dirty="0"/>
              <a:t>SAM Warning DC211 – Staff does not hold a valid license </a:t>
            </a:r>
            <a:r>
              <a:rPr lang="en-US" sz="5600" i="1" dirty="0"/>
              <a:t>(high severity issue)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5600" i="1" dirty="0"/>
          </a:p>
          <a:p>
            <a:pPr marL="612648" indent="-704088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5600" b="1" dirty="0"/>
              <a:t>Note</a:t>
            </a:r>
            <a:r>
              <a:rPr lang="en-US" sz="5600" b="1" i="1" dirty="0"/>
              <a:t>:</a:t>
            </a:r>
            <a:r>
              <a:rPr lang="en-US" sz="5600" dirty="0"/>
              <a:t>  </a:t>
            </a:r>
            <a:r>
              <a:rPr lang="en-US" sz="5600" dirty="0">
                <a:highlight>
                  <a:srgbClr val="FFFF00"/>
                </a:highlight>
              </a:rPr>
              <a:t>Snapshot errors should be resolved before you review SAM Warnings DC209/DC210 </a:t>
            </a:r>
            <a:r>
              <a:rPr lang="en-US" sz="5600" i="1" dirty="0">
                <a:highlight>
                  <a:srgbClr val="FFFF00"/>
                </a:highlight>
              </a:rPr>
              <a:t>(caseload)</a:t>
            </a:r>
            <a:r>
              <a:rPr lang="en-US" sz="5600" dirty="0">
                <a:highlight>
                  <a:srgbClr val="FFFF00"/>
                </a:highlight>
              </a:rPr>
              <a:t>.</a:t>
            </a:r>
          </a:p>
          <a:p>
            <a:pPr marL="612648" indent="-704088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5600" dirty="0"/>
              <a:t>	</a:t>
            </a:r>
          </a:p>
          <a:p>
            <a:pPr marL="612648" indent="-704088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5600" dirty="0"/>
              <a:t>Typically, both DC209/DC210 generate for special education teachers (202) and speech-language pathologists (238) who do not satisfy SAM approval criteria.</a:t>
            </a:r>
          </a:p>
          <a:p>
            <a:pPr marL="612648" indent="-704088">
              <a:lnSpc>
                <a:spcPts val="2000"/>
              </a:lnSpc>
              <a:spcBef>
                <a:spcPts val="0"/>
              </a:spcBef>
              <a:buNone/>
            </a:pPr>
            <a:endParaRPr lang="en-US" sz="5600" dirty="0">
              <a:highlight>
                <a:srgbClr val="FFFF00"/>
              </a:highlight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5600" dirty="0"/>
              <a:t>SAM Warnings should be investigated - some may be resolved by correction of data, i.e., incorrect SSN, job code miscoding, student disability caseload discrepancy.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5600" dirty="0"/>
          </a:p>
          <a:p>
            <a:pPr marL="612648" indent="-704088">
              <a:lnSpc>
                <a:spcPts val="2000"/>
              </a:lnSpc>
              <a:spcBef>
                <a:spcPts val="0"/>
              </a:spcBef>
              <a:buNone/>
            </a:pPr>
            <a:endParaRPr lang="en-US" sz="1800" b="1" dirty="0"/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en-US" sz="32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2900" dirty="0"/>
          </a:p>
          <a:p>
            <a:pPr marL="0" indent="0">
              <a:spcBef>
                <a:spcPts val="0"/>
              </a:spcBef>
              <a:buNone/>
            </a:pPr>
            <a:endParaRPr lang="en-US" sz="2900" dirty="0"/>
          </a:p>
          <a:p>
            <a:pPr marL="0" indent="0">
              <a:spcBef>
                <a:spcPts val="0"/>
              </a:spcBef>
              <a:buNone/>
            </a:pPr>
            <a:endParaRPr lang="en-US" sz="2900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5193" y="254514"/>
            <a:ext cx="4509687" cy="756418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SAM Warnings</a:t>
            </a:r>
            <a:b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DC208, DC209, DC210, DC211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F9B3E-21BF-B1D3-F8C8-0FFF83EEB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99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4FB3B-8FF9-3E26-3A75-27BD3D726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December 1</a:t>
            </a:r>
            <a:r>
              <a:rPr lang="en-US" sz="3200" baseline="30000" dirty="0"/>
              <a:t>st</a:t>
            </a:r>
            <a:r>
              <a:rPr lang="en-US" sz="3200" dirty="0"/>
              <a:t> License 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73664-23AC-1B4B-38C3-3B42AE2CD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1710144"/>
            <a:ext cx="7886700" cy="4640674"/>
          </a:xfrm>
        </p:spPr>
        <p:txBody>
          <a:bodyPr>
            <a:normAutofit/>
          </a:bodyPr>
          <a:lstStyle/>
          <a:p>
            <a:pPr marL="0" indent="0">
              <a:lnSpc>
                <a:spcPts val="2000"/>
              </a:lnSpc>
              <a:spcBef>
                <a:spcPts val="0"/>
              </a:spcBef>
              <a:buSzPct val="150000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Special Education staff </a:t>
            </a:r>
            <a:r>
              <a:rPr lang="en-US" sz="1800" dirty="0"/>
              <a:t>must hold a valid and appropriate CDE license on the offi</a:t>
            </a:r>
            <a:r>
              <a:rPr lang="en-US" sz="1800" dirty="0">
                <a:solidFill>
                  <a:schemeClr val="tx1"/>
                </a:solidFill>
              </a:rPr>
              <a:t>cial count date of December 1</a:t>
            </a:r>
            <a:r>
              <a:rPr lang="en-US" sz="1800" baseline="30000" dirty="0">
                <a:solidFill>
                  <a:schemeClr val="tx1"/>
                </a:solidFill>
              </a:rPr>
              <a:t>st.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SzPct val="150000"/>
              <a:buNone/>
              <a:defRPr/>
            </a:pPr>
            <a:endParaRPr lang="en-US" sz="1800" baseline="30000" dirty="0">
              <a:solidFill>
                <a:schemeClr val="tx1"/>
              </a:solidFill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Clr>
                <a:schemeClr val="tx1"/>
              </a:buClr>
              <a:buSzPct val="150000"/>
              <a:buNone/>
              <a:defRPr/>
            </a:pPr>
            <a:r>
              <a:rPr lang="en-US" sz="1800" b="0" dirty="0">
                <a:solidFill>
                  <a:schemeClr val="tx1"/>
                </a:solidFill>
              </a:rPr>
              <a:t>Licenses issued with an effective date of December 1</a:t>
            </a:r>
            <a:r>
              <a:rPr lang="en-US" sz="1800" b="0" baseline="30000" dirty="0">
                <a:solidFill>
                  <a:schemeClr val="tx1"/>
                </a:solidFill>
              </a:rPr>
              <a:t>st</a:t>
            </a:r>
            <a:r>
              <a:rPr lang="en-US" sz="1800" b="0" dirty="0">
                <a:solidFill>
                  <a:schemeClr val="tx1"/>
                </a:solidFill>
              </a:rPr>
              <a:t> or prior are </a:t>
            </a:r>
            <a:r>
              <a:rPr lang="en-US" sz="1800" dirty="0"/>
              <a:t>validated</a:t>
            </a:r>
            <a:r>
              <a:rPr lang="en-US" sz="1800" b="0" dirty="0">
                <a:solidFill>
                  <a:schemeClr val="tx1"/>
                </a:solidFill>
              </a:rPr>
              <a:t> when a snapshot is created in the Data Pipeline.  The snapshot generates the Staff Approval Matrix (SAM) process.</a:t>
            </a:r>
          </a:p>
          <a:p>
            <a:pPr marL="274320" lvl="1" indent="0">
              <a:lnSpc>
                <a:spcPts val="2000"/>
              </a:lnSpc>
              <a:spcBef>
                <a:spcPts val="0"/>
              </a:spcBef>
              <a:buClr>
                <a:schemeClr val="tx1"/>
              </a:buClr>
              <a:buSzPct val="150000"/>
              <a:buNone/>
              <a:defRPr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en-US" sz="1800" b="0" dirty="0">
                <a:solidFill>
                  <a:schemeClr val="tx1"/>
                </a:solidFill>
              </a:rPr>
              <a:t>Staff who </a:t>
            </a:r>
            <a:r>
              <a:rPr lang="en-US" sz="1800" b="1" i="1" dirty="0">
                <a:solidFill>
                  <a:schemeClr val="tx1"/>
                </a:solidFill>
              </a:rPr>
              <a:t>do not </a:t>
            </a:r>
            <a:r>
              <a:rPr lang="en-US" sz="1800" b="0" dirty="0">
                <a:solidFill>
                  <a:schemeClr val="tx1"/>
                </a:solidFill>
              </a:rPr>
              <a:t>hold a valid or appropriate license on December 1</a:t>
            </a:r>
            <a:r>
              <a:rPr lang="en-US" sz="1800" b="0" baseline="30000" dirty="0">
                <a:solidFill>
                  <a:schemeClr val="tx1"/>
                </a:solidFill>
              </a:rPr>
              <a:t>st</a:t>
            </a:r>
            <a:r>
              <a:rPr lang="en-US" sz="1800" b="0" dirty="0">
                <a:solidFill>
                  <a:schemeClr val="tx1"/>
                </a:solidFill>
              </a:rPr>
              <a:t>:</a:t>
            </a:r>
          </a:p>
          <a:p>
            <a:pPr marL="365760"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1800" dirty="0"/>
              <a:t>will generate SAM Warning DC208</a:t>
            </a:r>
          </a:p>
          <a:p>
            <a:pPr marL="365760"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1800" dirty="0"/>
              <a:t>a</a:t>
            </a:r>
            <a:r>
              <a:rPr lang="en-US" sz="1800" b="0" dirty="0">
                <a:solidFill>
                  <a:schemeClr val="tx1"/>
                </a:solidFill>
              </a:rPr>
              <a:t>re determined to be non-qualified </a:t>
            </a:r>
          </a:p>
          <a:p>
            <a:pPr marL="365760"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1800" dirty="0"/>
              <a:t>display in the SAM: 1.5 Non-Qualified Personnel Status report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endParaRPr lang="en-US" sz="1800" b="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AA8251-DE62-4249-146C-224F67AF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273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5B8E2-1290-A91D-8ABA-5BF45F131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Special Ed December Count:</a:t>
            </a:r>
            <a:br>
              <a:rPr lang="en-US"/>
            </a:br>
            <a:r>
              <a:rPr lang="en-US"/>
              <a:t>Staff: Detail Report: Teachers with License Information</a:t>
            </a:r>
          </a:p>
        </p:txBody>
      </p:sp>
      <p:pic>
        <p:nvPicPr>
          <p:cNvPr id="8" name="Content Placeholder 7" descr="screenshot of cognos&#10;">
            <a:extLst>
              <a:ext uri="{FF2B5EF4-FFF2-40B4-BE49-F238E27FC236}">
                <a16:creationId xmlns:a16="http://schemas.microsoft.com/office/drawing/2014/main" id="{4C53FBB5-4AFA-BB17-5C78-B5269AF7A3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" r="4518" b="1619"/>
          <a:stretch/>
        </p:blipFill>
        <p:spPr>
          <a:xfrm>
            <a:off x="165100" y="1862723"/>
            <a:ext cx="3987801" cy="231557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E7B08-0E98-2B11-2740-567700289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DEF753-4998-0E5E-8E4C-5C4D9A1F22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90686" y="5738677"/>
            <a:ext cx="3362629" cy="271754"/>
          </a:xfrm>
        </p:spPr>
        <p:txBody>
          <a:bodyPr/>
          <a:lstStyle/>
          <a:p>
            <a:r>
              <a:rPr lang="en-US"/>
              <a:t>Special Education December Count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DF09CF-50A0-9033-96FE-9A2A5BF2A63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57246" y="5716476"/>
            <a:ext cx="3295130" cy="271754"/>
          </a:xfrm>
        </p:spPr>
        <p:txBody>
          <a:bodyPr/>
          <a:lstStyle/>
          <a:p>
            <a:r>
              <a:rPr lang="en-US">
                <a:hlinkClick r:id="rId3"/>
              </a:rPr>
              <a:t>SpedDecCount@cde.state.co.us</a:t>
            </a:r>
            <a:r>
              <a:rPr lang="en-US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9FFF13-3FA5-13C4-C5A4-81AB1A2DE23E}"/>
              </a:ext>
            </a:extLst>
          </p:cNvPr>
          <p:cNvSpPr txBox="1"/>
          <p:nvPr/>
        </p:nvSpPr>
        <p:spPr>
          <a:xfrm>
            <a:off x="165100" y="4412255"/>
            <a:ext cx="3710846" cy="110799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/>
              <a:t>Feedback needed – please email me if you have a preference! </a:t>
            </a:r>
          </a:p>
          <a:p>
            <a:pPr marL="257175" indent="-257175">
              <a:buAutoNum type="arabicPeriod"/>
            </a:pPr>
            <a:r>
              <a:rPr lang="en-US" sz="1050"/>
              <a:t>Do you (AU respondents) use this report? </a:t>
            </a:r>
          </a:p>
          <a:p>
            <a:pPr marL="257175" indent="-257175">
              <a:buAutoNum type="arabicPeriod"/>
            </a:pPr>
            <a:r>
              <a:rPr lang="en-US" sz="1050"/>
              <a:t>If so, which columns do you reference and why?</a:t>
            </a:r>
          </a:p>
          <a:p>
            <a:pPr marL="257175" indent="-257175">
              <a:buAutoNum type="arabicPeriod"/>
            </a:pPr>
            <a:r>
              <a:rPr lang="en-US" sz="1050"/>
              <a:t>Would you object to changing this to shows all of your Sped staff licensing details – license type, endorsement types</a:t>
            </a:r>
            <a:r>
              <a:rPr lang="en-US" sz="1350"/>
              <a:t>, </a:t>
            </a:r>
            <a:r>
              <a:rPr lang="en-US" sz="1050"/>
              <a:t>date issued, date expired, in-field status</a:t>
            </a:r>
          </a:p>
        </p:txBody>
      </p:sp>
      <p:pic>
        <p:nvPicPr>
          <p:cNvPr id="11" name="Picture 10" descr="screenshot of cognos report itself">
            <a:extLst>
              <a:ext uri="{FF2B5EF4-FFF2-40B4-BE49-F238E27FC236}">
                <a16:creationId xmlns:a16="http://schemas.microsoft.com/office/drawing/2014/main" id="{441378B0-CD35-E112-A11D-1B6CE54497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39" t="6781"/>
          <a:stretch/>
        </p:blipFill>
        <p:spPr>
          <a:xfrm>
            <a:off x="4279901" y="1908375"/>
            <a:ext cx="4698999" cy="298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60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4FB3B-8FF9-3E26-3A75-27BD3D726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93" y="254514"/>
            <a:ext cx="7298607" cy="756418"/>
          </a:xfrm>
        </p:spPr>
        <p:txBody>
          <a:bodyPr>
            <a:normAutofit/>
          </a:bodyPr>
          <a:lstStyle/>
          <a:p>
            <a:r>
              <a:rPr lang="en-US" sz="3200" dirty="0"/>
              <a:t>Social Security Number (SSN)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73664-23AC-1B4B-38C3-3B42AE2CD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1710144"/>
            <a:ext cx="7886700" cy="4640674"/>
          </a:xfrm>
        </p:spPr>
        <p:txBody>
          <a:bodyPr>
            <a:normAutofit/>
          </a:bodyPr>
          <a:lstStyle/>
          <a:p>
            <a:pPr marL="0" indent="0">
              <a:lnSpc>
                <a:spcPts val="2000"/>
              </a:lnSpc>
              <a:spcBef>
                <a:spcPts val="0"/>
              </a:spcBef>
              <a:buSzPct val="150000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Social security number</a:t>
            </a:r>
            <a:r>
              <a:rPr lang="en-US" sz="1800" dirty="0"/>
              <a:t> (SSN) is: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SzPct val="150000"/>
              <a:buNone/>
              <a:defRPr/>
            </a:pPr>
            <a:endParaRPr lang="en-US" sz="1800" baseline="30000" dirty="0">
              <a:solidFill>
                <a:schemeClr val="tx1"/>
              </a:solidFill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dirty="0"/>
              <a:t>required for all staff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dirty="0"/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dirty="0"/>
              <a:t>u</a:t>
            </a:r>
            <a:r>
              <a:rPr lang="en-US" sz="1800" b="0" dirty="0">
                <a:solidFill>
                  <a:schemeClr val="tx1"/>
                </a:solidFill>
              </a:rPr>
              <a:t>sed to validate staff’s license and endorsement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dirty="0"/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dirty="0"/>
              <a:t>v</a:t>
            </a:r>
            <a:r>
              <a:rPr lang="en-US" sz="1800" b="0" dirty="0">
                <a:solidFill>
                  <a:schemeClr val="tx1"/>
                </a:solidFill>
              </a:rPr>
              <a:t>alidated against staff’s SSN in educator licensing records and in EDIS (Educator Identification System)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0" dirty="0">
              <a:solidFill>
                <a:schemeClr val="tx1"/>
              </a:solidFill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en-US" sz="1800" dirty="0"/>
              <a:t>If staff SSN differs in any of the three validation check points (December Count, licensing records, EDIS), SAM Warning DC211 (staff does not hold a valid license) will generate.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endParaRPr lang="en-US" sz="18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en-US" sz="1800" dirty="0"/>
              <a:t>To clear DC211 </a:t>
            </a:r>
            <a:r>
              <a:rPr lang="en-US" sz="1800" i="1" dirty="0"/>
              <a:t>(if staff is licensed)</a:t>
            </a:r>
            <a:r>
              <a:rPr lang="en-US" sz="1800" dirty="0"/>
              <a:t>, the SSN must be corrected to be an exact match in all three validation check points.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endParaRPr lang="en-US" sz="1800" b="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AA8251-DE62-4249-146C-224F67AF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25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B70C4-FEC5-F208-4724-BE5294C49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SAM 50% Caseload Match</a:t>
            </a:r>
            <a:br>
              <a:rPr lang="en-US" sz="3200" dirty="0"/>
            </a:br>
            <a:r>
              <a:rPr lang="en-US" sz="3200" dirty="0"/>
              <a:t>Special Education Teacher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B4B5F-B96B-C237-A41F-0353EBC10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870" y="1687284"/>
            <a:ext cx="7821930" cy="4640674"/>
          </a:xfrm>
        </p:spPr>
        <p:txBody>
          <a:bodyPr/>
          <a:lstStyle/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dirty="0"/>
              <a:t>A special education teacher’s 50% caseload match is satisfied if: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dirty="0"/>
              <a:t>Staff is reported as the </a:t>
            </a:r>
            <a:r>
              <a:rPr lang="en-US" sz="1800" b="1" dirty="0"/>
              <a:t>Primary Provider </a:t>
            </a:r>
            <a:r>
              <a:rPr lang="en-US" sz="1800" i="1" dirty="0"/>
              <a:t>(EDID reported in Primary Provider field) </a:t>
            </a:r>
            <a:r>
              <a:rPr lang="en-US" sz="1800" dirty="0"/>
              <a:t>to a majority of students identified in the same area of need as the teacher’s special education endorsement and grade range of students served.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612648" indent="-704088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b="1" i="1" dirty="0"/>
              <a:t>Note:</a:t>
            </a:r>
            <a:r>
              <a:rPr lang="en-US" sz="1800" dirty="0"/>
              <a:t>  The 50% caseload match does not compile on EDIDs placed in any of the four Secondary Provider fields.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6D8FB2-2760-9817-060F-57B4E803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63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B70C4-FEC5-F208-4724-BE5294C49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SAM 50% Caseload Match</a:t>
            </a:r>
            <a:br>
              <a:rPr lang="en-US" sz="3200" dirty="0"/>
            </a:br>
            <a:r>
              <a:rPr lang="en-US" sz="3200" dirty="0"/>
              <a:t>Speech-Language Pathologist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B4B5F-B96B-C237-A41F-0353EBC10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870" y="1687284"/>
            <a:ext cx="7821930" cy="4640674"/>
          </a:xfrm>
        </p:spPr>
        <p:txBody>
          <a:bodyPr/>
          <a:lstStyle/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dirty="0"/>
              <a:t>A speech-language pathologist’s 50% caseload match is satisfied if: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dirty="0"/>
              <a:t>Staff is reported as the </a:t>
            </a:r>
            <a:r>
              <a:rPr lang="en-US" sz="1800" b="1" dirty="0"/>
              <a:t>Primary Provider </a:t>
            </a:r>
            <a:r>
              <a:rPr lang="en-US" sz="1800" i="1" dirty="0"/>
              <a:t>(EDID reported in Primary Provider field) </a:t>
            </a:r>
            <a:r>
              <a:rPr lang="en-US" sz="1800" dirty="0"/>
              <a:t>to a majority of students identified:</a:t>
            </a:r>
          </a:p>
          <a:p>
            <a:pPr marL="365760"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disability 08-Speech or Language Impairment (SLI)</a:t>
            </a:r>
          </a:p>
          <a:p>
            <a:pPr marL="365760"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disability 11-Developmental Delay (DD)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en-US" sz="18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dirty="0"/>
              <a:t>Staff is reported as a </a:t>
            </a:r>
            <a:r>
              <a:rPr lang="en-US" sz="1800" b="1" dirty="0"/>
              <a:t>Secondary Service Provider </a:t>
            </a:r>
            <a:r>
              <a:rPr lang="en-US" sz="1800" i="1" dirty="0"/>
              <a:t>(EDID reported in one of the Secondary Provider fields)</a:t>
            </a:r>
            <a:r>
              <a:rPr lang="en-US" sz="1800" dirty="0"/>
              <a:t> to students identified in other disabilities who receive supplemental speech-language services, but SLI (08) or DD (11) is not the primary disability.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en-US" sz="1800" dirty="0"/>
          </a:p>
          <a:p>
            <a:pPr marL="612648" indent="-704088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b="1" i="1" dirty="0"/>
              <a:t>Note:</a:t>
            </a:r>
            <a:r>
              <a:rPr lang="en-US" sz="1800" dirty="0"/>
              <a:t>  The 50% caseload match does not compile on EDIDs placed in any of the four Secondary Provider fields.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8CFC58-D298-F3D6-5606-6C0652BDD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725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5193" y="1687831"/>
            <a:ext cx="8763001" cy="4099560"/>
          </a:xfrm>
        </p:spPr>
        <p:txBody>
          <a:bodyPr>
            <a:normAutofit/>
          </a:bodyPr>
          <a:lstStyle/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dirty="0"/>
              <a:t>Guidance documents to assist in proper job coding, allowable license types and appropriate special education endorsements are posted at: </a:t>
            </a:r>
            <a:r>
              <a:rPr lang="en-US" sz="1800" dirty="0">
                <a:hlinkClick r:id="rId3"/>
              </a:rPr>
              <a:t>https://www.cde.state.co.us/datapipeline/snap_sped-december</a:t>
            </a:r>
            <a:endParaRPr lang="en-US" sz="18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dirty="0"/>
              <a:t>Staff Approval Matrix (SAM) and Licensing References: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800" dirty="0"/>
          </a:p>
          <a:p>
            <a:pPr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700" dirty="0"/>
              <a:t>Special Education Licensing Requirements by Job Classification and Fully Qualified Status</a:t>
            </a:r>
          </a:p>
          <a:p>
            <a:pPr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700" dirty="0"/>
          </a:p>
          <a:p>
            <a:pPr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700" dirty="0"/>
              <a:t>Special Education Endorsement Qualifications by Assignment, Disability, and Age of Student 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700" i="1" dirty="0"/>
              <a:t>        (50% caseload match criteria by student disability)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700" i="1" dirty="0"/>
          </a:p>
          <a:p>
            <a:pPr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700" dirty="0"/>
              <a:t>Staff Approval Matrix (SAM: 1.5) Report Fact Sheet</a:t>
            </a:r>
            <a:endParaRPr lang="en-US" sz="1700" i="1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8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+mj-lt"/>
              </a:rPr>
              <a:t>Licensing and Caseload</a:t>
            </a:r>
            <a:br>
              <a:rPr lang="en-US" sz="3200" dirty="0">
                <a:latin typeface="+mj-lt"/>
              </a:rPr>
            </a:br>
            <a:r>
              <a:rPr lang="en-US" sz="3200" dirty="0">
                <a:latin typeface="+mj-lt"/>
              </a:rPr>
              <a:t>Reference Documents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1EB37-A216-C9A4-1AE9-338F5AB1E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362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8D0A9-10E0-4F5E-A510-5A1C3E868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957666"/>
            <a:ext cx="7772400" cy="833284"/>
          </a:xfrm>
        </p:spPr>
        <p:txBody>
          <a:bodyPr>
            <a:normAutofit fontScale="90000"/>
          </a:bodyPr>
          <a:lstStyle/>
          <a:p>
            <a:r>
              <a:rPr lang="en-US" dirty="0"/>
              <a:t>Staff Reporting Reminders </a:t>
            </a:r>
            <a:br>
              <a:rPr lang="en-US" dirty="0"/>
            </a:br>
            <a:r>
              <a:rPr lang="en-US" dirty="0"/>
              <a:t>and Cognos Reports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FAEC1-7EA2-8716-9D24-0B1D42784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573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DE7C6-5005-4DB6-8D58-79C450CBA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Long Term Substitute Teacher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1DC36-6B91-4658-A55D-BBBDBC6A6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868" y="1398638"/>
            <a:ext cx="7051921" cy="4640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Long Term Sub Requirements (serving in job role for 90 days or more) in December Count: </a:t>
            </a:r>
          </a:p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Job code 204 (substitute teacher) does not pull into the December Count snapshot</a:t>
            </a:r>
          </a:p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If they are the primary provider for a Sped student, they should be reported with a job code of 202 or 238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long-term sub for sped purposes is held to the same licensing requirements as a regular sped teacher or SLP. If the Special Ed license has expired or is not renewed by 12/01 and they are reported with job code 202 or 238, they will trigger a SAM (Staff Approval Matrix) warning.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4A89A-EC8C-4554-8BA9-036AFE8F5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79D5F6-EDCB-402A-AC08-4943A1820E8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82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51B7E-C303-E580-CF7D-70F923926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Purchased Service (contracted)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499A6-1984-265D-24BE-5C1D81BFF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645920"/>
            <a:ext cx="8020050" cy="464067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ts val="2000"/>
              </a:lnSpc>
              <a:spcBef>
                <a:spcPts val="0"/>
              </a:spcBef>
              <a:buSzTx/>
              <a:buNone/>
              <a:defRPr/>
            </a:pPr>
            <a:r>
              <a:rPr lang="en-US" sz="1800" b="0" dirty="0">
                <a:solidFill>
                  <a:schemeClr val="tx1"/>
                </a:solidFill>
              </a:rPr>
              <a:t>Purchased service staff are: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SzTx/>
              <a:buNone/>
              <a:defRPr/>
            </a:pPr>
            <a:endParaRPr lang="en-US" sz="1800" b="0" dirty="0">
              <a:solidFill>
                <a:schemeClr val="tx1"/>
              </a:solidFill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b="0" dirty="0">
                <a:solidFill>
                  <a:schemeClr val="tx1"/>
                </a:solidFill>
              </a:rPr>
              <a:t>employed on a contractual basis, typically an annual contract for services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dirty="0"/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dirty="0"/>
              <a:t>r</a:t>
            </a:r>
            <a:r>
              <a:rPr lang="en-US" sz="1800" b="0" dirty="0">
                <a:solidFill>
                  <a:schemeClr val="tx1"/>
                </a:solidFill>
              </a:rPr>
              <a:t>eported in the December Count, </a:t>
            </a:r>
            <a:r>
              <a:rPr lang="en-US" sz="1800" b="0" i="1" dirty="0">
                <a:solidFill>
                  <a:schemeClr val="tx1"/>
                </a:solidFill>
              </a:rPr>
              <a:t>regardless of the amount of time, days or hours</a:t>
            </a:r>
            <a:r>
              <a:rPr lang="en-US" sz="1800" b="0" dirty="0">
                <a:solidFill>
                  <a:schemeClr val="tx1"/>
                </a:solidFill>
              </a:rPr>
              <a:t> of the contract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b="0" dirty="0">
              <a:solidFill>
                <a:schemeClr val="tx1"/>
              </a:solidFill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dirty="0"/>
              <a:t>n</a:t>
            </a:r>
            <a:r>
              <a:rPr lang="en-US" sz="1800" b="0" dirty="0">
                <a:solidFill>
                  <a:schemeClr val="tx1"/>
                </a:solidFill>
              </a:rPr>
              <a:t>ot exempt from state licensing requirements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endParaRPr lang="en-US" sz="1800" dirty="0"/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b="0" dirty="0">
                <a:solidFill>
                  <a:schemeClr val="tx1"/>
                </a:solidFill>
              </a:rPr>
              <a:t>required to hold a valid and appropriate special education license and endorsement for the assignment and </a:t>
            </a:r>
            <a:r>
              <a:rPr lang="en-US" sz="1800" dirty="0"/>
              <a:t>grad</a:t>
            </a:r>
            <a:r>
              <a:rPr lang="en-US" sz="1800" b="0" dirty="0">
                <a:solidFill>
                  <a:schemeClr val="tx1"/>
                </a:solidFill>
              </a:rPr>
              <a:t>e range of students served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SzTx/>
              <a:buNone/>
              <a:defRPr/>
            </a:pPr>
            <a:endParaRPr lang="en-US" sz="1800" dirty="0"/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b="0" dirty="0">
                <a:solidFill>
                  <a:schemeClr val="tx1"/>
                </a:solidFill>
              </a:rPr>
              <a:t>reported</a:t>
            </a:r>
            <a:r>
              <a:rPr lang="en-US" sz="1800" b="0" i="1" dirty="0">
                <a:solidFill>
                  <a:schemeClr val="tx1"/>
                </a:solidFill>
              </a:rPr>
              <a:t> </a:t>
            </a:r>
            <a:r>
              <a:rPr lang="en-US" sz="1800" dirty="0"/>
              <a:t>with </a:t>
            </a:r>
            <a:r>
              <a:rPr lang="en-US" sz="1800" b="0" dirty="0">
                <a:solidFill>
                  <a:schemeClr val="tx1"/>
                </a:solidFill>
              </a:rPr>
              <a:t>Employment Status Code = 23 Purchased Services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SzTx/>
              <a:buNone/>
              <a:defRPr/>
            </a:pPr>
            <a:endParaRPr lang="en-US" sz="1800" b="0" dirty="0">
              <a:solidFill>
                <a:schemeClr val="tx1"/>
              </a:solidFill>
            </a:endParaRPr>
          </a:p>
          <a:p>
            <a:pPr marL="612648" indent="-704088">
              <a:lnSpc>
                <a:spcPts val="2000"/>
              </a:lnSpc>
              <a:spcBef>
                <a:spcPts val="0"/>
              </a:spcBef>
              <a:buSzTx/>
              <a:buNone/>
              <a:defRPr/>
            </a:pPr>
            <a:r>
              <a:rPr lang="en-US" sz="1800" b="1" i="1" dirty="0">
                <a:solidFill>
                  <a:schemeClr val="tx1"/>
                </a:solidFill>
              </a:rPr>
              <a:t>Note:</a:t>
            </a:r>
            <a:r>
              <a:rPr lang="en-US" sz="1800" b="0" dirty="0">
                <a:solidFill>
                  <a:schemeClr val="tx1"/>
                </a:solidFill>
              </a:rPr>
              <a:t>  If the contractual agreement is valid for the period including December 1</a:t>
            </a:r>
            <a:r>
              <a:rPr lang="en-US" sz="1800" b="0" baseline="30000" dirty="0">
                <a:solidFill>
                  <a:schemeClr val="tx1"/>
                </a:solidFill>
              </a:rPr>
              <a:t>st</a:t>
            </a:r>
            <a:r>
              <a:rPr lang="en-US" sz="1800" b="0" dirty="0">
                <a:solidFill>
                  <a:schemeClr val="tx1"/>
                </a:solidFill>
              </a:rPr>
              <a:t>, the position is reported regardless of whether the contracted staff is actually </a:t>
            </a:r>
            <a:r>
              <a:rPr lang="en-US" sz="1800" b="0" i="1" dirty="0">
                <a:solidFill>
                  <a:schemeClr val="tx1"/>
                </a:solidFill>
              </a:rPr>
              <a:t>“working” </a:t>
            </a:r>
            <a:r>
              <a:rPr lang="en-US" sz="1800" b="0" dirty="0">
                <a:solidFill>
                  <a:schemeClr val="tx1"/>
                </a:solidFill>
              </a:rPr>
              <a:t>on December 1st.</a:t>
            </a:r>
          </a:p>
          <a:p>
            <a:pPr marL="612648" indent="-704088">
              <a:lnSpc>
                <a:spcPts val="2000"/>
              </a:lnSpc>
              <a:spcBef>
                <a:spcPts val="0"/>
              </a:spcBef>
              <a:buSzTx/>
              <a:buNone/>
              <a:defRPr/>
            </a:pPr>
            <a:endParaRPr lang="en-US" sz="1800" b="0" dirty="0">
              <a:solidFill>
                <a:schemeClr val="tx1"/>
              </a:solidFill>
            </a:endParaRPr>
          </a:p>
          <a:p>
            <a:pPr marL="612648" indent="-704088">
              <a:lnSpc>
                <a:spcPts val="2000"/>
              </a:lnSpc>
              <a:spcBef>
                <a:spcPts val="0"/>
              </a:spcBef>
              <a:buSzTx/>
              <a:buNone/>
              <a:defRPr/>
            </a:pPr>
            <a:r>
              <a:rPr lang="en-US" b="0" baseline="30000" dirty="0">
                <a:solidFill>
                  <a:schemeClr val="tx1"/>
                </a:solidFill>
              </a:rPr>
              <a:t>For information on what data fields are required for contracted staff, download this document: </a:t>
            </a:r>
            <a:r>
              <a:rPr lang="en-US" sz="1800" b="0" dirty="0">
                <a:solidFill>
                  <a:schemeClr val="tx1"/>
                </a:solidFill>
                <a:hlinkClick r:id="rId2"/>
              </a:rPr>
              <a:t>https://www.cde.state.co.us/datapipeline/inter-staff-purchase-service-info</a:t>
            </a:r>
            <a:r>
              <a:rPr lang="en-US" sz="1800" b="0" dirty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8FC38D-AD2C-5752-9564-2C7700804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1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7690" y="1546860"/>
            <a:ext cx="7886700" cy="4640674"/>
          </a:xfrm>
        </p:spPr>
        <p:txBody>
          <a:bodyPr/>
          <a:lstStyle/>
          <a:p>
            <a:pPr marL="45720" indent="0" algn="ctr">
              <a:buNone/>
            </a:pPr>
            <a:endParaRPr lang="en-US" sz="2000" dirty="0"/>
          </a:p>
          <a:p>
            <a:pPr marL="45720" indent="0" algn="ctr">
              <a:buNone/>
            </a:pPr>
            <a:endParaRPr lang="en-US" sz="1800" dirty="0"/>
          </a:p>
          <a:p>
            <a:pPr marL="45720" indent="0" algn="ctr">
              <a:buNone/>
            </a:pPr>
            <a:r>
              <a:rPr lang="en-US" sz="1800" dirty="0"/>
              <a:t>Lindsey Heitman</a:t>
            </a:r>
          </a:p>
          <a:p>
            <a:pPr marL="45720" indent="0" algn="ctr">
              <a:buNone/>
            </a:pPr>
            <a:r>
              <a:rPr lang="en-US" sz="1800" dirty="0"/>
              <a:t>Special Education December Count Collection Lead</a:t>
            </a:r>
          </a:p>
          <a:p>
            <a:pPr marL="45720" indent="0" algn="ctr">
              <a:buNone/>
            </a:pPr>
            <a:r>
              <a:rPr lang="en-US" sz="1800" dirty="0"/>
              <a:t>Data Services Unit</a:t>
            </a:r>
          </a:p>
          <a:p>
            <a:pPr marL="45720" indent="0" algn="ctr">
              <a:buNone/>
            </a:pPr>
            <a:r>
              <a:rPr lang="en-US" sz="1800" dirty="0">
                <a:hlinkClick r:id="rId3"/>
              </a:rPr>
              <a:t>SpedDecCount@cde.state.co.us</a:t>
            </a:r>
            <a:r>
              <a:rPr lang="en-US" sz="1800" dirty="0"/>
              <a:t> </a:t>
            </a:r>
          </a:p>
          <a:p>
            <a:pPr marL="45720" indent="0" algn="ctr">
              <a:buNone/>
            </a:pPr>
            <a:r>
              <a:rPr lang="en-US" sz="1800" dirty="0"/>
              <a:t>(303) 866 - 5759</a:t>
            </a:r>
          </a:p>
          <a:p>
            <a:pPr marL="45720" indent="0" algn="ctr">
              <a:buNone/>
            </a:pPr>
            <a:endParaRPr lang="en-US" sz="2000" dirty="0"/>
          </a:p>
          <a:p>
            <a:pPr marL="45720" indent="0" algn="ctr">
              <a:buNone/>
            </a:pPr>
            <a:endParaRPr lang="en-US" sz="2000" dirty="0"/>
          </a:p>
          <a:p>
            <a:pPr marL="45720" indent="0" algn="ctr"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latin typeface="+mj-lt"/>
              </a:rPr>
              <a:t>December Count Contact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F2A566-A244-09A1-D947-6C86A6F4E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898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08466-64E0-743D-93EF-223419BDC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Common Miscoding</a:t>
            </a:r>
            <a:br>
              <a:rPr lang="en-US" sz="3200" dirty="0"/>
            </a:br>
            <a:r>
              <a:rPr lang="en-US" sz="3200" dirty="0"/>
              <a:t>Special Service Providers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2803C0-A38F-43F9-D851-C6323157B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10" y="1463675"/>
            <a:ext cx="3044190" cy="92138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lnSpc>
                <a:spcPts val="1800"/>
              </a:lnSpc>
              <a:spcBef>
                <a:spcPts val="600"/>
              </a:spcBef>
              <a:buNone/>
            </a:pPr>
            <a:r>
              <a:rPr lang="en-US" sz="1600" dirty="0"/>
              <a:t>234 Occupational Therapist</a:t>
            </a:r>
          </a:p>
          <a:p>
            <a:pPr marL="0" indent="0" algn="ctr">
              <a:lnSpc>
                <a:spcPts val="1800"/>
              </a:lnSpc>
              <a:spcBef>
                <a:spcPts val="600"/>
              </a:spcBef>
              <a:buNone/>
            </a:pPr>
            <a:r>
              <a:rPr lang="en-US" sz="1600" dirty="0"/>
              <a:t>235 Physical Therapist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5D9C53E-23ED-A2C8-4181-D43DA2887321}"/>
              </a:ext>
            </a:extLst>
          </p:cNvPr>
          <p:cNvSpPr txBox="1">
            <a:spLocks/>
          </p:cNvSpPr>
          <p:nvPr/>
        </p:nvSpPr>
        <p:spPr>
          <a:xfrm>
            <a:off x="4636770" y="1456690"/>
            <a:ext cx="3044190" cy="92138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600" dirty="0"/>
              <a:t>211 Counselor</a:t>
            </a:r>
          </a:p>
          <a:p>
            <a:pPr marL="0" indent="0" algn="ctr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600" dirty="0"/>
              <a:t>236 Psychologist</a:t>
            </a:r>
          </a:p>
          <a:p>
            <a:pPr marL="0" indent="0" algn="ctr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600" dirty="0"/>
              <a:t>237 Social Worker</a:t>
            </a:r>
          </a:p>
        </p:txBody>
      </p:sp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4FB780E4-1A45-553E-E7D7-57588E571A42}"/>
              </a:ext>
            </a:extLst>
          </p:cNvPr>
          <p:cNvSpPr/>
          <p:nvPr/>
        </p:nvSpPr>
        <p:spPr>
          <a:xfrm>
            <a:off x="4840605" y="2651063"/>
            <a:ext cx="2750820" cy="921385"/>
          </a:xfrm>
          <a:prstGeom prst="snip1Rect">
            <a:avLst/>
          </a:prstGeom>
          <a:solidFill>
            <a:srgbClr val="D66C5A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400" dirty="0"/>
              <a:t>Positions often classified as “mental health services” with job codes miscoded in data reporting.</a:t>
            </a:r>
          </a:p>
        </p:txBody>
      </p:sp>
      <p:sp>
        <p:nvSpPr>
          <p:cNvPr id="10" name="Rectangle: Single Corner Snipped 9">
            <a:extLst>
              <a:ext uri="{FF2B5EF4-FFF2-40B4-BE49-F238E27FC236}">
                <a16:creationId xmlns:a16="http://schemas.microsoft.com/office/drawing/2014/main" id="{06742EF0-EBF6-CCCE-5972-B99368B0549D}"/>
              </a:ext>
            </a:extLst>
          </p:cNvPr>
          <p:cNvSpPr/>
          <p:nvPr/>
        </p:nvSpPr>
        <p:spPr>
          <a:xfrm>
            <a:off x="927735" y="2660014"/>
            <a:ext cx="2750820" cy="921385"/>
          </a:xfrm>
          <a:prstGeom prst="snip1Rect">
            <a:avLst/>
          </a:prstGeom>
          <a:solidFill>
            <a:srgbClr val="D66C5A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400" dirty="0"/>
              <a:t>Positions often classified as “motor services” with job codes miscoded in data reporting.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3B4FA4C4-492F-F124-3E48-6B5FA231C632}"/>
              </a:ext>
            </a:extLst>
          </p:cNvPr>
          <p:cNvSpPr/>
          <p:nvPr/>
        </p:nvSpPr>
        <p:spPr>
          <a:xfrm>
            <a:off x="5989320" y="2378075"/>
            <a:ext cx="428811" cy="44500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DACA47-58F6-4211-1BAA-05FF1B4CACD5}"/>
              </a:ext>
            </a:extLst>
          </p:cNvPr>
          <p:cNvSpPr txBox="1"/>
          <p:nvPr/>
        </p:nvSpPr>
        <p:spPr>
          <a:xfrm>
            <a:off x="697230" y="4108931"/>
            <a:ext cx="7376160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/>
              <a:t>Job code miscoding results in generated SAM Warning (DC209).</a:t>
            </a:r>
          </a:p>
          <a:p>
            <a:pPr>
              <a:lnSpc>
                <a:spcPts val="1800"/>
              </a:lnSpc>
            </a:pPr>
            <a:endParaRPr lang="en-US" dirty="0"/>
          </a:p>
          <a:p>
            <a:pPr>
              <a:lnSpc>
                <a:spcPts val="1800"/>
              </a:lnSpc>
            </a:pPr>
            <a:r>
              <a:rPr lang="en-US" dirty="0"/>
              <a:t>Verify staff license and endorsement prior to data reporting.</a:t>
            </a:r>
          </a:p>
          <a:p>
            <a:pPr>
              <a:lnSpc>
                <a:spcPts val="1800"/>
              </a:lnSpc>
            </a:pPr>
            <a:endParaRPr lang="en-US" dirty="0"/>
          </a:p>
          <a:p>
            <a:pPr>
              <a:lnSpc>
                <a:spcPts val="1800"/>
              </a:lnSpc>
            </a:pPr>
            <a:r>
              <a:rPr lang="en-US" dirty="0"/>
              <a:t>Ensure that staff positions are coded correctly in Human Resources systems and are in alignment with job codes/definitions in the Chart of Accounts/staff data reporting documents.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14432710-10FB-E153-D664-73D56BD39E4F}"/>
              </a:ext>
            </a:extLst>
          </p:cNvPr>
          <p:cNvSpPr/>
          <p:nvPr/>
        </p:nvSpPr>
        <p:spPr>
          <a:xfrm>
            <a:off x="2072640" y="2393315"/>
            <a:ext cx="428811" cy="44500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4C1EF8-9AC0-CA37-DFBE-7B05566E9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220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96A6A-854F-7FDC-A998-D49F56864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Job Code for School </a:t>
            </a:r>
            <a:br>
              <a:rPr lang="en-US" dirty="0"/>
            </a:br>
            <a:r>
              <a:rPr lang="en-US" dirty="0"/>
              <a:t>Mental Health Professionals licensed by DORA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85EC2-C0F3-6A72-8559-5B42C0CB3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New Job Code added in November 2023 for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Senate Bill 23-004 Employment of School Mental Health Professionals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dirty="0"/>
              <a:t>313 – School Based Therapist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School-Based Therapist  (licensed outside of CDE). Individuals licensed by various state boards in the Colorado Department of Regulatory Agencies to provide supplemental and supportive services in the following areas: Licensed Addiction Counselor, Licensed Professional Counselor, Licensed Marriage and Family Therapist, Licensed Psychologist or Licensed Clinical Social Worker.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Eligible school-based therapists may be hired to supplement and support the services provided by CDE-licensed school mental health professionals and should not replace or supplant the work of special service providers. Eligible School-Based Therapists should limit their practice within their specific formal training area.</a:t>
            </a:r>
          </a:p>
          <a:p>
            <a:pPr marL="0" indent="0">
              <a:buNone/>
            </a:pP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Questions about this new role? Email ESSU team members Hannah Prokop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Prokop_h@cde.state.co.us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and Krista Klabo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Klabo_k@cde.state.co.us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0C33A-BE8C-E066-3B59-97384821B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601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C5157-B0F7-A4AC-103A-31174B475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71" y="166761"/>
            <a:ext cx="6081865" cy="756418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Staff Assignment File and </a:t>
            </a:r>
            <a:br>
              <a:rPr lang="en-US" dirty="0"/>
            </a:br>
            <a:r>
              <a:rPr lang="en-US" dirty="0"/>
              <a:t>Admin Instructional Area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C38B4-08D3-1D42-32DD-10880EE3A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" indent="0">
              <a:lnSpc>
                <a:spcPts val="1500"/>
              </a:lnSpc>
              <a:spcBef>
                <a:spcPts val="0"/>
              </a:spcBef>
              <a:buNone/>
            </a:pPr>
            <a:r>
              <a:rPr lang="en-US" sz="1800" dirty="0"/>
              <a:t>Separate assignment records are required in these cases:</a:t>
            </a:r>
          </a:p>
          <a:p>
            <a:pPr lvl="1">
              <a:lnSpc>
                <a:spcPts val="15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Pre-K grade  - AIA 0035 Early Childhood/Prekindergarten</a:t>
            </a:r>
          </a:p>
          <a:p>
            <a:pPr lvl="2">
              <a:lnSpc>
                <a:spcPts val="1500"/>
              </a:lnSpc>
              <a:spcBef>
                <a:spcPts val="0"/>
              </a:spcBef>
            </a:pPr>
            <a:r>
              <a:rPr lang="en-US" dirty="0"/>
              <a:t>Must break out a separate assignment record for Sped staff job codes serving Pre-k except 211</a:t>
            </a:r>
          </a:p>
          <a:p>
            <a:pPr lvl="1">
              <a:lnSpc>
                <a:spcPts val="15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Grade K only  - AIA 0036 Kindergarten  </a:t>
            </a:r>
          </a:p>
          <a:p>
            <a:pPr lvl="2">
              <a:lnSpc>
                <a:spcPts val="1500"/>
              </a:lnSpc>
              <a:spcBef>
                <a:spcPts val="0"/>
              </a:spcBef>
            </a:pPr>
            <a:r>
              <a:rPr lang="en-US" dirty="0"/>
              <a:t>AIA code 0036 should be reported for a staff that is </a:t>
            </a:r>
            <a:r>
              <a:rPr lang="en-US" i="1" dirty="0"/>
              <a:t>only</a:t>
            </a:r>
            <a:r>
              <a:rPr lang="en-US" dirty="0"/>
              <a:t> serving grade K </a:t>
            </a:r>
          </a:p>
          <a:p>
            <a:pPr lvl="1">
              <a:lnSpc>
                <a:spcPts val="15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Grades K, 1, 2 - AIA 0041 Early Childhood/Elementary) </a:t>
            </a:r>
            <a:r>
              <a:rPr lang="en-US" sz="1800" b="1" i="1" dirty="0"/>
              <a:t>(see below)</a:t>
            </a:r>
          </a:p>
          <a:p>
            <a:pPr lvl="2">
              <a:lnSpc>
                <a:spcPts val="1500"/>
              </a:lnSpc>
              <a:spcBef>
                <a:spcPts val="0"/>
              </a:spcBef>
            </a:pPr>
            <a:r>
              <a:rPr lang="en-US" dirty="0"/>
              <a:t>AIA code 0041 should only be reported for staff with early childhood Sped endorsement</a:t>
            </a:r>
          </a:p>
          <a:p>
            <a:pPr lvl="1">
              <a:lnSpc>
                <a:spcPts val="15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Grades 3-12 or K-12 (depending on the staff’s endorsement type) - 0002 Special Education</a:t>
            </a:r>
          </a:p>
          <a:p>
            <a:pPr marL="34290" indent="0">
              <a:lnSpc>
                <a:spcPts val="15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34290" indent="0">
              <a:lnSpc>
                <a:spcPts val="1500"/>
              </a:lnSpc>
              <a:spcBef>
                <a:spcPts val="0"/>
              </a:spcBef>
              <a:buNone/>
            </a:pPr>
            <a:r>
              <a:rPr lang="en-US" sz="1800" dirty="0"/>
              <a:t>EDIDs reported in </a:t>
            </a:r>
            <a:r>
              <a:rPr lang="en-US" sz="1800" b="1" i="1" dirty="0"/>
              <a:t>both</a:t>
            </a:r>
            <a:r>
              <a:rPr lang="en-US" sz="1800" dirty="0"/>
              <a:t> the Primary Provider </a:t>
            </a:r>
            <a:r>
              <a:rPr lang="en-US" sz="1800" b="1" i="1" dirty="0"/>
              <a:t>and</a:t>
            </a:r>
            <a:r>
              <a:rPr lang="en-US" sz="1800" dirty="0"/>
              <a:t> Secondary Provider fields </a:t>
            </a:r>
            <a:r>
              <a:rPr lang="en-US" sz="1800" i="1" dirty="0"/>
              <a:t>(student IEP Participation data)</a:t>
            </a:r>
            <a:r>
              <a:rPr lang="en-US" sz="1800" dirty="0"/>
              <a:t> compile into the grade caseload match for 202 and 238 staff records. </a:t>
            </a:r>
          </a:p>
          <a:p>
            <a:pPr marL="34290" indent="0">
              <a:spcBef>
                <a:spcPts val="0"/>
              </a:spcBef>
              <a:buNone/>
            </a:pPr>
            <a:endParaRPr lang="en-US" sz="1800" dirty="0"/>
          </a:p>
          <a:p>
            <a:pPr marL="459486" indent="-528066">
              <a:lnSpc>
                <a:spcPts val="1500"/>
              </a:lnSpc>
              <a:spcBef>
                <a:spcPts val="0"/>
              </a:spcBef>
              <a:buNone/>
            </a:pPr>
            <a:r>
              <a:rPr lang="en-US" sz="1800" b="1" i="1" dirty="0"/>
              <a:t>Note:</a:t>
            </a:r>
            <a:r>
              <a:rPr lang="en-US" sz="1800" i="1" dirty="0"/>
              <a:t>  </a:t>
            </a:r>
            <a:r>
              <a:rPr lang="en-US" sz="1800" dirty="0"/>
              <a:t>Early Childhood Special Education (age level 0-8) endorsement is appropriate for services to students in grades PreK through 2 only.  For SAM to determine qualified status, a separate assignment record for elementary grades K, 1, 2 </a:t>
            </a:r>
            <a:r>
              <a:rPr lang="en-US" sz="1800" i="1" dirty="0"/>
              <a:t>(any combination of these grades)</a:t>
            </a:r>
            <a:r>
              <a:rPr lang="en-US" sz="1800" dirty="0"/>
              <a:t> is reported with AIA 0041.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59F3A6-CE8B-7387-01C0-47775A7B9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51C3756A-6A9B-9CA0-E63A-3ACD1198AC20}"/>
              </a:ext>
            </a:extLst>
          </p:cNvPr>
          <p:cNvSpPr txBox="1">
            <a:spLocks/>
          </p:cNvSpPr>
          <p:nvPr/>
        </p:nvSpPr>
        <p:spPr>
          <a:xfrm>
            <a:off x="2404810" y="5716476"/>
            <a:ext cx="3553889" cy="3925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501734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5214" y="1463040"/>
            <a:ext cx="8645500" cy="495300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900" dirty="0"/>
              <a:t>Cognos reports are available to assist with both staff and student December Count data. 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29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900" b="1" i="1" dirty="0"/>
              <a:t>Examples: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29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900" dirty="0"/>
              <a:t>Errors: Staff Detail Report of Errors to Correct </a:t>
            </a:r>
            <a:r>
              <a:rPr lang="en-US" sz="2900" i="1" dirty="0"/>
              <a:t>(displays SAM Warnings by individual staff)</a:t>
            </a:r>
            <a:endParaRPr lang="en-US" sz="29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29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900" dirty="0"/>
              <a:t>SAM: 1.5 Non-Qualified Personnel Status </a:t>
            </a:r>
            <a:r>
              <a:rPr lang="en-US" sz="2900" i="1" dirty="0"/>
              <a:t>(displays staff by job code with each generated SAM Warning type)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29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900" dirty="0"/>
              <a:t>SAM: ALL Certified Staff Report </a:t>
            </a:r>
            <a:r>
              <a:rPr lang="en-US" sz="2900" i="1" dirty="0"/>
              <a:t>(displays staff in assignments that require a CDE license)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29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900" dirty="0"/>
              <a:t>SAM: Caseload Student Detail (DC210 Detail) </a:t>
            </a:r>
            <a:r>
              <a:rPr lang="en-US" sz="2900" i="1" dirty="0"/>
              <a:t>(displays special education teachers and SLPs with individual primary and secondary students)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29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2900" dirty="0"/>
              <a:t>SAM: Caseload Summary (DC210 Summary) </a:t>
            </a:r>
            <a:r>
              <a:rPr lang="en-US" sz="2900" i="1" dirty="0"/>
              <a:t>(displays special education teachers and SLPs with the number of primary students in each disability category)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Cognos Reports</a:t>
            </a:r>
            <a:b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07EE3-6387-951A-FCDF-E5024728D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009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3870" y="1701165"/>
            <a:ext cx="8010526" cy="3792855"/>
          </a:xfrm>
        </p:spPr>
        <p:txBody>
          <a:bodyPr>
            <a:normAutofit/>
          </a:bodyPr>
          <a:lstStyle/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dirty="0"/>
              <a:t>Displays the number of primary students in each disability category for special education teachers (202) and SLPs (238).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dirty="0"/>
              <a:t>Displays the total number of primary students in approved and non-approved disability categories per the staff’s special education endorsement.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dirty="0"/>
              <a:t>Displays the caseload percentage of approved disability categories per the staff’s special education endorsement. </a:t>
            </a:r>
            <a:r>
              <a:rPr lang="en-US" sz="1800" i="1" dirty="0"/>
              <a:t>(percentage must = at least 50% to satisfy the caseload match requirement)</a:t>
            </a:r>
            <a:endParaRPr lang="en-US" sz="18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dirty="0"/>
              <a:t>If no license is found with a validity date of December 1</a:t>
            </a:r>
            <a:r>
              <a:rPr lang="en-US" sz="1800" baseline="30000" dirty="0"/>
              <a:t>st</a:t>
            </a:r>
            <a:r>
              <a:rPr lang="en-US" sz="1800" dirty="0"/>
              <a:t>, the staff approval matrix (SAM) cannot calculate caseload summary data.  These records display with zero number of approved/non-approved students and disability percentage totals.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5193" y="254514"/>
            <a:ext cx="7489107" cy="756418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j-lt"/>
              </a:rPr>
              <a:t>Cognos Report</a:t>
            </a:r>
            <a:br>
              <a:rPr lang="en-US" sz="2800" dirty="0">
                <a:latin typeface="+mj-lt"/>
              </a:rPr>
            </a:br>
            <a:r>
              <a:rPr lang="en-US" sz="2800" dirty="0">
                <a:latin typeface="+mj-lt"/>
              </a:rPr>
              <a:t>SAM: Caseload Summary or Detail Report (DC210)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86EBAC-D2B6-2FD8-A86C-DA5F8099A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061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9110" y="1701165"/>
            <a:ext cx="7989570" cy="3590925"/>
          </a:xfrm>
        </p:spPr>
        <p:txBody>
          <a:bodyPr>
            <a:normAutofit/>
          </a:bodyPr>
          <a:lstStyle/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dirty="0"/>
              <a:t>The SAM 1.5: Non-Qualified Personnel Status report is a summary of staff who have not satisfied SAM approval criteria.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dirty="0"/>
              <a:t>Staff who are not appropriately licensed and endorsed are listed per the generated SAM Warning(s).  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dirty="0"/>
              <a:t>Staff often generate multiple SAM Warnings and display in the report multiple times.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dirty="0"/>
              <a:t>Staff displayed in this report are </a:t>
            </a:r>
            <a:r>
              <a:rPr lang="en-US" sz="1800" i="1" dirty="0"/>
              <a:t>non-qualified</a:t>
            </a:r>
            <a:r>
              <a:rPr lang="en-US" sz="1800" dirty="0"/>
              <a:t> for the position assignment.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dirty="0"/>
              <a:t>Signature of the special education director required.  Report is signed and uploaded in the Data Management System (DMS).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5193" y="254514"/>
            <a:ext cx="7070007" cy="756418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j-lt"/>
              </a:rPr>
              <a:t>Cognos Report</a:t>
            </a:r>
            <a:br>
              <a:rPr lang="en-US" sz="3200" dirty="0">
                <a:latin typeface="+mj-lt"/>
              </a:rPr>
            </a:br>
            <a:r>
              <a:rPr lang="en-US" sz="3200" dirty="0">
                <a:latin typeface="+mj-lt"/>
              </a:rPr>
              <a:t>SAM: 1.5 Non-Qualified Personnel Status Status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6902B-4CC7-DB47-370A-E0EE9FCDB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681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4546" y="1698307"/>
            <a:ext cx="8251107" cy="3386137"/>
          </a:xfrm>
        </p:spPr>
        <p:txBody>
          <a:bodyPr>
            <a:normAutofit/>
          </a:bodyPr>
          <a:lstStyle/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dirty="0"/>
              <a:t>Verify all special education staff hold a valid and appropriate CDE license prior to the December 1</a:t>
            </a:r>
            <a:r>
              <a:rPr lang="en-US" sz="1800" baseline="30000" dirty="0"/>
              <a:t>st</a:t>
            </a:r>
            <a:r>
              <a:rPr lang="en-US" sz="1800" dirty="0"/>
              <a:t> count date. (DC208/DC211)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dirty="0"/>
              <a:t>Licenses “in process” must be submitted, complete and issued prior to December 1</a:t>
            </a:r>
            <a:r>
              <a:rPr lang="en-US" sz="1800" baseline="30000" dirty="0"/>
              <a:t>st</a:t>
            </a:r>
            <a:r>
              <a:rPr lang="en-US" sz="1800" dirty="0"/>
              <a:t>. 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dirty="0"/>
              <a:t>Staff must hold an appropriate license and endorsement for the assignment. (DC209)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dirty="0"/>
              <a:t>Staff caseloads are appropriate for the 50% caseload match per the staff’s special education endorsement and student disability categories. (DC210)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2200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j-lt"/>
              </a:rPr>
              <a:t>Avoid SAM Warnings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65887-4459-35D2-0455-E1E9261CE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146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8053" y="1352617"/>
            <a:ext cx="8407893" cy="3542030"/>
          </a:xfrm>
        </p:spPr>
        <p:txBody>
          <a:bodyPr>
            <a:noAutofit/>
          </a:bodyPr>
          <a:lstStyle/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dirty="0"/>
              <a:t>SAM Warnings will not prevent you from finalizing your December Count staff data.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dirty="0"/>
              <a:t>If SAM Warnings remain unresolved at collection close, staff will display in the final SAM: 1.5 Non-Qualified Personnel Status report.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dirty="0"/>
              <a:t>All non-qualified staff are included in the post December Count Correction Tracker accountability process.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800" i="1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i="1" dirty="0"/>
              <a:t>AU Responsibility:</a:t>
            </a:r>
            <a:endParaRPr lang="en-US" sz="18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dirty="0"/>
              <a:t>Upon review of the SAM: 1.5 Non-Qualified Personnel Status report, the AU Special Education Director signs the report verifying the contained data is valid and accurate.  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dirty="0"/>
              <a:t>The report is uploaded in the Documents tab in the ESSU Data Management System (DMS).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i="1" dirty="0"/>
              <a:t>CDE Responsibility: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dirty="0"/>
              <a:t>SAM: 1.5 report data for each administrative unit is reviewed to validate SAM results. 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dirty="0"/>
              <a:t>A Personnel Status Correction Tracker form is completed for each administrative unit listing all staff contained in the SAM: 1.5 report.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+mj-lt"/>
              </a:rPr>
              <a:t>Post December Count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4EE84-D37D-EC2C-4704-6F4BC2C47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756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74A575-5A83-D4B1-D420-8A9BCBACA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93" y="254514"/>
            <a:ext cx="7390849" cy="756418"/>
          </a:xfrm>
        </p:spPr>
        <p:txBody>
          <a:bodyPr/>
          <a:lstStyle/>
          <a:p>
            <a:r>
              <a:rPr lang="en-US" dirty="0"/>
              <a:t>Questions, concerns, or hot topics you want to discuss?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3797A-D870-F972-C43C-E987C97C2C3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27788"/>
            <a:ext cx="2057400" cy="365125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028" name="Picture 4" descr="Free Question Mark on Chalk Board Stock Photo">
            <a:extLst>
              <a:ext uri="{FF2B5EF4-FFF2-40B4-BE49-F238E27FC236}">
                <a16:creationId xmlns:a16="http://schemas.microsoft.com/office/drawing/2014/main" id="{7C09D9D1-57E0-3DF1-7B69-CA33529AA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400"/>
            <a:ext cx="9144000" cy="55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492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Staff Records that should be Included </a:t>
            </a:r>
            <a:br>
              <a:rPr lang="en-US" dirty="0"/>
            </a:br>
            <a:r>
              <a:rPr lang="en-US" dirty="0"/>
              <a:t>in the December Count Snapshot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2513" y="3090700"/>
            <a:ext cx="7886700" cy="4640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+mn-lt"/>
              </a:rPr>
              <a:t>Excluded:</a:t>
            </a:r>
            <a:endParaRPr lang="en-US" dirty="0"/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Staff that do not support the education of students with disabilities, such as regular education teachers (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hey pull into</a:t>
            </a:r>
            <a:r>
              <a:rPr lang="en-US" sz="1600" dirty="0"/>
              <a:t> the Human Resources snapshot)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Substitutes unless they are permanent (90 days or more in the same classroom consecutively)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Temporary workers, such as after school coaches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Staff not employed December 1</a:t>
            </a:r>
            <a:r>
              <a:rPr lang="en-US" sz="16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the current reporting period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/>
            <a:endParaRPr lang="en-US" dirty="0"/>
          </a:p>
          <a:p>
            <a:pPr marL="55562" indent="0"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726FA2-3EC9-4717-AD62-D8C823692DD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3901" y="1272151"/>
            <a:ext cx="871104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Included: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Special Education staff employed as of December 1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 or Part-time including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including direct service providers, teachers, paraprofessionals, administrators, support staff, and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 staff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49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52148-4ED8-1EA6-EEAD-4B94B1FEA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Regulations:  IDEA/ECEA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4B686-EA39-320C-41FA-088A5DACC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55" y="1786344"/>
            <a:ext cx="8981889" cy="4640674"/>
          </a:xfrm>
        </p:spPr>
        <p:txBody>
          <a:bodyPr>
            <a:normAutofit/>
          </a:bodyPr>
          <a:lstStyle/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b="1" dirty="0"/>
              <a:t>Federal Law IDEA </a:t>
            </a:r>
            <a:r>
              <a:rPr lang="en-US" sz="1800" i="1" dirty="0"/>
              <a:t>(The Individuals with Disabilities Education Act)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800" i="1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dirty="0"/>
              <a:t>Requires staff who serve students with disabilities to be appropriately licensed and endorsed.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en-US" sz="18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b="1" dirty="0"/>
              <a:t>State Rules ECEA </a:t>
            </a:r>
            <a:r>
              <a:rPr lang="en-US" sz="1800" i="1" dirty="0"/>
              <a:t>(Exceptional Children’s Educational Act-section 3.04 Personnel Qualifications)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dirty="0"/>
              <a:t>All personnel providing special education services to children with disabilities shall be qualified.</a:t>
            </a:r>
            <a:endParaRPr lang="en-US" sz="1800" i="1" dirty="0"/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en-US" sz="1800" i="1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dirty="0"/>
              <a:t>Each special education teacher will serve, at a minimum, a majority of special education students with the same identified area of need as that teacher’s special education license endorsement. The endorsement level must be appropriate for the age being taught. </a:t>
            </a:r>
            <a:r>
              <a:rPr lang="en-US" sz="1800" i="1" dirty="0"/>
              <a:t>(this is the 50% staff to student caseload match)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en-US" sz="1800" dirty="0"/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en-US" sz="1800" i="1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EA7D7-DDE4-E7B3-5C3A-D824ACBB1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864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9033" y="1703070"/>
            <a:ext cx="8382000" cy="3893820"/>
          </a:xfrm>
        </p:spPr>
        <p:txBody>
          <a:bodyPr>
            <a:normAutofit/>
          </a:bodyPr>
          <a:lstStyle/>
          <a:p>
            <a:pPr marL="4572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b="0" dirty="0"/>
              <a:t>Staff data in the December Count:</a:t>
            </a:r>
          </a:p>
          <a:p>
            <a:pPr marL="4572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800" b="0" dirty="0"/>
          </a:p>
          <a:p>
            <a:pPr marL="388620" indent="-342900">
              <a:lnSpc>
                <a:spcPts val="2000"/>
              </a:lnSpc>
              <a:spcBef>
                <a:spcPts val="0"/>
              </a:spcBef>
            </a:pPr>
            <a:r>
              <a:rPr lang="en-US" sz="1800" b="0" dirty="0"/>
              <a:t>provides CDE the ability to verify licensing qualifications ensuring special education staff are qualified for the assignment and</a:t>
            </a:r>
            <a:r>
              <a:rPr lang="en-US" sz="1800" dirty="0"/>
              <a:t> </a:t>
            </a:r>
            <a:r>
              <a:rPr lang="en-US" sz="1800" b="0" dirty="0"/>
              <a:t>student caseload</a:t>
            </a:r>
          </a:p>
          <a:p>
            <a:pPr marL="4572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800" b="0" dirty="0"/>
          </a:p>
          <a:p>
            <a:pPr marL="388620" indent="-342900">
              <a:lnSpc>
                <a:spcPts val="2000"/>
              </a:lnSpc>
              <a:spcBef>
                <a:spcPts val="0"/>
              </a:spcBef>
            </a:pPr>
            <a:r>
              <a:rPr lang="en-US" sz="1800" dirty="0"/>
              <a:t>populates mandatory</a:t>
            </a:r>
            <a:r>
              <a:rPr lang="en-US" sz="1800" b="0" dirty="0"/>
              <a:t> Federal reporting to the US Department of Education, aggregated by: </a:t>
            </a:r>
          </a:p>
          <a:p>
            <a:pPr marL="822960" lvl="2"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/>
              <a:t>j</a:t>
            </a:r>
            <a:r>
              <a:rPr lang="en-US" b="0" dirty="0"/>
              <a:t>ob </a:t>
            </a:r>
            <a:r>
              <a:rPr lang="en-US" dirty="0"/>
              <a:t>c</a:t>
            </a:r>
            <a:r>
              <a:rPr lang="en-US" b="0" dirty="0"/>
              <a:t>lassification</a:t>
            </a:r>
          </a:p>
          <a:p>
            <a:pPr marL="822960" lvl="2"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/>
              <a:t>a</a:t>
            </a:r>
            <a:r>
              <a:rPr lang="en-US" b="0" dirty="0"/>
              <a:t>ge level of assignment/students served (age groups 3-5 and 6-21)</a:t>
            </a:r>
          </a:p>
          <a:p>
            <a:pPr marL="822960" lvl="2"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/>
              <a:t>q</a:t>
            </a:r>
            <a:r>
              <a:rPr lang="en-US" b="0" dirty="0"/>
              <a:t>ualified and non-qualified status</a:t>
            </a:r>
            <a:endParaRPr lang="en-US" dirty="0"/>
          </a:p>
          <a:p>
            <a:pPr marL="45720" indent="0">
              <a:spcBef>
                <a:spcPts val="0"/>
              </a:spcBef>
              <a:buNone/>
            </a:pPr>
            <a:endParaRPr lang="en-US" sz="2200" dirty="0"/>
          </a:p>
          <a:p>
            <a:pPr marL="45720" indent="0">
              <a:spcBef>
                <a:spcPts val="0"/>
              </a:spcBef>
              <a:buNone/>
            </a:pPr>
            <a:endParaRPr lang="en-US" sz="2200" dirty="0"/>
          </a:p>
          <a:p>
            <a:pPr marL="45720" indent="0">
              <a:spcBef>
                <a:spcPts val="0"/>
              </a:spcBef>
              <a:buNone/>
            </a:pP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+mj-lt"/>
              </a:rPr>
              <a:t>Purpose of Staff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AC27C-143E-4213-2F5D-A7974560D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849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Staff Approval Matrix</a:t>
            </a:r>
            <a:br>
              <a:rPr lang="en-US" sz="2800" dirty="0"/>
            </a:br>
            <a:r>
              <a:rPr lang="en-US" sz="2800" dirty="0"/>
              <a:t>(SAM)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spcBef>
                <a:spcPts val="0"/>
              </a:spcBef>
              <a:buNone/>
            </a:pPr>
            <a:r>
              <a:rPr lang="en-US" sz="1800" b="0" dirty="0"/>
              <a:t>The Staff Approval Matrix (SAM):</a:t>
            </a:r>
          </a:p>
          <a:p>
            <a:pPr marL="45720" indent="0">
              <a:spcBef>
                <a:spcPts val="0"/>
              </a:spcBef>
              <a:buNone/>
            </a:pPr>
            <a:endParaRPr lang="en-US" sz="1800" b="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 dirty="0"/>
              <a:t>is an automated process in the December Count</a:t>
            </a:r>
          </a:p>
          <a:p>
            <a:pPr marL="45720" indent="0">
              <a:spcBef>
                <a:spcPts val="0"/>
              </a:spcBef>
              <a:buNone/>
            </a:pPr>
            <a:endParaRPr lang="en-US" sz="1800" b="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 dirty="0"/>
              <a:t>triggers when a Snapshot is created</a:t>
            </a:r>
          </a:p>
          <a:p>
            <a:pPr marL="45720" indent="0">
              <a:spcBef>
                <a:spcPts val="0"/>
              </a:spcBef>
              <a:buNone/>
            </a:pPr>
            <a:endParaRPr lang="en-US" sz="1800" b="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 dirty="0"/>
              <a:t>pulls in data from the Staff Assignment and IEP Interchange files</a:t>
            </a:r>
            <a:endParaRPr lang="en-US" sz="1600" dirty="0"/>
          </a:p>
          <a:p>
            <a:pPr marL="45720" indent="0">
              <a:spcBef>
                <a:spcPts val="0"/>
              </a:spcBef>
              <a:buNone/>
            </a:pPr>
            <a:endParaRPr lang="en-US" sz="1800" b="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 dirty="0"/>
              <a:t>connects staff data with Educator Licensing and EDIS records via the reported SSN</a:t>
            </a:r>
          </a:p>
          <a:p>
            <a:pPr marL="45720" indent="0">
              <a:spcBef>
                <a:spcPts val="0"/>
              </a:spcBef>
              <a:buNone/>
            </a:pPr>
            <a:endParaRPr lang="en-US" sz="1800" b="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 dirty="0"/>
              <a:t>determines </a:t>
            </a:r>
            <a:r>
              <a:rPr lang="en-US" sz="1800" b="0" i="1" dirty="0"/>
              <a:t>qualified/non-qualified</a:t>
            </a:r>
            <a:r>
              <a:rPr lang="en-US" sz="1800" b="0" dirty="0"/>
              <a:t> status for positions requiring a CDE license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Triggers DEC Staff snapshot warnings DC208, DC209, DC210, and DC211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45720" indent="0">
              <a:spcBef>
                <a:spcPts val="0"/>
              </a:spcBef>
              <a:buNone/>
            </a:pPr>
            <a:endParaRPr lang="en-US" sz="1800" b="0" dirty="0"/>
          </a:p>
          <a:p>
            <a:pPr marL="45720" indent="0">
              <a:spcBef>
                <a:spcPts val="0"/>
              </a:spcBef>
              <a:buNone/>
            </a:pPr>
            <a:endParaRPr lang="en-US" sz="1800" b="0" dirty="0"/>
          </a:p>
          <a:p>
            <a:pPr marL="45720" indent="0">
              <a:buNone/>
            </a:pP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26586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rgbClr val="45454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7A2F4E-5D54-B04B-91BD-7E78EE1FE9F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422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Staff to Student</a:t>
            </a:r>
            <a:br>
              <a:rPr lang="en-US" dirty="0"/>
            </a:br>
            <a:r>
              <a:rPr lang="en-US" dirty="0"/>
              <a:t>Caseload Match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49" y="1463040"/>
            <a:ext cx="8122319" cy="464067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b="0" dirty="0">
                <a:solidFill>
                  <a:srgbClr val="C00000"/>
                </a:solidFill>
              </a:rPr>
              <a:t>Every IEP Student Participation File record must have a Primary Provider EDID of a 202 or a 238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C00000"/>
                </a:solidFill>
              </a:rPr>
              <a:t>All staff reported with Job Code 202 or 238 must be associated with at least one student record (either as a primary or secondary provider) in the Sped Participation file or an error will trigger</a:t>
            </a:r>
            <a:endParaRPr lang="en-US" sz="2000" b="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0" dirty="0"/>
              <a:t>Two caseload match </a:t>
            </a:r>
            <a:r>
              <a:rPr lang="en-US" sz="2000" dirty="0"/>
              <a:t>checks</a:t>
            </a:r>
            <a:r>
              <a:rPr lang="en-US" sz="2000" b="0" dirty="0"/>
              <a:t> exist for Special Education Teachers (202) and Speech-Language Pathologists (238):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0" dirty="0"/>
          </a:p>
          <a:p>
            <a:pPr marL="457200" indent="-457200">
              <a:spcBef>
                <a:spcPts val="0"/>
              </a:spcBef>
              <a:buFont typeface="+mj-lt"/>
              <a:buAutoNum type="arabicParenR"/>
            </a:pPr>
            <a:r>
              <a:rPr lang="en-US" sz="1800" dirty="0"/>
              <a:t>Grade Caseload Match in the Data Pipeline (staff grades to student grades)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grades marked “Yes” in the staff assignment </a:t>
            </a:r>
            <a:r>
              <a:rPr lang="en-US" sz="1800" b="0" dirty="0"/>
              <a:t>record must exactly match the grades of students in the IEP Participation file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arenR"/>
            </a:pPr>
            <a:endParaRPr lang="en-US" sz="2000" b="0" dirty="0"/>
          </a:p>
          <a:p>
            <a:pPr marL="457200" indent="-457200">
              <a:spcBef>
                <a:spcPts val="0"/>
              </a:spcBef>
              <a:buFont typeface="+mj-lt"/>
              <a:buAutoNum type="arabicParenR"/>
            </a:pPr>
            <a:r>
              <a:rPr lang="en-US" sz="1800" dirty="0"/>
              <a:t>Disability/50% Caseload Match in SAM (staff endorsement to student disability)  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Primary provider staff must hold an appropriate special education endorsement for the majority of student disabilities in the IEP Participation file</a:t>
            </a:r>
          </a:p>
          <a:p>
            <a:pPr marL="1188720" lvl="2" indent="-457200">
              <a:spcBef>
                <a:spcPts val="0"/>
              </a:spcBef>
            </a:pPr>
            <a:r>
              <a:rPr lang="en-US" sz="1600" b="0" dirty="0"/>
              <a:t>based on the staff EDID reported in the </a:t>
            </a:r>
            <a:r>
              <a:rPr lang="en-US" sz="1600" i="1" dirty="0"/>
              <a:t>Primary Provider</a:t>
            </a:r>
            <a:r>
              <a:rPr lang="en-US" sz="1600" b="0" dirty="0"/>
              <a:t> field in the IEP Participation file</a:t>
            </a:r>
          </a:p>
          <a:p>
            <a:pPr marL="1188720" lvl="2" indent="-457200">
              <a:spcBef>
                <a:spcPts val="0"/>
              </a:spcBef>
            </a:pPr>
            <a:r>
              <a:rPr lang="en-US" sz="1600" b="0" dirty="0"/>
              <a:t>Staff EDID reported in any one of the four Secondary Provider fields do not generate a student disability caseload</a:t>
            </a:r>
          </a:p>
          <a:p>
            <a:pPr marL="1188720" lvl="2" indent="-457200">
              <a:spcBef>
                <a:spcPts val="0"/>
              </a:spcBef>
            </a:pPr>
            <a:r>
              <a:rPr lang="en-US" sz="1600" dirty="0"/>
              <a:t>SAM warnings DC209/DC210</a:t>
            </a:r>
            <a:endParaRPr lang="en-US" sz="1600" b="0" dirty="0"/>
          </a:p>
          <a:p>
            <a:pPr marL="731520" lvl="2" indent="0">
              <a:spcBef>
                <a:spcPts val="0"/>
              </a:spcBef>
              <a:buNone/>
            </a:pPr>
            <a:endParaRPr lang="en-US" sz="1400" b="0" dirty="0"/>
          </a:p>
          <a:p>
            <a:pPr marL="274320" lvl="1" indent="0">
              <a:spcBef>
                <a:spcPts val="0"/>
              </a:spcBef>
              <a:buNone/>
            </a:pPr>
            <a:endParaRPr lang="en-US" sz="18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26586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rgbClr val="45454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A2F4E-5D54-B04B-91BD-7E78EE1FE9FD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45454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45454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66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EDAC-6380-9D92-24BA-32B982931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Qualified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993A3-B44A-20D1-EFDF-661397993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1699260"/>
            <a:ext cx="7886700" cy="4640674"/>
          </a:xfrm>
        </p:spPr>
        <p:txBody>
          <a:bodyPr>
            <a:normAutofit/>
          </a:bodyPr>
          <a:lstStyle/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i="1" dirty="0"/>
              <a:t>Qualified</a:t>
            </a:r>
            <a:r>
              <a:rPr lang="en-US" sz="1800" dirty="0"/>
              <a:t> staff: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800" dirty="0"/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sz="1800" dirty="0"/>
              <a:t>Hold a valid and appropriate CDE license for the assignment.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en-US" sz="1800" dirty="0"/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sz="1800" dirty="0"/>
              <a:t>Hold an age level endorsement appropriate for the age range of students served.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en-US" sz="1800" dirty="0"/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sz="1800" dirty="0"/>
              <a:t>Job codes 202 and 238 serve a majority of special education students </a:t>
            </a:r>
            <a:r>
              <a:rPr lang="en-US" sz="1800" i="1" dirty="0"/>
              <a:t>(50% disability caseload match-special education teachers and speech-language pathologists) </a:t>
            </a:r>
            <a:r>
              <a:rPr lang="en-US" sz="1800" dirty="0"/>
              <a:t>with the same identified area of need </a:t>
            </a:r>
            <a:r>
              <a:rPr lang="en-US" sz="1800" i="1" dirty="0"/>
              <a:t>(primary disability)</a:t>
            </a:r>
            <a:r>
              <a:rPr lang="en-US" sz="1800" dirty="0"/>
              <a:t> as the staff’s special education endorsement.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en-US" sz="1800" i="1" dirty="0"/>
          </a:p>
          <a:p>
            <a:pPr marL="612648" indent="-704088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b="1" i="1" dirty="0"/>
              <a:t>Note:</a:t>
            </a:r>
            <a:r>
              <a:rPr lang="en-US" sz="1800" dirty="0"/>
              <a:t>  SAM validations </a:t>
            </a:r>
            <a:r>
              <a:rPr lang="en-US" sz="1800" i="1" dirty="0"/>
              <a:t>(</a:t>
            </a:r>
            <a:r>
              <a:rPr lang="en-US" sz="1800" b="1" i="1" dirty="0"/>
              <a:t>job code, license type, endorsement</a:t>
            </a:r>
            <a:r>
              <a:rPr lang="en-US" sz="1800" i="1" dirty="0"/>
              <a:t>, and </a:t>
            </a:r>
            <a:r>
              <a:rPr lang="en-US" sz="1800" b="1" i="1" dirty="0"/>
              <a:t>caseload</a:t>
            </a:r>
            <a:r>
              <a:rPr lang="en-US" sz="1800" i="1" dirty="0"/>
              <a:t>)</a:t>
            </a:r>
            <a:r>
              <a:rPr lang="en-US" sz="1800" dirty="0"/>
              <a:t> determine if staff are qualified.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800" i="1" dirty="0"/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AC61F-A471-B301-BAAE-03CB38808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928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E69B8-2AF1-E9C5-229E-1341304D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Non-Qualified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EDDBE-ED8F-F44A-91E4-65E0AEB09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30" y="1684020"/>
            <a:ext cx="7886700" cy="4640674"/>
          </a:xfrm>
        </p:spPr>
        <p:txBody>
          <a:bodyPr/>
          <a:lstStyle/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i="1" dirty="0"/>
              <a:t>Non-qualified</a:t>
            </a:r>
            <a:r>
              <a:rPr lang="en-US" sz="1800" dirty="0"/>
              <a:t> staff: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800" dirty="0"/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sz="1800" dirty="0"/>
              <a:t>Do not hold a CDE license as of December 1</a:t>
            </a:r>
            <a:r>
              <a:rPr lang="en-US" sz="1800" baseline="30000" dirty="0"/>
              <a:t>st</a:t>
            </a:r>
            <a:r>
              <a:rPr lang="en-US" sz="1800" dirty="0"/>
              <a:t>.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en-US" sz="1800" dirty="0"/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sz="1800" dirty="0"/>
              <a:t>Do not hold a valid and appropriate CDE license for the assignment.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en-US" sz="1800" dirty="0"/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sz="1800" dirty="0"/>
              <a:t>Do not hold an age level endorsement appropriate for the age range of students served.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en-US" sz="1800" dirty="0"/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sz="1800" dirty="0"/>
              <a:t>Do not serve a majority of special education students </a:t>
            </a:r>
            <a:r>
              <a:rPr lang="en-US" sz="1800" i="1" dirty="0"/>
              <a:t>(50% caseload match-special education teachers and speech-language pathologists) </a:t>
            </a:r>
            <a:r>
              <a:rPr lang="en-US" sz="1800" dirty="0"/>
              <a:t>with the same identified area of need </a:t>
            </a:r>
            <a:r>
              <a:rPr lang="en-US" sz="1800" i="1" dirty="0"/>
              <a:t>(primary disability)</a:t>
            </a:r>
            <a:r>
              <a:rPr lang="en-US" sz="1800" dirty="0"/>
              <a:t> as the staff’s special education endorsement.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en-US" sz="1800" i="1" dirty="0"/>
          </a:p>
          <a:p>
            <a:pPr marL="612648" indent="-704088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b="1" i="1" dirty="0"/>
              <a:t>Note:</a:t>
            </a:r>
            <a:r>
              <a:rPr lang="en-US" sz="1800" dirty="0"/>
              <a:t>  SAM validations </a:t>
            </a:r>
            <a:r>
              <a:rPr lang="en-US" sz="1800" i="1" dirty="0"/>
              <a:t>(job code, license type, endorsement, and caseload)</a:t>
            </a:r>
            <a:r>
              <a:rPr lang="en-US" sz="1800" dirty="0"/>
              <a:t> determine if staff are non-qualified.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en-US" sz="1800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6F8F43-2A3F-ADE2-24D6-B2A6F5E22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551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6082</TotalTime>
  <Words>2932</Words>
  <Application>Microsoft Office PowerPoint</Application>
  <PresentationFormat>On-screen Show (4:3)</PresentationFormat>
  <Paragraphs>321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Gill Sans MT</vt:lpstr>
      <vt:lpstr>Museo Slab 500</vt:lpstr>
      <vt:lpstr>Symbol</vt:lpstr>
      <vt:lpstr>Wingdings</vt:lpstr>
      <vt:lpstr>Office Theme</vt:lpstr>
      <vt:lpstr>Staff Approval Matrix (SAM) December Count</vt:lpstr>
      <vt:lpstr>December Count Contact Information</vt:lpstr>
      <vt:lpstr>Staff Records that should be Included  in the December Count Snapshot</vt:lpstr>
      <vt:lpstr>Regulations:  IDEA/ECEA</vt:lpstr>
      <vt:lpstr>Purpose of Staff Data</vt:lpstr>
      <vt:lpstr>Staff Approval Matrix (SAM)</vt:lpstr>
      <vt:lpstr>Staff to Student Caseload Match</vt:lpstr>
      <vt:lpstr>Qualified Status</vt:lpstr>
      <vt:lpstr>Non-Qualified Status</vt:lpstr>
      <vt:lpstr>SAM Warnings DC208, DC209, DC210, DC211</vt:lpstr>
      <vt:lpstr>December 1st License Requirement</vt:lpstr>
      <vt:lpstr>Special Ed December Count: Staff: Detail Report: Teachers with License Information</vt:lpstr>
      <vt:lpstr>Social Security Number (SSN) Validation</vt:lpstr>
      <vt:lpstr>SAM 50% Caseload Match Special Education Teacher</vt:lpstr>
      <vt:lpstr>SAM 50% Caseload Match Speech-Language Pathologist</vt:lpstr>
      <vt:lpstr>Licensing and Caseload Reference Documents</vt:lpstr>
      <vt:lpstr>Staff Reporting Reminders  and Cognos Reports</vt:lpstr>
      <vt:lpstr> Long Term Substitute Teacher</vt:lpstr>
      <vt:lpstr>Purchased Service (contracted) Staff</vt:lpstr>
      <vt:lpstr>Common Miscoding Special Service Providers</vt:lpstr>
      <vt:lpstr>New Job Code for School  Mental Health Professionals licensed by DORA</vt:lpstr>
      <vt:lpstr> Staff Assignment File and  Admin Instructional Area Codes</vt:lpstr>
      <vt:lpstr>Cognos Reports </vt:lpstr>
      <vt:lpstr>Cognos Report SAM: Caseload Summary or Detail Report (DC210)</vt:lpstr>
      <vt:lpstr>Cognos Report SAM: 1.5 Non-Qualified Personnel Status Status</vt:lpstr>
      <vt:lpstr>Avoid SAM Warnings</vt:lpstr>
      <vt:lpstr>Post December Count</vt:lpstr>
      <vt:lpstr>Questions, concerns, or hot topics you want to discuss? </vt:lpstr>
    </vt:vector>
  </TitlesOfParts>
  <Company>Colorado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Madorin, Acacia</dc:creator>
  <cp:lastModifiedBy>Heitman, Lindsey</cp:lastModifiedBy>
  <cp:revision>173</cp:revision>
  <dcterms:created xsi:type="dcterms:W3CDTF">2019-06-25T17:30:52Z</dcterms:created>
  <dcterms:modified xsi:type="dcterms:W3CDTF">2023-11-28T16:45:33Z</dcterms:modified>
</cp:coreProperties>
</file>