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02" r:id="rId5"/>
  </p:sldMasterIdLst>
  <p:notesMasterIdLst>
    <p:notesMasterId r:id="rId51"/>
  </p:notesMasterIdLst>
  <p:sldIdLst>
    <p:sldId id="276" r:id="rId6"/>
    <p:sldId id="277" r:id="rId7"/>
    <p:sldId id="309" r:id="rId8"/>
    <p:sldId id="278" r:id="rId9"/>
    <p:sldId id="383" r:id="rId10"/>
    <p:sldId id="282" r:id="rId11"/>
    <p:sldId id="4833" r:id="rId12"/>
    <p:sldId id="310" r:id="rId13"/>
    <p:sldId id="311" r:id="rId14"/>
    <p:sldId id="313" r:id="rId15"/>
    <p:sldId id="319" r:id="rId16"/>
    <p:sldId id="279" r:id="rId17"/>
    <p:sldId id="284" r:id="rId18"/>
    <p:sldId id="280" r:id="rId19"/>
    <p:sldId id="283" r:id="rId20"/>
    <p:sldId id="295" r:id="rId21"/>
    <p:sldId id="4547" r:id="rId22"/>
    <p:sldId id="5397" r:id="rId23"/>
    <p:sldId id="4548" r:id="rId24"/>
    <p:sldId id="286" r:id="rId25"/>
    <p:sldId id="5393" r:id="rId26"/>
    <p:sldId id="285" r:id="rId27"/>
    <p:sldId id="289" r:id="rId28"/>
    <p:sldId id="291" r:id="rId29"/>
    <p:sldId id="296" r:id="rId30"/>
    <p:sldId id="305" r:id="rId31"/>
    <p:sldId id="306" r:id="rId32"/>
    <p:sldId id="386" r:id="rId33"/>
    <p:sldId id="385" r:id="rId34"/>
    <p:sldId id="317" r:id="rId35"/>
    <p:sldId id="294" r:id="rId36"/>
    <p:sldId id="5396" r:id="rId37"/>
    <p:sldId id="5395" r:id="rId38"/>
    <p:sldId id="318" r:id="rId39"/>
    <p:sldId id="315" r:id="rId40"/>
    <p:sldId id="320" r:id="rId41"/>
    <p:sldId id="321" r:id="rId42"/>
    <p:sldId id="323" r:id="rId43"/>
    <p:sldId id="322" r:id="rId44"/>
    <p:sldId id="324" r:id="rId45"/>
    <p:sldId id="325" r:id="rId46"/>
    <p:sldId id="326" r:id="rId47"/>
    <p:sldId id="327" r:id="rId48"/>
    <p:sldId id="328" r:id="rId49"/>
    <p:sldId id="33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a:srgbClr val="A36100"/>
    <a:srgbClr val="EF7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8" autoAdjust="0"/>
    <p:restoredTop sz="94689" autoAdjust="0"/>
  </p:normalViewPr>
  <p:slideViewPr>
    <p:cSldViewPr snapToGrid="0">
      <p:cViewPr varScale="1">
        <p:scale>
          <a:sx n="90" d="100"/>
          <a:sy n="90" d="100"/>
        </p:scale>
        <p:origin x="494" y="67"/>
      </p:cViewPr>
      <p:guideLst/>
    </p:cSldViewPr>
  </p:slideViewPr>
  <p:outlineViewPr>
    <p:cViewPr>
      <p:scale>
        <a:sx n="33" d="100"/>
        <a:sy n="33" d="100"/>
      </p:scale>
      <p:origin x="0" y="-66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4E798-4B4A-488E-AF81-83D6D57AB297}" type="doc">
      <dgm:prSet loTypeId="urn:microsoft.com/office/officeart/2005/8/layout/hProcess10#1" loCatId="process" qsTypeId="urn:microsoft.com/office/officeart/2005/8/quickstyle/simple3" qsCatId="simple" csTypeId="urn:microsoft.com/office/officeart/2005/8/colors/colorful2" csCatId="colorful" phldr="1"/>
      <dgm:spPr/>
      <dgm:t>
        <a:bodyPr/>
        <a:lstStyle/>
        <a:p>
          <a:endParaRPr lang="en-US"/>
        </a:p>
      </dgm:t>
    </dgm:pt>
    <dgm:pt modelId="{70E94E56-C970-4207-8E8D-15E45C77F965}">
      <dgm:prSet phldrT="[Text]" custT="1"/>
      <dgm:spPr>
        <a:solidFill>
          <a:srgbClr val="00B0F0"/>
        </a:solidFill>
      </dgm:spPr>
      <dgm:t>
        <a:bodyPr/>
        <a:lstStyle/>
        <a:p>
          <a:pPr algn="ctr"/>
          <a:r>
            <a:rPr lang="en-US" sz="1600" b="1" dirty="0">
              <a:latin typeface="+mn-lt"/>
            </a:rPr>
            <a:t>Schools and Districts</a:t>
          </a:r>
        </a:p>
      </dgm:t>
    </dgm:pt>
    <dgm:pt modelId="{BF8A3EB5-FD08-4C3D-8790-4B0887F583EB}" type="parTrans" cxnId="{CA7ECB92-BFE6-4C03-A971-594F9BF26DAF}">
      <dgm:prSet/>
      <dgm:spPr/>
      <dgm:t>
        <a:bodyPr/>
        <a:lstStyle/>
        <a:p>
          <a:endParaRPr lang="en-US">
            <a:solidFill>
              <a:srgbClr val="990033"/>
            </a:solidFill>
          </a:endParaRPr>
        </a:p>
      </dgm:t>
    </dgm:pt>
    <dgm:pt modelId="{AC59ADC2-2257-438B-AAF8-FEF0F1024115}" type="sibTrans" cxnId="{CA7ECB92-BFE6-4C03-A971-594F9BF26DAF}">
      <dgm:prSet/>
      <dgm:spPr/>
      <dgm:t>
        <a:bodyPr/>
        <a:lstStyle/>
        <a:p>
          <a:endParaRPr lang="en-US" dirty="0">
            <a:solidFill>
              <a:srgbClr val="990033"/>
            </a:solidFill>
          </a:endParaRPr>
        </a:p>
      </dgm:t>
    </dgm:pt>
    <dgm:pt modelId="{8897250D-6E29-4F99-ADEF-0D33B0562A1E}">
      <dgm:prSet phldrT="[Text]" custT="1"/>
      <dgm:spPr>
        <a:solidFill>
          <a:srgbClr val="00B0F0"/>
        </a:solidFill>
      </dgm:spPr>
      <dgm:t>
        <a:bodyPr/>
        <a:lstStyle/>
        <a:p>
          <a:pPr algn="l"/>
          <a:r>
            <a:rPr lang="en-US" sz="1600" dirty="0">
              <a:latin typeface="+mn-lt"/>
            </a:rPr>
            <a:t>Schools track data throughout school year</a:t>
          </a:r>
        </a:p>
      </dgm:t>
    </dgm:pt>
    <dgm:pt modelId="{1E4697CC-0D25-41F8-8EC5-914FA4E1A0D1}" type="parTrans" cxnId="{54FC6667-0BAA-4DB2-B383-BA0DE76BE861}">
      <dgm:prSet/>
      <dgm:spPr/>
      <dgm:t>
        <a:bodyPr/>
        <a:lstStyle/>
        <a:p>
          <a:endParaRPr lang="en-US">
            <a:solidFill>
              <a:srgbClr val="990033"/>
            </a:solidFill>
          </a:endParaRPr>
        </a:p>
      </dgm:t>
    </dgm:pt>
    <dgm:pt modelId="{B0D0360D-9DD4-43AD-A141-5C0502C4B4DE}" type="sibTrans" cxnId="{54FC6667-0BAA-4DB2-B383-BA0DE76BE861}">
      <dgm:prSet/>
      <dgm:spPr/>
      <dgm:t>
        <a:bodyPr/>
        <a:lstStyle/>
        <a:p>
          <a:endParaRPr lang="en-US">
            <a:solidFill>
              <a:srgbClr val="990033"/>
            </a:solidFill>
          </a:endParaRPr>
        </a:p>
      </dgm:t>
    </dgm:pt>
    <dgm:pt modelId="{327DAF64-F1AB-4A95-8F61-6B742402153D}">
      <dgm:prSet phldrT="[Text]" custT="1"/>
      <dgm:spPr>
        <a:solidFill>
          <a:srgbClr val="FF0000">
            <a:alpha val="51000"/>
          </a:srgbClr>
        </a:solidFill>
      </dgm:spPr>
      <dgm:t>
        <a:bodyPr/>
        <a:lstStyle/>
        <a:p>
          <a:pPr algn="ctr"/>
          <a:r>
            <a:rPr lang="en-US" sz="1600" b="1" dirty="0">
              <a:latin typeface="+mn-lt"/>
            </a:rPr>
            <a:t>Admin Unit/SOP</a:t>
          </a:r>
        </a:p>
      </dgm:t>
    </dgm:pt>
    <dgm:pt modelId="{855D9CEC-9509-4FB6-8EA2-73A0E1EFBE2F}" type="parTrans" cxnId="{6027714B-ABD3-4AFD-AC9E-859AACD6CF94}">
      <dgm:prSet/>
      <dgm:spPr/>
      <dgm:t>
        <a:bodyPr/>
        <a:lstStyle/>
        <a:p>
          <a:endParaRPr lang="en-US">
            <a:solidFill>
              <a:srgbClr val="990033"/>
            </a:solidFill>
          </a:endParaRPr>
        </a:p>
      </dgm:t>
    </dgm:pt>
    <dgm:pt modelId="{C3CAF434-51EB-4F67-81C0-B8384F5A2C4C}" type="sibTrans" cxnId="{6027714B-ABD3-4AFD-AC9E-859AACD6CF94}">
      <dgm:prSet/>
      <dgm:spPr/>
      <dgm:t>
        <a:bodyPr/>
        <a:lstStyle/>
        <a:p>
          <a:endParaRPr lang="en-US" dirty="0">
            <a:solidFill>
              <a:srgbClr val="990033"/>
            </a:solidFill>
          </a:endParaRPr>
        </a:p>
      </dgm:t>
    </dgm:pt>
    <dgm:pt modelId="{94D140E9-C9F1-409A-8E9B-2752C2C09B9F}">
      <dgm:prSet phldrT="[Text]" custT="1"/>
      <dgm:spPr>
        <a:solidFill>
          <a:srgbClr val="FF0000">
            <a:alpha val="51000"/>
          </a:srgbClr>
        </a:solidFill>
      </dgm:spPr>
      <dgm:t>
        <a:bodyPr/>
        <a:lstStyle/>
        <a:p>
          <a:pPr algn="l"/>
          <a:r>
            <a:rPr lang="en-US" sz="1600" dirty="0">
              <a:latin typeface="+mn-lt"/>
            </a:rPr>
            <a:t>Combines data from districts.  Determines the appropriate coding for each record.</a:t>
          </a:r>
        </a:p>
      </dgm:t>
    </dgm:pt>
    <dgm:pt modelId="{870CD28B-32C9-4895-B190-57266ADD3D62}" type="parTrans" cxnId="{0EF94753-2D87-43BB-81AD-98F6334A0A78}">
      <dgm:prSet/>
      <dgm:spPr/>
      <dgm:t>
        <a:bodyPr/>
        <a:lstStyle/>
        <a:p>
          <a:endParaRPr lang="en-US">
            <a:solidFill>
              <a:srgbClr val="990033"/>
            </a:solidFill>
          </a:endParaRPr>
        </a:p>
      </dgm:t>
    </dgm:pt>
    <dgm:pt modelId="{6767315D-1632-4104-B2C2-8AE57539D44E}" type="sibTrans" cxnId="{0EF94753-2D87-43BB-81AD-98F6334A0A78}">
      <dgm:prSet/>
      <dgm:spPr/>
      <dgm:t>
        <a:bodyPr/>
        <a:lstStyle/>
        <a:p>
          <a:endParaRPr lang="en-US">
            <a:solidFill>
              <a:srgbClr val="990033"/>
            </a:solidFill>
          </a:endParaRPr>
        </a:p>
      </dgm:t>
    </dgm:pt>
    <dgm:pt modelId="{8CBE5A4C-CDD5-4799-8BA3-526D4AA6FA60}">
      <dgm:prSet phldrT="[Text]" custT="1"/>
      <dgm:spPr>
        <a:solidFill>
          <a:srgbClr val="7030A0">
            <a:alpha val="50000"/>
          </a:srgbClr>
        </a:solidFill>
      </dgm:spPr>
      <dgm:t>
        <a:bodyPr/>
        <a:lstStyle/>
        <a:p>
          <a:pPr algn="ctr"/>
          <a:r>
            <a:rPr lang="en-US" sz="1600" b="1" dirty="0">
              <a:latin typeface="+mn-lt"/>
              <a:ea typeface="Verdana" panose="020B0604030504040204" pitchFamily="34" charset="0"/>
              <a:cs typeface="Verdana" panose="020B0604030504040204" pitchFamily="34" charset="0"/>
            </a:rPr>
            <a:t>CDE via Data Pipeline</a:t>
          </a:r>
        </a:p>
      </dgm:t>
    </dgm:pt>
    <dgm:pt modelId="{B1BF4AA8-364D-4974-BF0A-FE8D03BBD303}" type="parTrans" cxnId="{FE4C7F25-0D5A-41D0-8C26-74D22B50113E}">
      <dgm:prSet/>
      <dgm:spPr/>
      <dgm:t>
        <a:bodyPr/>
        <a:lstStyle/>
        <a:p>
          <a:endParaRPr lang="en-US">
            <a:solidFill>
              <a:srgbClr val="990033"/>
            </a:solidFill>
          </a:endParaRPr>
        </a:p>
      </dgm:t>
    </dgm:pt>
    <dgm:pt modelId="{01E034E0-7567-4CE6-999D-3490A1DFB0ED}" type="sibTrans" cxnId="{FE4C7F25-0D5A-41D0-8C26-74D22B50113E}">
      <dgm:prSet/>
      <dgm:spPr/>
      <dgm:t>
        <a:bodyPr/>
        <a:lstStyle/>
        <a:p>
          <a:endParaRPr lang="en-US" dirty="0">
            <a:solidFill>
              <a:srgbClr val="990033"/>
            </a:solidFill>
          </a:endParaRPr>
        </a:p>
      </dgm:t>
    </dgm:pt>
    <dgm:pt modelId="{C48FD786-3ADC-410A-B8DA-9754D70D25FB}">
      <dgm:prSet phldrT="[Text]" custT="1"/>
      <dgm:spPr>
        <a:solidFill>
          <a:srgbClr val="00B0F0"/>
        </a:solidFill>
      </dgm:spPr>
      <dgm:t>
        <a:bodyPr/>
        <a:lstStyle/>
        <a:p>
          <a:pPr algn="l"/>
          <a:r>
            <a:rPr lang="en-US" sz="1600" dirty="0">
              <a:latin typeface="+mn-lt"/>
            </a:rPr>
            <a:t>Districts provide data to Admin Unit/SOP</a:t>
          </a:r>
        </a:p>
      </dgm:t>
    </dgm:pt>
    <dgm:pt modelId="{D7463A18-0A61-4909-92E6-1D63475E57A5}" type="parTrans" cxnId="{9F8DA00B-8A55-4D96-8455-67B2FFBDABB7}">
      <dgm:prSet/>
      <dgm:spPr/>
      <dgm:t>
        <a:bodyPr/>
        <a:lstStyle/>
        <a:p>
          <a:endParaRPr lang="en-US">
            <a:solidFill>
              <a:srgbClr val="990033"/>
            </a:solidFill>
          </a:endParaRPr>
        </a:p>
      </dgm:t>
    </dgm:pt>
    <dgm:pt modelId="{AE019C0E-A89F-4475-90D6-7A57FF00C771}" type="sibTrans" cxnId="{9F8DA00B-8A55-4D96-8455-67B2FFBDABB7}">
      <dgm:prSet/>
      <dgm:spPr/>
      <dgm:t>
        <a:bodyPr/>
        <a:lstStyle/>
        <a:p>
          <a:endParaRPr lang="en-US">
            <a:solidFill>
              <a:srgbClr val="990033"/>
            </a:solidFill>
          </a:endParaRPr>
        </a:p>
      </dgm:t>
    </dgm:pt>
    <dgm:pt modelId="{2E0EC4F1-A63F-411D-88DC-8B2E870B6B66}">
      <dgm:prSet phldrT="[Text]" custT="1"/>
      <dgm:spPr>
        <a:solidFill>
          <a:srgbClr val="FF0000">
            <a:alpha val="51000"/>
          </a:srgbClr>
        </a:solidFill>
      </dgm:spPr>
      <dgm:t>
        <a:bodyPr/>
        <a:lstStyle/>
        <a:p>
          <a:pPr algn="l"/>
          <a:r>
            <a:rPr lang="en-US" sz="1600" dirty="0">
              <a:latin typeface="+mn-lt"/>
            </a:rPr>
            <a:t>Verifies accuracy, corrects and approves data</a:t>
          </a:r>
          <a:r>
            <a:rPr lang="en-US" sz="1600" dirty="0"/>
            <a:t>.</a:t>
          </a:r>
        </a:p>
      </dgm:t>
    </dgm:pt>
    <dgm:pt modelId="{71C1812B-4FE0-4D34-AE0E-ECC0E91CAA13}" type="parTrans" cxnId="{201B907A-009A-4DCD-A9BE-8A49A6F666EA}">
      <dgm:prSet/>
      <dgm:spPr/>
      <dgm:t>
        <a:bodyPr/>
        <a:lstStyle/>
        <a:p>
          <a:endParaRPr lang="en-US">
            <a:solidFill>
              <a:srgbClr val="990033"/>
            </a:solidFill>
          </a:endParaRPr>
        </a:p>
      </dgm:t>
    </dgm:pt>
    <dgm:pt modelId="{84AE3585-793A-448E-8EBE-B7267EB3A7C4}" type="sibTrans" cxnId="{201B907A-009A-4DCD-A9BE-8A49A6F666EA}">
      <dgm:prSet/>
      <dgm:spPr/>
      <dgm:t>
        <a:bodyPr/>
        <a:lstStyle/>
        <a:p>
          <a:endParaRPr lang="en-US">
            <a:solidFill>
              <a:srgbClr val="990033"/>
            </a:solidFill>
          </a:endParaRPr>
        </a:p>
      </dgm:t>
    </dgm:pt>
    <dgm:pt modelId="{A0CBDB90-D2DF-46C1-8D1E-2409B7D091F5}">
      <dgm:prSet phldrT="[Text]" custT="1"/>
      <dgm:spPr>
        <a:solidFill>
          <a:srgbClr val="7030A0">
            <a:alpha val="50000"/>
          </a:srgbClr>
        </a:solidFill>
      </dgm:spPr>
      <dgm:t>
        <a:bodyPr/>
        <a:lstStyle/>
        <a:p>
          <a:pPr algn="l"/>
          <a:r>
            <a:rPr lang="en-US" sz="1600" dirty="0">
              <a:latin typeface="+mn-lt"/>
            </a:rPr>
            <a:t>Checks data for accuracy</a:t>
          </a:r>
        </a:p>
      </dgm:t>
    </dgm:pt>
    <dgm:pt modelId="{514696F7-EF6C-453A-B7AE-472E5F0806D8}" type="parTrans" cxnId="{9D62FD4D-A87C-42B8-92F9-2A84ED5325A9}">
      <dgm:prSet/>
      <dgm:spPr/>
      <dgm:t>
        <a:bodyPr/>
        <a:lstStyle/>
        <a:p>
          <a:endParaRPr lang="en-US">
            <a:solidFill>
              <a:srgbClr val="990033"/>
            </a:solidFill>
          </a:endParaRPr>
        </a:p>
      </dgm:t>
    </dgm:pt>
    <dgm:pt modelId="{DEACC3D8-66CA-43DA-B1C4-D0A19CD9A723}" type="sibTrans" cxnId="{9D62FD4D-A87C-42B8-92F9-2A84ED5325A9}">
      <dgm:prSet/>
      <dgm:spPr/>
      <dgm:t>
        <a:bodyPr/>
        <a:lstStyle/>
        <a:p>
          <a:endParaRPr lang="en-US">
            <a:solidFill>
              <a:srgbClr val="990033"/>
            </a:solidFill>
          </a:endParaRPr>
        </a:p>
      </dgm:t>
    </dgm:pt>
    <dgm:pt modelId="{185CE68B-9871-4056-AD0B-8C95FB78539A}">
      <dgm:prSet phldrT="[Text]" custT="1"/>
      <dgm:spPr>
        <a:solidFill>
          <a:srgbClr val="7030A0">
            <a:alpha val="50000"/>
          </a:srgbClr>
        </a:solidFill>
      </dgm:spPr>
      <dgm:t>
        <a:bodyPr/>
        <a:lstStyle/>
        <a:p>
          <a:pPr algn="l"/>
          <a:r>
            <a:rPr lang="en-US" sz="1600" dirty="0">
              <a:latin typeface="+mn-lt"/>
            </a:rPr>
            <a:t>Collects data from Admin Unit/SOP</a:t>
          </a:r>
        </a:p>
      </dgm:t>
    </dgm:pt>
    <dgm:pt modelId="{792D74A8-4DAD-4DDF-B63E-2DC72D5431EB}" type="sibTrans" cxnId="{5FB6A72D-C9BF-4A89-AF36-7D0880BE393E}">
      <dgm:prSet/>
      <dgm:spPr/>
      <dgm:t>
        <a:bodyPr/>
        <a:lstStyle/>
        <a:p>
          <a:endParaRPr lang="en-US">
            <a:solidFill>
              <a:srgbClr val="990033"/>
            </a:solidFill>
          </a:endParaRPr>
        </a:p>
      </dgm:t>
    </dgm:pt>
    <dgm:pt modelId="{21C057D3-30FB-43F8-94F8-D1877EB809F9}" type="parTrans" cxnId="{5FB6A72D-C9BF-4A89-AF36-7D0880BE393E}">
      <dgm:prSet/>
      <dgm:spPr/>
      <dgm:t>
        <a:bodyPr/>
        <a:lstStyle/>
        <a:p>
          <a:endParaRPr lang="en-US">
            <a:solidFill>
              <a:srgbClr val="990033"/>
            </a:solidFill>
          </a:endParaRPr>
        </a:p>
      </dgm:t>
    </dgm:pt>
    <dgm:pt modelId="{7A13D6A1-6930-44D5-AB5E-3DD65655B9C7}">
      <dgm:prSet phldrT="[Text]" custT="1"/>
      <dgm:spPr>
        <a:solidFill>
          <a:srgbClr val="7030A0">
            <a:alpha val="50000"/>
          </a:srgbClr>
        </a:solidFill>
      </dgm:spPr>
      <dgm:t>
        <a:bodyPr/>
        <a:lstStyle/>
        <a:p>
          <a:pPr algn="l"/>
          <a:r>
            <a:rPr lang="en-US" sz="1600" dirty="0">
              <a:latin typeface="+mn-lt"/>
            </a:rPr>
            <a:t>Edits data, all errors must be corrected</a:t>
          </a:r>
        </a:p>
      </dgm:t>
    </dgm:pt>
    <dgm:pt modelId="{D2AB4DB9-D1F9-4C5A-81DD-D8EC17D2970E}" type="parTrans" cxnId="{3AF306E0-4B95-4531-8743-7B095AD8C63C}">
      <dgm:prSet/>
      <dgm:spPr/>
      <dgm:t>
        <a:bodyPr/>
        <a:lstStyle/>
        <a:p>
          <a:endParaRPr lang="en-US">
            <a:solidFill>
              <a:srgbClr val="990033"/>
            </a:solidFill>
          </a:endParaRPr>
        </a:p>
      </dgm:t>
    </dgm:pt>
    <dgm:pt modelId="{91096B37-41AA-49E8-9A08-5B56AB12E011}" type="sibTrans" cxnId="{3AF306E0-4B95-4531-8743-7B095AD8C63C}">
      <dgm:prSet/>
      <dgm:spPr/>
      <dgm:t>
        <a:bodyPr/>
        <a:lstStyle/>
        <a:p>
          <a:endParaRPr lang="en-US">
            <a:solidFill>
              <a:srgbClr val="990033"/>
            </a:solidFill>
          </a:endParaRPr>
        </a:p>
      </dgm:t>
    </dgm:pt>
    <dgm:pt modelId="{A32E51CE-FE4A-46D6-8E38-769B6929759D}">
      <dgm:prSet phldrT="[Text]" custT="1"/>
      <dgm:spPr>
        <a:solidFill>
          <a:schemeClr val="tx2">
            <a:lumMod val="60000"/>
            <a:lumOff val="40000"/>
          </a:schemeClr>
        </a:solidFill>
        <a:ln>
          <a:solidFill>
            <a:schemeClr val="tx2">
              <a:lumMod val="60000"/>
              <a:lumOff val="40000"/>
            </a:schemeClr>
          </a:solidFill>
        </a:ln>
      </dgm:spPr>
      <dgm:t>
        <a:bodyPr/>
        <a:lstStyle/>
        <a:p>
          <a:pPr algn="ctr"/>
          <a:r>
            <a:rPr lang="en-US" sz="1600" b="1" dirty="0">
              <a:latin typeface="+mn-lt"/>
            </a:rPr>
            <a:t>Federal Government</a:t>
          </a:r>
        </a:p>
      </dgm:t>
    </dgm:pt>
    <dgm:pt modelId="{95BD9133-08D8-4460-BD5C-81FBDC95765C}" type="parTrans" cxnId="{EE79F0B8-51FD-46A5-A16C-BE4B8776D2B9}">
      <dgm:prSet/>
      <dgm:spPr/>
      <dgm:t>
        <a:bodyPr/>
        <a:lstStyle/>
        <a:p>
          <a:endParaRPr lang="en-US">
            <a:solidFill>
              <a:srgbClr val="990033"/>
            </a:solidFill>
          </a:endParaRPr>
        </a:p>
      </dgm:t>
    </dgm:pt>
    <dgm:pt modelId="{B40CAE74-A9B0-4D64-85DD-33E150228EEF}" type="sibTrans" cxnId="{EE79F0B8-51FD-46A5-A16C-BE4B8776D2B9}">
      <dgm:prSet custScaleX="140942" custScaleY="127438" custLinFactY="-2285" custLinFactNeighborX="-9946" custLinFactNeighborY="-100000"/>
      <dgm:spPr/>
      <dgm:t>
        <a:bodyPr/>
        <a:lstStyle/>
        <a:p>
          <a:endParaRPr lang="en-US">
            <a:solidFill>
              <a:srgbClr val="990033"/>
            </a:solidFill>
          </a:endParaRPr>
        </a:p>
      </dgm:t>
    </dgm:pt>
    <dgm:pt modelId="{F844F96A-6FED-4F96-B2C2-05F0BBDC5785}">
      <dgm:prSet phldrT="[Text]" custT="1"/>
      <dgm:spPr>
        <a:solidFill>
          <a:schemeClr val="tx2">
            <a:lumMod val="60000"/>
            <a:lumOff val="40000"/>
          </a:schemeClr>
        </a:solidFill>
        <a:ln>
          <a:solidFill>
            <a:schemeClr val="tx2">
              <a:lumMod val="60000"/>
              <a:lumOff val="40000"/>
            </a:schemeClr>
          </a:solidFill>
        </a:ln>
      </dgm:spPr>
      <dgm:t>
        <a:bodyPr/>
        <a:lstStyle/>
        <a:p>
          <a:pPr algn="l"/>
          <a:r>
            <a:rPr lang="en-US" sz="1600" dirty="0">
              <a:latin typeface="+mn-lt"/>
            </a:rPr>
            <a:t>CDE Reviews and validates data and submits to U.S. Department of Education </a:t>
          </a:r>
        </a:p>
      </dgm:t>
    </dgm:pt>
    <dgm:pt modelId="{B6B0BB9E-9E48-4472-BB2B-943AA586A2E8}" type="sibTrans" cxnId="{8CA95BEE-613F-46B6-A9D1-D442774463BE}">
      <dgm:prSet/>
      <dgm:spPr/>
      <dgm:t>
        <a:bodyPr/>
        <a:lstStyle/>
        <a:p>
          <a:endParaRPr lang="en-US">
            <a:solidFill>
              <a:srgbClr val="990033"/>
            </a:solidFill>
          </a:endParaRPr>
        </a:p>
      </dgm:t>
    </dgm:pt>
    <dgm:pt modelId="{A1388769-17E6-443D-A1DA-EC5547444666}" type="parTrans" cxnId="{8CA95BEE-613F-46B6-A9D1-D442774463BE}">
      <dgm:prSet/>
      <dgm:spPr/>
      <dgm:t>
        <a:bodyPr/>
        <a:lstStyle/>
        <a:p>
          <a:endParaRPr lang="en-US">
            <a:solidFill>
              <a:srgbClr val="990033"/>
            </a:solidFill>
          </a:endParaRPr>
        </a:p>
      </dgm:t>
    </dgm:pt>
    <dgm:pt modelId="{AE514E63-BD9C-4DAD-96AF-1373378F648F}">
      <dgm:prSet phldrT="[Text]" custT="1"/>
      <dgm:spPr>
        <a:solidFill>
          <a:srgbClr val="7030A0">
            <a:alpha val="50000"/>
          </a:srgbClr>
        </a:solidFill>
      </dgm:spPr>
      <dgm:t>
        <a:bodyPr/>
        <a:lstStyle/>
        <a:p>
          <a:pPr algn="l"/>
          <a:r>
            <a:rPr lang="en-US" sz="1600" dirty="0">
              <a:latin typeface="+mn-lt"/>
            </a:rPr>
            <a:t>Allows approval once passed all edit validations</a:t>
          </a:r>
        </a:p>
      </dgm:t>
    </dgm:pt>
    <dgm:pt modelId="{7C1D02F6-10E3-48BA-8569-37350FCE6904}" type="parTrans" cxnId="{93E52CD4-4823-4EB9-8761-53E211EC5B04}">
      <dgm:prSet/>
      <dgm:spPr/>
      <dgm:t>
        <a:bodyPr/>
        <a:lstStyle/>
        <a:p>
          <a:endParaRPr lang="en-US"/>
        </a:p>
      </dgm:t>
    </dgm:pt>
    <dgm:pt modelId="{81F58FF7-7A8B-469E-8EB0-A6DE336539AE}" type="sibTrans" cxnId="{93E52CD4-4823-4EB9-8761-53E211EC5B04}">
      <dgm:prSet/>
      <dgm:spPr/>
      <dgm:t>
        <a:bodyPr/>
        <a:lstStyle/>
        <a:p>
          <a:endParaRPr lang="en-US"/>
        </a:p>
      </dgm:t>
    </dgm:pt>
    <dgm:pt modelId="{5F4A0439-A01A-4C24-A826-F2969A21B81E}">
      <dgm:prSet phldrT="[Text]" custT="1"/>
      <dgm:spPr>
        <a:solidFill>
          <a:srgbClr val="FF0000">
            <a:alpha val="51000"/>
          </a:srgbClr>
        </a:solidFill>
      </dgm:spPr>
      <dgm:t>
        <a:bodyPr/>
        <a:lstStyle/>
        <a:p>
          <a:pPr algn="l"/>
          <a:r>
            <a:rPr lang="en-US" sz="1600" dirty="0">
              <a:latin typeface="+mn-lt"/>
            </a:rPr>
            <a:t>Reports data to CDE</a:t>
          </a:r>
        </a:p>
      </dgm:t>
    </dgm:pt>
    <dgm:pt modelId="{A8A1A96C-8FD4-4A3E-A70A-F79CDD9FB900}" type="sibTrans" cxnId="{72DBB127-B186-4932-9DB1-F46469E2C969}">
      <dgm:prSet/>
      <dgm:spPr/>
      <dgm:t>
        <a:bodyPr/>
        <a:lstStyle/>
        <a:p>
          <a:endParaRPr lang="en-US">
            <a:solidFill>
              <a:srgbClr val="990033"/>
            </a:solidFill>
          </a:endParaRPr>
        </a:p>
      </dgm:t>
    </dgm:pt>
    <dgm:pt modelId="{FA8D2572-7FB3-473D-B1C4-916A0DF06878}" type="parTrans" cxnId="{72DBB127-B186-4932-9DB1-F46469E2C969}">
      <dgm:prSet/>
      <dgm:spPr/>
      <dgm:t>
        <a:bodyPr/>
        <a:lstStyle/>
        <a:p>
          <a:endParaRPr lang="en-US">
            <a:solidFill>
              <a:srgbClr val="990033"/>
            </a:solidFill>
          </a:endParaRPr>
        </a:p>
      </dgm:t>
    </dgm:pt>
    <dgm:pt modelId="{A6E198C7-30E9-44D5-AAEA-10054337754B}" type="pres">
      <dgm:prSet presAssocID="{5454E798-4B4A-488E-AF81-83D6D57AB297}" presName="Name0" presStyleCnt="0">
        <dgm:presLayoutVars>
          <dgm:dir/>
          <dgm:resizeHandles val="exact"/>
        </dgm:presLayoutVars>
      </dgm:prSet>
      <dgm:spPr/>
    </dgm:pt>
    <dgm:pt modelId="{B0D13CC1-FE05-48B1-BD8F-63B22FF0D041}" type="pres">
      <dgm:prSet presAssocID="{70E94E56-C970-4207-8E8D-15E45C77F965}" presName="composite" presStyleCnt="0"/>
      <dgm:spPr/>
    </dgm:pt>
    <dgm:pt modelId="{2B92CA1D-BE52-4027-B762-BDF064BCAC00}" type="pres">
      <dgm:prSet presAssocID="{70E94E56-C970-4207-8E8D-15E45C77F965}" presName="imagSh" presStyleLbl="bgImgPlace1" presStyleIdx="0" presStyleCnt="4"/>
      <dgm:spPr/>
    </dgm:pt>
    <dgm:pt modelId="{D82D00EB-4F84-417D-B8DF-D30837EAF6F8}" type="pres">
      <dgm:prSet presAssocID="{70E94E56-C970-4207-8E8D-15E45C77F965}" presName="txNode" presStyleLbl="node1" presStyleIdx="0" presStyleCnt="4" custScaleX="188566" custScaleY="304322" custLinFactNeighborX="-15258" custLinFactNeighborY="13368">
        <dgm:presLayoutVars>
          <dgm:bulletEnabled val="1"/>
        </dgm:presLayoutVars>
      </dgm:prSet>
      <dgm:spPr/>
    </dgm:pt>
    <dgm:pt modelId="{65AB778E-218B-49E6-95C8-CB61469BD6D7}" type="pres">
      <dgm:prSet presAssocID="{AC59ADC2-2257-438B-AAF8-FEF0F1024115}" presName="sibTrans" presStyleLbl="sibTrans2D1" presStyleIdx="0" presStyleCnt="3" custAng="2889270" custScaleX="229813" custScaleY="98661" custLinFactY="-200000" custLinFactNeighborX="-61634" custLinFactNeighborY="-258965"/>
      <dgm:spPr/>
    </dgm:pt>
    <dgm:pt modelId="{486A0FF0-9ED0-43CD-9A06-F19E793E69A6}" type="pres">
      <dgm:prSet presAssocID="{AC59ADC2-2257-438B-AAF8-FEF0F1024115}" presName="connTx" presStyleLbl="sibTrans2D1" presStyleIdx="0" presStyleCnt="3"/>
      <dgm:spPr/>
    </dgm:pt>
    <dgm:pt modelId="{285D4B95-9227-4026-80B4-97CDBC9DF66B}" type="pres">
      <dgm:prSet presAssocID="{327DAF64-F1AB-4A95-8F61-6B742402153D}" presName="composite" presStyleCnt="0"/>
      <dgm:spPr/>
    </dgm:pt>
    <dgm:pt modelId="{153BFA0E-3ED9-47B0-B6C1-1D7A20DFF3D8}" type="pres">
      <dgm:prSet presAssocID="{327DAF64-F1AB-4A95-8F61-6B742402153D}" presName="imagSh" presStyleLbl="bgImgPlace1" presStyleIdx="1" presStyleCnt="4" custScaleX="124919" custScaleY="94264" custLinFactY="-27897" custLinFactNeighborX="-7805" custLinFactNeighborY="-100000"/>
      <dgm:spPr>
        <a:blipFill rotWithShape="0">
          <a:blip xmlns:r="http://schemas.openxmlformats.org/officeDocument/2006/relationships" r:embed="rId1"/>
          <a:stretch>
            <a:fillRect/>
          </a:stretch>
        </a:blipFill>
      </dgm:spPr>
    </dgm:pt>
    <dgm:pt modelId="{E88F0B02-AAC4-406B-8CBC-11550AEB2268}" type="pres">
      <dgm:prSet presAssocID="{327DAF64-F1AB-4A95-8F61-6B742402153D}" presName="txNode" presStyleLbl="node1" presStyleIdx="1" presStyleCnt="4" custScaleX="219333" custScaleY="348802" custLinFactNeighborX="-23883" custLinFactNeighborY="64721">
        <dgm:presLayoutVars>
          <dgm:bulletEnabled val="1"/>
        </dgm:presLayoutVars>
      </dgm:prSet>
      <dgm:spPr/>
    </dgm:pt>
    <dgm:pt modelId="{B76CE360-138C-400D-8139-B8FBA1D7D18F}" type="pres">
      <dgm:prSet presAssocID="{C3CAF434-51EB-4F67-81C0-B8384F5A2C4C}" presName="sibTrans" presStyleLbl="sibTrans2D1" presStyleIdx="1" presStyleCnt="3" custScaleX="163843" custScaleY="101199" custLinFactNeighborX="-31981" custLinFactNeighborY="4414"/>
      <dgm:spPr/>
    </dgm:pt>
    <dgm:pt modelId="{29ACFF4D-07EC-4F76-9CEA-6BF99108D6F3}" type="pres">
      <dgm:prSet presAssocID="{C3CAF434-51EB-4F67-81C0-B8384F5A2C4C}" presName="connTx" presStyleLbl="sibTrans2D1" presStyleIdx="1" presStyleCnt="3"/>
      <dgm:spPr/>
    </dgm:pt>
    <dgm:pt modelId="{C441D7F9-855D-40C9-B76D-6A63DC5BE482}" type="pres">
      <dgm:prSet presAssocID="{8CBE5A4C-CDD5-4799-8BA3-526D4AA6FA60}" presName="composite" presStyleCnt="0"/>
      <dgm:spPr/>
    </dgm:pt>
    <dgm:pt modelId="{8DBB3D77-812E-47F8-97BB-4D3ED3940B46}" type="pres">
      <dgm:prSet presAssocID="{8CBE5A4C-CDD5-4799-8BA3-526D4AA6FA60}" presName="imagSh" presStyleLbl="bgImgPlace1" presStyleIdx="2" presStyleCnt="4" custLinFactY="-72035" custLinFactNeighborX="-25988" custLinFactNeighborY="-100000"/>
      <dgm:spPr>
        <a:blipFill rotWithShape="0">
          <a:blip xmlns:r="http://schemas.openxmlformats.org/officeDocument/2006/relationships" r:embed="rId2"/>
          <a:stretch>
            <a:fillRect/>
          </a:stretch>
        </a:blipFill>
      </dgm:spPr>
    </dgm:pt>
    <dgm:pt modelId="{F197EFE6-AB22-4D20-A95E-960259060193}" type="pres">
      <dgm:prSet presAssocID="{8CBE5A4C-CDD5-4799-8BA3-526D4AA6FA60}" presName="txNode" presStyleLbl="node1" presStyleIdx="2" presStyleCnt="4" custScaleX="200330" custScaleY="358897" custLinFactNeighborX="-15605" custLinFactNeighborY="32078">
        <dgm:presLayoutVars>
          <dgm:bulletEnabled val="1"/>
        </dgm:presLayoutVars>
      </dgm:prSet>
      <dgm:spPr/>
    </dgm:pt>
    <dgm:pt modelId="{1EBE0CB9-AA34-4B18-B758-5F9FBC5E3C9C}" type="pres">
      <dgm:prSet presAssocID="{01E034E0-7567-4CE6-999D-3490A1DFB0ED}" presName="sibTrans" presStyleLbl="sibTrans2D1" presStyleIdx="2" presStyleCnt="3" custScaleX="180827" custScaleY="125347" custLinFactNeighborX="1899" custLinFactNeighborY="-30088"/>
      <dgm:spPr/>
    </dgm:pt>
    <dgm:pt modelId="{DE196C87-A156-4E67-84D4-6C1EE50FAAC0}" type="pres">
      <dgm:prSet presAssocID="{01E034E0-7567-4CE6-999D-3490A1DFB0ED}" presName="connTx" presStyleLbl="sibTrans2D1" presStyleIdx="2" presStyleCnt="3"/>
      <dgm:spPr/>
    </dgm:pt>
    <dgm:pt modelId="{79840527-393B-4169-9F98-3152ACA602BF}" type="pres">
      <dgm:prSet presAssocID="{A32E51CE-FE4A-46D6-8E38-769B6929759D}" presName="composite" presStyleCnt="0"/>
      <dgm:spPr/>
    </dgm:pt>
    <dgm:pt modelId="{0519CEBE-8553-4F37-8BC9-B83D31B4D1CE}" type="pres">
      <dgm:prSet presAssocID="{A32E51CE-FE4A-46D6-8E38-769B6929759D}" presName="imagSh" presStyleLbl="bgImgPlace1" presStyleIdx="3" presStyleCnt="4" custLinFactNeighborX="-22027" custLinFactNeighborY="-99152"/>
      <dgm:spPr>
        <a:blipFill rotWithShape="0">
          <a:blip xmlns:r="http://schemas.openxmlformats.org/officeDocument/2006/relationships" r:embed="rId3"/>
          <a:stretch>
            <a:fillRect/>
          </a:stretch>
        </a:blipFill>
      </dgm:spPr>
    </dgm:pt>
    <dgm:pt modelId="{B11EB97F-7D71-406A-AB8C-1A459FB9BE56}" type="pres">
      <dgm:prSet presAssocID="{A32E51CE-FE4A-46D6-8E38-769B6929759D}" presName="txNode" presStyleLbl="node1" presStyleIdx="3" presStyleCnt="4" custScaleX="160274" custScaleY="276999" custLinFactNeighborX="-19662" custLinFactNeighborY="91494">
        <dgm:presLayoutVars>
          <dgm:bulletEnabled val="1"/>
        </dgm:presLayoutVars>
      </dgm:prSet>
      <dgm:spPr/>
    </dgm:pt>
  </dgm:ptLst>
  <dgm:cxnLst>
    <dgm:cxn modelId="{9F8DA00B-8A55-4D96-8455-67B2FFBDABB7}" srcId="{70E94E56-C970-4207-8E8D-15E45C77F965}" destId="{C48FD786-3ADC-410A-B8DA-9754D70D25FB}" srcOrd="1" destOrd="0" parTransId="{D7463A18-0A61-4909-92E6-1D63475E57A5}" sibTransId="{AE019C0E-A89F-4475-90D6-7A57FF00C771}"/>
    <dgm:cxn modelId="{0553CC12-CFAB-4030-BE91-BF2DC9A997EC}" type="presOf" srcId="{94D140E9-C9F1-409A-8E9B-2752C2C09B9F}" destId="{E88F0B02-AAC4-406B-8CBC-11550AEB2268}" srcOrd="0" destOrd="1" presId="urn:microsoft.com/office/officeart/2005/8/layout/hProcess10#1"/>
    <dgm:cxn modelId="{EC3A7114-B2C3-4DA6-BAC7-9530FE404322}" type="presOf" srcId="{C3CAF434-51EB-4F67-81C0-B8384F5A2C4C}" destId="{29ACFF4D-07EC-4F76-9CEA-6BF99108D6F3}" srcOrd="1" destOrd="0" presId="urn:microsoft.com/office/officeart/2005/8/layout/hProcess10#1"/>
    <dgm:cxn modelId="{16663722-AB06-4BA9-8B55-CB73BF74D2C3}" type="presOf" srcId="{01E034E0-7567-4CE6-999D-3490A1DFB0ED}" destId="{1EBE0CB9-AA34-4B18-B758-5F9FBC5E3C9C}" srcOrd="0" destOrd="0" presId="urn:microsoft.com/office/officeart/2005/8/layout/hProcess10#1"/>
    <dgm:cxn modelId="{FE4C7F25-0D5A-41D0-8C26-74D22B50113E}" srcId="{5454E798-4B4A-488E-AF81-83D6D57AB297}" destId="{8CBE5A4C-CDD5-4799-8BA3-526D4AA6FA60}" srcOrd="2" destOrd="0" parTransId="{B1BF4AA8-364D-4974-BF0A-FE8D03BBD303}" sibTransId="{01E034E0-7567-4CE6-999D-3490A1DFB0ED}"/>
    <dgm:cxn modelId="{72DBB127-B186-4932-9DB1-F46469E2C969}" srcId="{327DAF64-F1AB-4A95-8F61-6B742402153D}" destId="{5F4A0439-A01A-4C24-A826-F2969A21B81E}" srcOrd="1" destOrd="0" parTransId="{FA8D2572-7FB3-473D-B1C4-916A0DF06878}" sibTransId="{A8A1A96C-8FD4-4A3E-A70A-F79CDD9FB900}"/>
    <dgm:cxn modelId="{5FB6A72D-C9BF-4A89-AF36-7D0880BE393E}" srcId="{8CBE5A4C-CDD5-4799-8BA3-526D4AA6FA60}" destId="{185CE68B-9871-4056-AD0B-8C95FB78539A}" srcOrd="0" destOrd="0" parTransId="{21C057D3-30FB-43F8-94F8-D1877EB809F9}" sibTransId="{792D74A8-4DAD-4DDF-B63E-2DC72D5431EB}"/>
    <dgm:cxn modelId="{34616F31-2B09-465D-95C4-E616EB948A11}" type="presOf" srcId="{A0CBDB90-D2DF-46C1-8D1E-2409B7D091F5}" destId="{F197EFE6-AB22-4D20-A95E-960259060193}" srcOrd="0" destOrd="2" presId="urn:microsoft.com/office/officeart/2005/8/layout/hProcess10#1"/>
    <dgm:cxn modelId="{5EC0EF5D-82D8-4AD6-B830-094919FD3AC0}" type="presOf" srcId="{7A13D6A1-6930-44D5-AB5E-3DD65655B9C7}" destId="{F197EFE6-AB22-4D20-A95E-960259060193}" srcOrd="0" destOrd="3" presId="urn:microsoft.com/office/officeart/2005/8/layout/hProcess10#1"/>
    <dgm:cxn modelId="{54FC6667-0BAA-4DB2-B383-BA0DE76BE861}" srcId="{70E94E56-C970-4207-8E8D-15E45C77F965}" destId="{8897250D-6E29-4F99-ADEF-0D33B0562A1E}" srcOrd="0" destOrd="0" parTransId="{1E4697CC-0D25-41F8-8EC5-914FA4E1A0D1}" sibTransId="{B0D0360D-9DD4-43AD-A141-5C0502C4B4DE}"/>
    <dgm:cxn modelId="{6027714B-ABD3-4AFD-AC9E-859AACD6CF94}" srcId="{5454E798-4B4A-488E-AF81-83D6D57AB297}" destId="{327DAF64-F1AB-4A95-8F61-6B742402153D}" srcOrd="1" destOrd="0" parTransId="{855D9CEC-9509-4FB6-8EA2-73A0E1EFBE2F}" sibTransId="{C3CAF434-51EB-4F67-81C0-B8384F5A2C4C}"/>
    <dgm:cxn modelId="{544A554D-1ABB-45FF-A560-207D3E5A607E}" type="presOf" srcId="{185CE68B-9871-4056-AD0B-8C95FB78539A}" destId="{F197EFE6-AB22-4D20-A95E-960259060193}" srcOrd="0" destOrd="1" presId="urn:microsoft.com/office/officeart/2005/8/layout/hProcess10#1"/>
    <dgm:cxn modelId="{9D62FD4D-A87C-42B8-92F9-2A84ED5325A9}" srcId="{8CBE5A4C-CDD5-4799-8BA3-526D4AA6FA60}" destId="{A0CBDB90-D2DF-46C1-8D1E-2409B7D091F5}" srcOrd="1" destOrd="0" parTransId="{514696F7-EF6C-453A-B7AE-472E5F0806D8}" sibTransId="{DEACC3D8-66CA-43DA-B1C4-D0A19CD9A723}"/>
    <dgm:cxn modelId="{D4BA9071-CC82-4F08-80D9-C1AAE93BC932}" type="presOf" srcId="{70E94E56-C970-4207-8E8D-15E45C77F965}" destId="{D82D00EB-4F84-417D-B8DF-D30837EAF6F8}" srcOrd="0" destOrd="0" presId="urn:microsoft.com/office/officeart/2005/8/layout/hProcess10#1"/>
    <dgm:cxn modelId="{B2718772-A57C-47F5-9433-D42870306D3A}" type="presOf" srcId="{A32E51CE-FE4A-46D6-8E38-769B6929759D}" destId="{B11EB97F-7D71-406A-AB8C-1A459FB9BE56}" srcOrd="0" destOrd="0" presId="urn:microsoft.com/office/officeart/2005/8/layout/hProcess10#1"/>
    <dgm:cxn modelId="{0EF94753-2D87-43BB-81AD-98F6334A0A78}" srcId="{327DAF64-F1AB-4A95-8F61-6B742402153D}" destId="{94D140E9-C9F1-409A-8E9B-2752C2C09B9F}" srcOrd="0" destOrd="0" parTransId="{870CD28B-32C9-4895-B190-57266ADD3D62}" sibTransId="{6767315D-1632-4104-B2C2-8AE57539D44E}"/>
    <dgm:cxn modelId="{CAC59875-2EA9-4127-AD58-C69F2E3EA452}" type="presOf" srcId="{AC59ADC2-2257-438B-AAF8-FEF0F1024115}" destId="{65AB778E-218B-49E6-95C8-CB61469BD6D7}" srcOrd="0" destOrd="0" presId="urn:microsoft.com/office/officeart/2005/8/layout/hProcess10#1"/>
    <dgm:cxn modelId="{201B907A-009A-4DCD-A9BE-8A49A6F666EA}" srcId="{327DAF64-F1AB-4A95-8F61-6B742402153D}" destId="{2E0EC4F1-A63F-411D-88DC-8B2E870B6B66}" srcOrd="2" destOrd="0" parTransId="{71C1812B-4FE0-4D34-AE0E-ECC0E91CAA13}" sibTransId="{84AE3585-793A-448E-8EBE-B7267EB3A7C4}"/>
    <dgm:cxn modelId="{22988E85-B1F1-473B-A9F5-2597E0BF53F0}" type="presOf" srcId="{AE514E63-BD9C-4DAD-96AF-1373378F648F}" destId="{F197EFE6-AB22-4D20-A95E-960259060193}" srcOrd="0" destOrd="4" presId="urn:microsoft.com/office/officeart/2005/8/layout/hProcess10#1"/>
    <dgm:cxn modelId="{1EF4AB88-93C1-4338-BEAD-AAD77D6A9458}" type="presOf" srcId="{C48FD786-3ADC-410A-B8DA-9754D70D25FB}" destId="{D82D00EB-4F84-417D-B8DF-D30837EAF6F8}" srcOrd="0" destOrd="2" presId="urn:microsoft.com/office/officeart/2005/8/layout/hProcess10#1"/>
    <dgm:cxn modelId="{D1C8F18D-5549-4928-A70E-584F37421A18}" type="presOf" srcId="{8CBE5A4C-CDD5-4799-8BA3-526D4AA6FA60}" destId="{F197EFE6-AB22-4D20-A95E-960259060193}" srcOrd="0" destOrd="0" presId="urn:microsoft.com/office/officeart/2005/8/layout/hProcess10#1"/>
    <dgm:cxn modelId="{CA7ECB92-BFE6-4C03-A971-594F9BF26DAF}" srcId="{5454E798-4B4A-488E-AF81-83D6D57AB297}" destId="{70E94E56-C970-4207-8E8D-15E45C77F965}" srcOrd="0" destOrd="0" parTransId="{BF8A3EB5-FD08-4C3D-8790-4B0887F583EB}" sibTransId="{AC59ADC2-2257-438B-AAF8-FEF0F1024115}"/>
    <dgm:cxn modelId="{1AECBDA9-FD63-4063-BA6E-7974F6379B5D}" type="presOf" srcId="{327DAF64-F1AB-4A95-8F61-6B742402153D}" destId="{E88F0B02-AAC4-406B-8CBC-11550AEB2268}" srcOrd="0" destOrd="0" presId="urn:microsoft.com/office/officeart/2005/8/layout/hProcess10#1"/>
    <dgm:cxn modelId="{EE79F0B8-51FD-46A5-A16C-BE4B8776D2B9}" srcId="{5454E798-4B4A-488E-AF81-83D6D57AB297}" destId="{A32E51CE-FE4A-46D6-8E38-769B6929759D}" srcOrd="3" destOrd="0" parTransId="{95BD9133-08D8-4460-BD5C-81FBDC95765C}" sibTransId="{B40CAE74-A9B0-4D64-85DD-33E150228EEF}"/>
    <dgm:cxn modelId="{5F073FBD-9B3F-40EE-BB14-7D93E263604B}" type="presOf" srcId="{C3CAF434-51EB-4F67-81C0-B8384F5A2C4C}" destId="{B76CE360-138C-400D-8139-B8FBA1D7D18F}" srcOrd="0" destOrd="0" presId="urn:microsoft.com/office/officeart/2005/8/layout/hProcess10#1"/>
    <dgm:cxn modelId="{69CE0CCD-835B-4B6C-ABEE-7C4E8B39184E}" type="presOf" srcId="{01E034E0-7567-4CE6-999D-3490A1DFB0ED}" destId="{DE196C87-A156-4E67-84D4-6C1EE50FAAC0}" srcOrd="1" destOrd="0" presId="urn:microsoft.com/office/officeart/2005/8/layout/hProcess10#1"/>
    <dgm:cxn modelId="{186388D0-5749-41E3-8AC5-4369F9EEFE09}" type="presOf" srcId="{5454E798-4B4A-488E-AF81-83D6D57AB297}" destId="{A6E198C7-30E9-44D5-AAEA-10054337754B}" srcOrd="0" destOrd="0" presId="urn:microsoft.com/office/officeart/2005/8/layout/hProcess10#1"/>
    <dgm:cxn modelId="{93E52CD4-4823-4EB9-8761-53E211EC5B04}" srcId="{8CBE5A4C-CDD5-4799-8BA3-526D4AA6FA60}" destId="{AE514E63-BD9C-4DAD-96AF-1373378F648F}" srcOrd="3" destOrd="0" parTransId="{7C1D02F6-10E3-48BA-8569-37350FCE6904}" sibTransId="{81F58FF7-7A8B-469E-8EB0-A6DE336539AE}"/>
    <dgm:cxn modelId="{99086AD8-8DC5-45C5-8333-B75339F214D8}" type="presOf" srcId="{8897250D-6E29-4F99-ADEF-0D33B0562A1E}" destId="{D82D00EB-4F84-417D-B8DF-D30837EAF6F8}" srcOrd="0" destOrd="1" presId="urn:microsoft.com/office/officeart/2005/8/layout/hProcess10#1"/>
    <dgm:cxn modelId="{3AF306E0-4B95-4531-8743-7B095AD8C63C}" srcId="{8CBE5A4C-CDD5-4799-8BA3-526D4AA6FA60}" destId="{7A13D6A1-6930-44D5-AB5E-3DD65655B9C7}" srcOrd="2" destOrd="0" parTransId="{D2AB4DB9-D1F9-4C5A-81DD-D8EC17D2970E}" sibTransId="{91096B37-41AA-49E8-9A08-5B56AB12E011}"/>
    <dgm:cxn modelId="{0563EAE4-8BCD-4132-8586-07355235DF1D}" type="presOf" srcId="{F844F96A-6FED-4F96-B2C2-05F0BBDC5785}" destId="{B11EB97F-7D71-406A-AB8C-1A459FB9BE56}" srcOrd="0" destOrd="1" presId="urn:microsoft.com/office/officeart/2005/8/layout/hProcess10#1"/>
    <dgm:cxn modelId="{8CA95BEE-613F-46B6-A9D1-D442774463BE}" srcId="{A32E51CE-FE4A-46D6-8E38-769B6929759D}" destId="{F844F96A-6FED-4F96-B2C2-05F0BBDC5785}" srcOrd="0" destOrd="0" parTransId="{A1388769-17E6-443D-A1DA-EC5547444666}" sibTransId="{B6B0BB9E-9E48-4472-BB2B-943AA586A2E8}"/>
    <dgm:cxn modelId="{C7AC06EF-CAD2-41E9-8AF8-1A5CEF1E0AD7}" type="presOf" srcId="{AC59ADC2-2257-438B-AAF8-FEF0F1024115}" destId="{486A0FF0-9ED0-43CD-9A06-F19E793E69A6}" srcOrd="1" destOrd="0" presId="urn:microsoft.com/office/officeart/2005/8/layout/hProcess10#1"/>
    <dgm:cxn modelId="{B86B75F0-9FEA-461B-AD17-4AADF5900EAA}" type="presOf" srcId="{2E0EC4F1-A63F-411D-88DC-8B2E870B6B66}" destId="{E88F0B02-AAC4-406B-8CBC-11550AEB2268}" srcOrd="0" destOrd="3" presId="urn:microsoft.com/office/officeart/2005/8/layout/hProcess10#1"/>
    <dgm:cxn modelId="{9A6844FA-35F6-4259-BDEE-47F7B80D1B74}" type="presOf" srcId="{5F4A0439-A01A-4C24-A826-F2969A21B81E}" destId="{E88F0B02-AAC4-406B-8CBC-11550AEB2268}" srcOrd="0" destOrd="2" presId="urn:microsoft.com/office/officeart/2005/8/layout/hProcess10#1"/>
    <dgm:cxn modelId="{7CA923E0-0E7A-4375-BEEE-4CEFC66281C5}" type="presParOf" srcId="{A6E198C7-30E9-44D5-AAEA-10054337754B}" destId="{B0D13CC1-FE05-48B1-BD8F-63B22FF0D041}" srcOrd="0" destOrd="0" presId="urn:microsoft.com/office/officeart/2005/8/layout/hProcess10#1"/>
    <dgm:cxn modelId="{6B236B2E-FC6A-448C-8511-A9722D2C11F8}" type="presParOf" srcId="{B0D13CC1-FE05-48B1-BD8F-63B22FF0D041}" destId="{2B92CA1D-BE52-4027-B762-BDF064BCAC00}" srcOrd="0" destOrd="0" presId="urn:microsoft.com/office/officeart/2005/8/layout/hProcess10#1"/>
    <dgm:cxn modelId="{B4B32C4A-1FD6-4FAF-A10B-7156536EE17C}" type="presParOf" srcId="{B0D13CC1-FE05-48B1-BD8F-63B22FF0D041}" destId="{D82D00EB-4F84-417D-B8DF-D30837EAF6F8}" srcOrd="1" destOrd="0" presId="urn:microsoft.com/office/officeart/2005/8/layout/hProcess10#1"/>
    <dgm:cxn modelId="{65DAB260-7633-44C3-9DB7-1A71731C79AF}" type="presParOf" srcId="{A6E198C7-30E9-44D5-AAEA-10054337754B}" destId="{65AB778E-218B-49E6-95C8-CB61469BD6D7}" srcOrd="1" destOrd="0" presId="urn:microsoft.com/office/officeart/2005/8/layout/hProcess10#1"/>
    <dgm:cxn modelId="{A451391B-1863-4FB2-BB61-70A4BBC68140}" type="presParOf" srcId="{65AB778E-218B-49E6-95C8-CB61469BD6D7}" destId="{486A0FF0-9ED0-43CD-9A06-F19E793E69A6}" srcOrd="0" destOrd="0" presId="urn:microsoft.com/office/officeart/2005/8/layout/hProcess10#1"/>
    <dgm:cxn modelId="{E1CE3C47-FA98-4574-BE3F-704F5992B88F}" type="presParOf" srcId="{A6E198C7-30E9-44D5-AAEA-10054337754B}" destId="{285D4B95-9227-4026-80B4-97CDBC9DF66B}" srcOrd="2" destOrd="0" presId="urn:microsoft.com/office/officeart/2005/8/layout/hProcess10#1"/>
    <dgm:cxn modelId="{D4C76A76-3237-48D1-89A6-4ED0AF7CD765}" type="presParOf" srcId="{285D4B95-9227-4026-80B4-97CDBC9DF66B}" destId="{153BFA0E-3ED9-47B0-B6C1-1D7A20DFF3D8}" srcOrd="0" destOrd="0" presId="urn:microsoft.com/office/officeart/2005/8/layout/hProcess10#1"/>
    <dgm:cxn modelId="{D40C5995-829F-4CD2-B593-41415A4B744A}" type="presParOf" srcId="{285D4B95-9227-4026-80B4-97CDBC9DF66B}" destId="{E88F0B02-AAC4-406B-8CBC-11550AEB2268}" srcOrd="1" destOrd="0" presId="urn:microsoft.com/office/officeart/2005/8/layout/hProcess10#1"/>
    <dgm:cxn modelId="{F94B5936-75A8-4445-9228-B835F832F4B6}" type="presParOf" srcId="{A6E198C7-30E9-44D5-AAEA-10054337754B}" destId="{B76CE360-138C-400D-8139-B8FBA1D7D18F}" srcOrd="3" destOrd="0" presId="urn:microsoft.com/office/officeart/2005/8/layout/hProcess10#1"/>
    <dgm:cxn modelId="{4596B647-E367-4968-8100-EE3B30F10903}" type="presParOf" srcId="{B76CE360-138C-400D-8139-B8FBA1D7D18F}" destId="{29ACFF4D-07EC-4F76-9CEA-6BF99108D6F3}" srcOrd="0" destOrd="0" presId="urn:microsoft.com/office/officeart/2005/8/layout/hProcess10#1"/>
    <dgm:cxn modelId="{1E35DD87-A28C-456D-89B2-1D50155AB10D}" type="presParOf" srcId="{A6E198C7-30E9-44D5-AAEA-10054337754B}" destId="{C441D7F9-855D-40C9-B76D-6A63DC5BE482}" srcOrd="4" destOrd="0" presId="urn:microsoft.com/office/officeart/2005/8/layout/hProcess10#1"/>
    <dgm:cxn modelId="{EEB29862-FA85-48BD-8E8E-CA46EA5D4260}" type="presParOf" srcId="{C441D7F9-855D-40C9-B76D-6A63DC5BE482}" destId="{8DBB3D77-812E-47F8-97BB-4D3ED3940B46}" srcOrd="0" destOrd="0" presId="urn:microsoft.com/office/officeart/2005/8/layout/hProcess10#1"/>
    <dgm:cxn modelId="{D7ED9266-C3A3-465F-979C-CB6D67D12B3C}" type="presParOf" srcId="{C441D7F9-855D-40C9-B76D-6A63DC5BE482}" destId="{F197EFE6-AB22-4D20-A95E-960259060193}" srcOrd="1" destOrd="0" presId="urn:microsoft.com/office/officeart/2005/8/layout/hProcess10#1"/>
    <dgm:cxn modelId="{C1D41939-23A2-4DDC-B781-061B2C6D1BD6}" type="presParOf" srcId="{A6E198C7-30E9-44D5-AAEA-10054337754B}" destId="{1EBE0CB9-AA34-4B18-B758-5F9FBC5E3C9C}" srcOrd="5" destOrd="0" presId="urn:microsoft.com/office/officeart/2005/8/layout/hProcess10#1"/>
    <dgm:cxn modelId="{C6A9D932-48F1-4E99-9637-579AA5CB0846}" type="presParOf" srcId="{1EBE0CB9-AA34-4B18-B758-5F9FBC5E3C9C}" destId="{DE196C87-A156-4E67-84D4-6C1EE50FAAC0}" srcOrd="0" destOrd="0" presId="urn:microsoft.com/office/officeart/2005/8/layout/hProcess10#1"/>
    <dgm:cxn modelId="{2B9D43C3-B0E8-4970-9CD6-B3A14CC165CB}" type="presParOf" srcId="{A6E198C7-30E9-44D5-AAEA-10054337754B}" destId="{79840527-393B-4169-9F98-3152ACA602BF}" srcOrd="6" destOrd="0" presId="urn:microsoft.com/office/officeart/2005/8/layout/hProcess10#1"/>
    <dgm:cxn modelId="{9E642898-3DDC-4CDA-A078-3A5B58D1EF7C}" type="presParOf" srcId="{79840527-393B-4169-9F98-3152ACA602BF}" destId="{0519CEBE-8553-4F37-8BC9-B83D31B4D1CE}" srcOrd="0" destOrd="0" presId="urn:microsoft.com/office/officeart/2005/8/layout/hProcess10#1"/>
    <dgm:cxn modelId="{1F22D12F-12BD-4FA3-9679-EA68592C1D75}" type="presParOf" srcId="{79840527-393B-4169-9F98-3152ACA602BF}" destId="{B11EB97F-7D71-406A-AB8C-1A459FB9BE56}" srcOrd="1" destOrd="0" presId="urn:microsoft.com/office/officeart/2005/8/layout/hProcess10#1"/>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569B4-713B-47F5-ADAF-BA9C04A796F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2CB79B5-93C0-49A9-8CEF-994314643F4D}">
      <dgm:prSet phldrT="[Text]" custT="1"/>
      <dgm:spPr>
        <a:solidFill>
          <a:schemeClr val="accent6">
            <a:lumMod val="60000"/>
            <a:lumOff val="40000"/>
          </a:schemeClr>
        </a:solidFill>
      </dgm:spPr>
      <dgm:t>
        <a:bodyPr/>
        <a:lstStyle/>
        <a:p>
          <a:r>
            <a:rPr lang="en-US" sz="1800"/>
            <a:t>Special Education Child</a:t>
          </a:r>
        </a:p>
      </dgm:t>
    </dgm:pt>
    <dgm:pt modelId="{8311A66D-E617-4F21-9DAA-A3B5EE26858A}" type="parTrans" cxnId="{EBF5A465-6CFB-49B2-BFA2-4B1A8394FED8}">
      <dgm:prSet/>
      <dgm:spPr/>
      <dgm:t>
        <a:bodyPr/>
        <a:lstStyle/>
        <a:p>
          <a:endParaRPr lang="en-US"/>
        </a:p>
      </dgm:t>
    </dgm:pt>
    <dgm:pt modelId="{AF9E7638-948D-4A13-ACB2-3CAF2305A9BD}" type="sibTrans" cxnId="{EBF5A465-6CFB-49B2-BFA2-4B1A8394FED8}">
      <dgm:prSet/>
      <dgm:spPr/>
      <dgm:t>
        <a:bodyPr/>
        <a:lstStyle/>
        <a:p>
          <a:endParaRPr lang="en-US"/>
        </a:p>
      </dgm:t>
    </dgm:pt>
    <dgm:pt modelId="{2B463C0D-ABC4-46AC-8FF8-947E33345248}">
      <dgm:prSet phldrT="[Text]" custT="1"/>
      <dgm:spPr>
        <a:solidFill>
          <a:schemeClr val="accent6">
            <a:lumMod val="60000"/>
            <a:lumOff val="40000"/>
          </a:schemeClr>
        </a:solidFill>
      </dgm:spPr>
      <dgm:t>
        <a:bodyPr/>
        <a:lstStyle/>
        <a:p>
          <a:r>
            <a:rPr lang="en-US" sz="1800"/>
            <a:t>Special Education Participation</a:t>
          </a:r>
        </a:p>
      </dgm:t>
    </dgm:pt>
    <dgm:pt modelId="{F360B7F9-D3D6-4A5E-935E-D529117857B0}" type="parTrans" cxnId="{D9F5BE27-E85C-4D94-9783-4010808FDECE}">
      <dgm:prSet/>
      <dgm:spPr/>
      <dgm:t>
        <a:bodyPr/>
        <a:lstStyle/>
        <a:p>
          <a:endParaRPr lang="en-US"/>
        </a:p>
      </dgm:t>
    </dgm:pt>
    <dgm:pt modelId="{61E8D4DA-2D44-49B9-BFBD-40A908F8E0F3}" type="sibTrans" cxnId="{D9F5BE27-E85C-4D94-9783-4010808FDECE}">
      <dgm:prSet/>
      <dgm:spPr/>
      <dgm:t>
        <a:bodyPr/>
        <a:lstStyle/>
        <a:p>
          <a:endParaRPr lang="en-US"/>
        </a:p>
      </dgm:t>
    </dgm:pt>
    <dgm:pt modelId="{2F23C59C-210E-4278-A770-8FB97C7B0A6E}">
      <dgm:prSet phldrT="[Text]" custT="1"/>
      <dgm:spPr/>
      <dgm:t>
        <a:bodyPr/>
        <a:lstStyle/>
        <a:p>
          <a:r>
            <a:rPr lang="en-US" sz="1800"/>
            <a:t>Staff Profile </a:t>
          </a:r>
        </a:p>
      </dgm:t>
    </dgm:pt>
    <dgm:pt modelId="{14B4C52D-8528-47FD-B25C-7346F5D8B438}" type="parTrans" cxnId="{D819CCA1-E55B-41F4-93D2-47C01F736506}">
      <dgm:prSet/>
      <dgm:spPr/>
      <dgm:t>
        <a:bodyPr/>
        <a:lstStyle/>
        <a:p>
          <a:endParaRPr lang="en-US"/>
        </a:p>
      </dgm:t>
    </dgm:pt>
    <dgm:pt modelId="{BF3FF5B0-DF98-4118-AB85-9D2D196AC86A}" type="sibTrans" cxnId="{D819CCA1-E55B-41F4-93D2-47C01F736506}">
      <dgm:prSet/>
      <dgm:spPr/>
      <dgm:t>
        <a:bodyPr/>
        <a:lstStyle/>
        <a:p>
          <a:endParaRPr lang="en-US"/>
        </a:p>
      </dgm:t>
    </dgm:pt>
    <dgm:pt modelId="{7080BAC8-EBD7-4C3E-B41D-7345FD9E1F48}">
      <dgm:prSet phldrT="[Text]" custT="1"/>
      <dgm:spPr/>
      <dgm:t>
        <a:bodyPr/>
        <a:lstStyle/>
        <a:p>
          <a:r>
            <a:rPr lang="en-US" sz="1800" dirty="0"/>
            <a:t>Staff Assignment</a:t>
          </a:r>
        </a:p>
      </dgm:t>
    </dgm:pt>
    <dgm:pt modelId="{CAAD88C4-C93B-4F47-9DFD-C28C3F4D4AA3}" type="parTrans" cxnId="{FFD1AD7F-969E-4DDC-96D1-C0B643DF7E08}">
      <dgm:prSet/>
      <dgm:spPr/>
      <dgm:t>
        <a:bodyPr/>
        <a:lstStyle/>
        <a:p>
          <a:endParaRPr lang="en-US"/>
        </a:p>
      </dgm:t>
    </dgm:pt>
    <dgm:pt modelId="{0497F070-8995-45CA-A4BE-D3FA09D2B8D2}" type="sibTrans" cxnId="{FFD1AD7F-969E-4DDC-96D1-C0B643DF7E08}">
      <dgm:prSet/>
      <dgm:spPr/>
      <dgm:t>
        <a:bodyPr/>
        <a:lstStyle/>
        <a:p>
          <a:endParaRPr lang="en-US"/>
        </a:p>
      </dgm:t>
    </dgm:pt>
    <dgm:pt modelId="{9B574CD2-B668-420E-B3E6-0AC2333CD764}">
      <dgm:prSet/>
      <dgm:spPr/>
      <dgm:t>
        <a:bodyPr/>
        <a:lstStyle/>
        <a:p>
          <a:endParaRPr lang="en-US"/>
        </a:p>
      </dgm:t>
    </dgm:pt>
    <dgm:pt modelId="{824C07FF-A657-4462-A370-945F35F98B93}" type="parTrans" cxnId="{64F21B56-00F1-45EE-BB9F-4083BEDA6BD8}">
      <dgm:prSet/>
      <dgm:spPr/>
      <dgm:t>
        <a:bodyPr/>
        <a:lstStyle/>
        <a:p>
          <a:endParaRPr lang="en-US"/>
        </a:p>
      </dgm:t>
    </dgm:pt>
    <dgm:pt modelId="{83098876-7073-44B7-85E7-DDB98336DDC7}" type="sibTrans" cxnId="{64F21B56-00F1-45EE-BB9F-4083BEDA6BD8}">
      <dgm:prSet/>
      <dgm:spPr/>
      <dgm:t>
        <a:bodyPr/>
        <a:lstStyle/>
        <a:p>
          <a:endParaRPr lang="en-US"/>
        </a:p>
      </dgm:t>
    </dgm:pt>
    <dgm:pt modelId="{91970A59-1E7A-4D49-90A2-84EA7C578E32}">
      <dgm:prSet/>
      <dgm:spPr/>
      <dgm:t>
        <a:bodyPr/>
        <a:lstStyle/>
        <a:p>
          <a:endParaRPr lang="en-US"/>
        </a:p>
      </dgm:t>
    </dgm:pt>
    <dgm:pt modelId="{11EE7AF3-D6EE-4399-8D27-DE345DFC22EB}" type="parTrans" cxnId="{3392B9E4-5AA8-4AB2-A849-04CF2F8F2013}">
      <dgm:prSet/>
      <dgm:spPr/>
      <dgm:t>
        <a:bodyPr/>
        <a:lstStyle/>
        <a:p>
          <a:endParaRPr lang="en-US"/>
        </a:p>
      </dgm:t>
    </dgm:pt>
    <dgm:pt modelId="{C400B91D-0232-4AF3-9B24-9C2A538DE569}" type="sibTrans" cxnId="{3392B9E4-5AA8-4AB2-A849-04CF2F8F2013}">
      <dgm:prSet/>
      <dgm:spPr/>
      <dgm:t>
        <a:bodyPr/>
        <a:lstStyle/>
        <a:p>
          <a:endParaRPr lang="en-US"/>
        </a:p>
      </dgm:t>
    </dgm:pt>
    <dgm:pt modelId="{73DEE4DB-7C54-422A-8F2C-D4EBCA0EF029}">
      <dgm:prSet/>
      <dgm:spPr/>
      <dgm:t>
        <a:bodyPr/>
        <a:lstStyle/>
        <a:p>
          <a:endParaRPr lang="en-US"/>
        </a:p>
      </dgm:t>
    </dgm:pt>
    <dgm:pt modelId="{80EAF4CF-0964-4E88-BC05-1BDE12D75A48}" type="parTrans" cxnId="{68B90755-8E1C-44B3-AA64-B043D11412D7}">
      <dgm:prSet/>
      <dgm:spPr/>
      <dgm:t>
        <a:bodyPr/>
        <a:lstStyle/>
        <a:p>
          <a:endParaRPr lang="en-US"/>
        </a:p>
      </dgm:t>
    </dgm:pt>
    <dgm:pt modelId="{E9314DBF-9FD1-4036-A788-04DB0EDD0342}" type="sibTrans" cxnId="{68B90755-8E1C-44B3-AA64-B043D11412D7}">
      <dgm:prSet/>
      <dgm:spPr/>
      <dgm:t>
        <a:bodyPr/>
        <a:lstStyle/>
        <a:p>
          <a:endParaRPr lang="en-US"/>
        </a:p>
      </dgm:t>
    </dgm:pt>
    <dgm:pt modelId="{ABBE6FD0-CD73-4ACB-93F7-8761A003E5A9}">
      <dgm:prSet/>
      <dgm:spPr/>
      <dgm:t>
        <a:bodyPr/>
        <a:lstStyle/>
        <a:p>
          <a:endParaRPr lang="en-US"/>
        </a:p>
      </dgm:t>
    </dgm:pt>
    <dgm:pt modelId="{E2D10303-25C1-4614-A102-A7BA24CE852F}" type="parTrans" cxnId="{10C47C91-E084-493F-B91D-98F0237561DD}">
      <dgm:prSet/>
      <dgm:spPr/>
      <dgm:t>
        <a:bodyPr/>
        <a:lstStyle/>
        <a:p>
          <a:endParaRPr lang="en-US"/>
        </a:p>
      </dgm:t>
    </dgm:pt>
    <dgm:pt modelId="{80AEE059-D6C9-4D8D-84BC-3BFF269606A0}" type="sibTrans" cxnId="{10C47C91-E084-493F-B91D-98F0237561DD}">
      <dgm:prSet/>
      <dgm:spPr/>
      <dgm:t>
        <a:bodyPr/>
        <a:lstStyle/>
        <a:p>
          <a:endParaRPr lang="en-US"/>
        </a:p>
      </dgm:t>
    </dgm:pt>
    <dgm:pt modelId="{EFBCD87F-5800-4C8E-AA8D-B770E263DD32}">
      <dgm:prSet/>
      <dgm:spPr/>
      <dgm:t>
        <a:bodyPr/>
        <a:lstStyle/>
        <a:p>
          <a:endParaRPr lang="en-US"/>
        </a:p>
      </dgm:t>
    </dgm:pt>
    <dgm:pt modelId="{3184257E-D0BD-4B47-9228-D608FC8903F3}" type="parTrans" cxnId="{DBAAF073-0C19-4A43-A750-DC21D61F8517}">
      <dgm:prSet/>
      <dgm:spPr/>
      <dgm:t>
        <a:bodyPr/>
        <a:lstStyle/>
        <a:p>
          <a:endParaRPr lang="en-US"/>
        </a:p>
      </dgm:t>
    </dgm:pt>
    <dgm:pt modelId="{A6F57396-9E14-41DE-8544-7F66692398E1}" type="sibTrans" cxnId="{DBAAF073-0C19-4A43-A750-DC21D61F8517}">
      <dgm:prSet/>
      <dgm:spPr/>
      <dgm:t>
        <a:bodyPr/>
        <a:lstStyle/>
        <a:p>
          <a:endParaRPr lang="en-US"/>
        </a:p>
      </dgm:t>
    </dgm:pt>
    <dgm:pt modelId="{D4223E61-34F0-484F-A7D0-EE4584E23FC7}">
      <dgm:prSet/>
      <dgm:spPr/>
      <dgm:t>
        <a:bodyPr/>
        <a:lstStyle/>
        <a:p>
          <a:endParaRPr lang="en-US"/>
        </a:p>
      </dgm:t>
    </dgm:pt>
    <dgm:pt modelId="{DDE2DCBE-5F45-436B-B12C-4AE42D9263F5}" type="parTrans" cxnId="{903F9D8D-D30D-4CB6-8AAC-FFA46549C1D6}">
      <dgm:prSet/>
      <dgm:spPr/>
      <dgm:t>
        <a:bodyPr/>
        <a:lstStyle/>
        <a:p>
          <a:endParaRPr lang="en-US"/>
        </a:p>
      </dgm:t>
    </dgm:pt>
    <dgm:pt modelId="{6AA07B4D-B8ED-45E6-9ABE-B062BFFAC8F9}" type="sibTrans" cxnId="{903F9D8D-D30D-4CB6-8AAC-FFA46549C1D6}">
      <dgm:prSet/>
      <dgm:spPr/>
      <dgm:t>
        <a:bodyPr/>
        <a:lstStyle/>
        <a:p>
          <a:endParaRPr lang="en-US"/>
        </a:p>
      </dgm:t>
    </dgm:pt>
    <dgm:pt modelId="{BBBC64ED-73D3-4CDB-B148-B5EA948F422B}">
      <dgm:prSet/>
      <dgm:spPr/>
      <dgm:t>
        <a:bodyPr/>
        <a:lstStyle/>
        <a:p>
          <a:endParaRPr lang="en-US"/>
        </a:p>
      </dgm:t>
    </dgm:pt>
    <dgm:pt modelId="{066AE26C-ED1B-4BC9-A5C4-8CA0EA69F8CE}" type="parTrans" cxnId="{0DA70036-E714-4738-85E0-E043D77088CB}">
      <dgm:prSet/>
      <dgm:spPr/>
      <dgm:t>
        <a:bodyPr/>
        <a:lstStyle/>
        <a:p>
          <a:endParaRPr lang="en-US"/>
        </a:p>
      </dgm:t>
    </dgm:pt>
    <dgm:pt modelId="{1E59694A-4B04-4C45-B553-E26422120A35}" type="sibTrans" cxnId="{0DA70036-E714-4738-85E0-E043D77088CB}">
      <dgm:prSet/>
      <dgm:spPr/>
      <dgm:t>
        <a:bodyPr/>
        <a:lstStyle/>
        <a:p>
          <a:endParaRPr lang="en-US"/>
        </a:p>
      </dgm:t>
    </dgm:pt>
    <dgm:pt modelId="{2ED5CFF9-BA94-4B0D-9521-F5C6EE755CBD}">
      <dgm:prSet/>
      <dgm:spPr/>
      <dgm:t>
        <a:bodyPr/>
        <a:lstStyle/>
        <a:p>
          <a:endParaRPr lang="en-US"/>
        </a:p>
      </dgm:t>
    </dgm:pt>
    <dgm:pt modelId="{926DF568-7B37-4432-8C79-F97CE373E8FC}" type="parTrans" cxnId="{7414AE75-BA69-49DB-9BE6-19DFF3D0BC62}">
      <dgm:prSet/>
      <dgm:spPr/>
      <dgm:t>
        <a:bodyPr/>
        <a:lstStyle/>
        <a:p>
          <a:endParaRPr lang="en-US"/>
        </a:p>
      </dgm:t>
    </dgm:pt>
    <dgm:pt modelId="{50011208-E9E2-409B-9565-6BD4BAB05589}" type="sibTrans" cxnId="{7414AE75-BA69-49DB-9BE6-19DFF3D0BC62}">
      <dgm:prSet/>
      <dgm:spPr/>
      <dgm:t>
        <a:bodyPr/>
        <a:lstStyle/>
        <a:p>
          <a:endParaRPr lang="en-US"/>
        </a:p>
      </dgm:t>
    </dgm:pt>
    <dgm:pt modelId="{9AD54C19-19A4-4CCD-9151-245CAC8758EB}" type="pres">
      <dgm:prSet presAssocID="{45A569B4-713B-47F5-ADAF-BA9C04A796FD}" presName="matrix" presStyleCnt="0">
        <dgm:presLayoutVars>
          <dgm:chMax val="1"/>
          <dgm:dir/>
          <dgm:resizeHandles val="exact"/>
        </dgm:presLayoutVars>
      </dgm:prSet>
      <dgm:spPr/>
    </dgm:pt>
    <dgm:pt modelId="{D55B86BA-B5F2-496A-A455-B0B211FA3BC7}" type="pres">
      <dgm:prSet presAssocID="{45A569B4-713B-47F5-ADAF-BA9C04A796FD}" presName="diamond" presStyleLbl="bgShp" presStyleIdx="0" presStyleCnt="1"/>
      <dgm:spPr/>
    </dgm:pt>
    <dgm:pt modelId="{4F56B5E4-084B-4252-8964-0D7C031FD456}" type="pres">
      <dgm:prSet presAssocID="{45A569B4-713B-47F5-ADAF-BA9C04A796FD}" presName="quad1" presStyleLbl="node1" presStyleIdx="0" presStyleCnt="4">
        <dgm:presLayoutVars>
          <dgm:chMax val="0"/>
          <dgm:chPref val="0"/>
          <dgm:bulletEnabled val="1"/>
        </dgm:presLayoutVars>
      </dgm:prSet>
      <dgm:spPr/>
    </dgm:pt>
    <dgm:pt modelId="{81CB02D9-9E99-4B0E-B3FA-27905DBFD60E}" type="pres">
      <dgm:prSet presAssocID="{45A569B4-713B-47F5-ADAF-BA9C04A796FD}" presName="quad2" presStyleLbl="node1" presStyleIdx="1" presStyleCnt="4">
        <dgm:presLayoutVars>
          <dgm:chMax val="0"/>
          <dgm:chPref val="0"/>
          <dgm:bulletEnabled val="1"/>
        </dgm:presLayoutVars>
      </dgm:prSet>
      <dgm:spPr/>
    </dgm:pt>
    <dgm:pt modelId="{E6EB45A8-9B0F-4C3D-8CD4-34CBB35DAF39}" type="pres">
      <dgm:prSet presAssocID="{45A569B4-713B-47F5-ADAF-BA9C04A796FD}" presName="quad3" presStyleLbl="node1" presStyleIdx="2" presStyleCnt="4" custScaleX="99716" custScaleY="105956">
        <dgm:presLayoutVars>
          <dgm:chMax val="0"/>
          <dgm:chPref val="0"/>
          <dgm:bulletEnabled val="1"/>
        </dgm:presLayoutVars>
      </dgm:prSet>
      <dgm:spPr/>
    </dgm:pt>
    <dgm:pt modelId="{96606AAA-3A5A-48F7-8CC7-6B105AF23BE1}" type="pres">
      <dgm:prSet presAssocID="{45A569B4-713B-47F5-ADAF-BA9C04A796FD}" presName="quad4" presStyleLbl="node1" presStyleIdx="3" presStyleCnt="4">
        <dgm:presLayoutVars>
          <dgm:chMax val="0"/>
          <dgm:chPref val="0"/>
          <dgm:bulletEnabled val="1"/>
        </dgm:presLayoutVars>
      </dgm:prSet>
      <dgm:spPr/>
    </dgm:pt>
  </dgm:ptLst>
  <dgm:cxnLst>
    <dgm:cxn modelId="{22FD6418-2729-47A1-B7D4-9E0CD5B2DA08}" type="presOf" srcId="{7080BAC8-EBD7-4C3E-B41D-7345FD9E1F48}" destId="{96606AAA-3A5A-48F7-8CC7-6B105AF23BE1}" srcOrd="0" destOrd="0" presId="urn:microsoft.com/office/officeart/2005/8/layout/matrix3"/>
    <dgm:cxn modelId="{D9F5BE27-E85C-4D94-9783-4010808FDECE}" srcId="{45A569B4-713B-47F5-ADAF-BA9C04A796FD}" destId="{2B463C0D-ABC4-46AC-8FF8-947E33345248}" srcOrd="1" destOrd="0" parTransId="{F360B7F9-D3D6-4A5E-935E-D529117857B0}" sibTransId="{61E8D4DA-2D44-49B9-BFBD-40A908F8E0F3}"/>
    <dgm:cxn modelId="{0DA70036-E714-4738-85E0-E043D77088CB}" srcId="{45A569B4-713B-47F5-ADAF-BA9C04A796FD}" destId="{BBBC64ED-73D3-4CDB-B148-B5EA948F422B}" srcOrd="10" destOrd="0" parTransId="{066AE26C-ED1B-4BC9-A5C4-8CA0EA69F8CE}" sibTransId="{1E59694A-4B04-4C45-B553-E26422120A35}"/>
    <dgm:cxn modelId="{22BC9941-8FA0-4974-A1ED-FD62B71D933E}" type="presOf" srcId="{72CB79B5-93C0-49A9-8CEF-994314643F4D}" destId="{4F56B5E4-084B-4252-8964-0D7C031FD456}" srcOrd="0" destOrd="0" presId="urn:microsoft.com/office/officeart/2005/8/layout/matrix3"/>
    <dgm:cxn modelId="{EBF5A465-6CFB-49B2-BFA2-4B1A8394FED8}" srcId="{45A569B4-713B-47F5-ADAF-BA9C04A796FD}" destId="{72CB79B5-93C0-49A9-8CEF-994314643F4D}" srcOrd="0" destOrd="0" parTransId="{8311A66D-E617-4F21-9DAA-A3B5EE26858A}" sibTransId="{AF9E7638-948D-4A13-ACB2-3CAF2305A9BD}"/>
    <dgm:cxn modelId="{DBAAF073-0C19-4A43-A750-DC21D61F8517}" srcId="{45A569B4-713B-47F5-ADAF-BA9C04A796FD}" destId="{EFBCD87F-5800-4C8E-AA8D-B770E263DD32}" srcOrd="5" destOrd="0" parTransId="{3184257E-D0BD-4B47-9228-D608FC8903F3}" sibTransId="{A6F57396-9E14-41DE-8544-7F66692398E1}"/>
    <dgm:cxn modelId="{68B90755-8E1C-44B3-AA64-B043D11412D7}" srcId="{45A569B4-713B-47F5-ADAF-BA9C04A796FD}" destId="{73DEE4DB-7C54-422A-8F2C-D4EBCA0EF029}" srcOrd="7" destOrd="0" parTransId="{80EAF4CF-0964-4E88-BC05-1BDE12D75A48}" sibTransId="{E9314DBF-9FD1-4036-A788-04DB0EDD0342}"/>
    <dgm:cxn modelId="{7414AE75-BA69-49DB-9BE6-19DFF3D0BC62}" srcId="{45A569B4-713B-47F5-ADAF-BA9C04A796FD}" destId="{2ED5CFF9-BA94-4B0D-9521-F5C6EE755CBD}" srcOrd="11" destOrd="0" parTransId="{926DF568-7B37-4432-8C79-F97CE373E8FC}" sibTransId="{50011208-E9E2-409B-9565-6BD4BAB05589}"/>
    <dgm:cxn modelId="{64F21B56-00F1-45EE-BB9F-4083BEDA6BD8}" srcId="{45A569B4-713B-47F5-ADAF-BA9C04A796FD}" destId="{9B574CD2-B668-420E-B3E6-0AC2333CD764}" srcOrd="9" destOrd="0" parTransId="{824C07FF-A657-4462-A370-945F35F98B93}" sibTransId="{83098876-7073-44B7-85E7-DDB98336DDC7}"/>
    <dgm:cxn modelId="{FFD1AD7F-969E-4DDC-96D1-C0B643DF7E08}" srcId="{45A569B4-713B-47F5-ADAF-BA9C04A796FD}" destId="{7080BAC8-EBD7-4C3E-B41D-7345FD9E1F48}" srcOrd="3" destOrd="0" parTransId="{CAAD88C4-C93B-4F47-9DFD-C28C3F4D4AA3}" sibTransId="{0497F070-8995-45CA-A4BE-D3FA09D2B8D2}"/>
    <dgm:cxn modelId="{903F9D8D-D30D-4CB6-8AAC-FFA46549C1D6}" srcId="{45A569B4-713B-47F5-ADAF-BA9C04A796FD}" destId="{D4223E61-34F0-484F-A7D0-EE4584E23FC7}" srcOrd="4" destOrd="0" parTransId="{DDE2DCBE-5F45-436B-B12C-4AE42D9263F5}" sibTransId="{6AA07B4D-B8ED-45E6-9ABE-B062BFFAC8F9}"/>
    <dgm:cxn modelId="{10C47C91-E084-493F-B91D-98F0237561DD}" srcId="{45A569B4-713B-47F5-ADAF-BA9C04A796FD}" destId="{ABBE6FD0-CD73-4ACB-93F7-8761A003E5A9}" srcOrd="6" destOrd="0" parTransId="{E2D10303-25C1-4614-A102-A7BA24CE852F}" sibTransId="{80AEE059-D6C9-4D8D-84BC-3BFF269606A0}"/>
    <dgm:cxn modelId="{D819CCA1-E55B-41F4-93D2-47C01F736506}" srcId="{45A569B4-713B-47F5-ADAF-BA9C04A796FD}" destId="{2F23C59C-210E-4278-A770-8FB97C7B0A6E}" srcOrd="2" destOrd="0" parTransId="{14B4C52D-8528-47FD-B25C-7346F5D8B438}" sibTransId="{BF3FF5B0-DF98-4118-AB85-9D2D196AC86A}"/>
    <dgm:cxn modelId="{93A6C6B3-C72E-4677-AC9F-1966B1639F0E}" type="presOf" srcId="{2B463C0D-ABC4-46AC-8FF8-947E33345248}" destId="{81CB02D9-9E99-4B0E-B3FA-27905DBFD60E}" srcOrd="0" destOrd="0" presId="urn:microsoft.com/office/officeart/2005/8/layout/matrix3"/>
    <dgm:cxn modelId="{1FA6B3C0-DC84-4DF3-9623-D77662C42590}" type="presOf" srcId="{45A569B4-713B-47F5-ADAF-BA9C04A796FD}" destId="{9AD54C19-19A4-4CCD-9151-245CAC8758EB}" srcOrd="0" destOrd="0" presId="urn:microsoft.com/office/officeart/2005/8/layout/matrix3"/>
    <dgm:cxn modelId="{3392B9E4-5AA8-4AB2-A849-04CF2F8F2013}" srcId="{45A569B4-713B-47F5-ADAF-BA9C04A796FD}" destId="{91970A59-1E7A-4D49-90A2-84EA7C578E32}" srcOrd="8" destOrd="0" parTransId="{11EE7AF3-D6EE-4399-8D27-DE345DFC22EB}" sibTransId="{C400B91D-0232-4AF3-9B24-9C2A538DE569}"/>
    <dgm:cxn modelId="{D4A931ED-BA65-4F33-9B54-DED8F11A31D7}" type="presOf" srcId="{2F23C59C-210E-4278-A770-8FB97C7B0A6E}" destId="{E6EB45A8-9B0F-4C3D-8CD4-34CBB35DAF39}" srcOrd="0" destOrd="0" presId="urn:microsoft.com/office/officeart/2005/8/layout/matrix3"/>
    <dgm:cxn modelId="{B3F141E1-61C3-43DB-99F0-21FE66917D57}" type="presParOf" srcId="{9AD54C19-19A4-4CCD-9151-245CAC8758EB}" destId="{D55B86BA-B5F2-496A-A455-B0B211FA3BC7}" srcOrd="0" destOrd="0" presId="urn:microsoft.com/office/officeart/2005/8/layout/matrix3"/>
    <dgm:cxn modelId="{F39FC7DF-ECF4-4600-8C36-2FCC6CA4805C}" type="presParOf" srcId="{9AD54C19-19A4-4CCD-9151-245CAC8758EB}" destId="{4F56B5E4-084B-4252-8964-0D7C031FD456}" srcOrd="1" destOrd="0" presId="urn:microsoft.com/office/officeart/2005/8/layout/matrix3"/>
    <dgm:cxn modelId="{85C070B9-46D7-44D0-9FE9-C4997214CD87}" type="presParOf" srcId="{9AD54C19-19A4-4CCD-9151-245CAC8758EB}" destId="{81CB02D9-9E99-4B0E-B3FA-27905DBFD60E}" srcOrd="2" destOrd="0" presId="urn:microsoft.com/office/officeart/2005/8/layout/matrix3"/>
    <dgm:cxn modelId="{AC14DDB3-D059-44BF-B497-144388A7E91E}" type="presParOf" srcId="{9AD54C19-19A4-4CCD-9151-245CAC8758EB}" destId="{E6EB45A8-9B0F-4C3D-8CD4-34CBB35DAF39}" srcOrd="3" destOrd="0" presId="urn:microsoft.com/office/officeart/2005/8/layout/matrix3"/>
    <dgm:cxn modelId="{F0273BE3-438A-4A5E-94F9-3C23D13F3C22}" type="presParOf" srcId="{9AD54C19-19A4-4CCD-9151-245CAC8758EB}" destId="{96606AAA-3A5A-48F7-8CC7-6B105AF23BE1}" srcOrd="4" destOrd="0" presId="urn:microsoft.com/office/officeart/2005/8/layout/matrix3"/>
  </dgm:cxnLst>
  <dgm:bg>
    <a:noFill/>
  </dgm:bg>
  <dgm:whole>
    <a:ln>
      <a:solidFill>
        <a:schemeClr val="accent5">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09FDD-4185-45FA-A854-DD4CDEED722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AD9E957C-2FDE-4A42-9F8E-8BD417E98E37}">
      <dgm:prSet phldrT="[Text]" custT="1"/>
      <dgm:spPr/>
      <dgm:t>
        <a:bodyPr/>
        <a:lstStyle/>
        <a:p>
          <a:r>
            <a:rPr lang="en-US" sz="1600" dirty="0"/>
            <a:t>10/01/24 – Sped IEP Interchange opens</a:t>
          </a:r>
        </a:p>
      </dgm:t>
    </dgm:pt>
    <dgm:pt modelId="{F3D5A1B8-822B-4525-805B-8F0A5654220D}" type="parTrans" cxnId="{2E7921B8-FC1F-4C1B-A15D-D1346C03F4BD}">
      <dgm:prSet/>
      <dgm:spPr/>
      <dgm:t>
        <a:bodyPr/>
        <a:lstStyle/>
        <a:p>
          <a:endParaRPr lang="en-US"/>
        </a:p>
      </dgm:t>
    </dgm:pt>
    <dgm:pt modelId="{8B8373C2-FAD6-4360-ABBB-67B534D8BCF0}" type="sibTrans" cxnId="{2E7921B8-FC1F-4C1B-A15D-D1346C03F4BD}">
      <dgm:prSet/>
      <dgm:spPr/>
      <dgm:t>
        <a:bodyPr/>
        <a:lstStyle/>
        <a:p>
          <a:endParaRPr lang="en-US"/>
        </a:p>
      </dgm:t>
    </dgm:pt>
    <dgm:pt modelId="{BDCB2C6B-7854-4A18-B3AE-ABF23800A923}">
      <dgm:prSet phldrT="[Text]" custT="1"/>
      <dgm:spPr/>
      <dgm:t>
        <a:bodyPr/>
        <a:lstStyle/>
        <a:p>
          <a:r>
            <a:rPr lang="en-US" sz="1600" dirty="0"/>
            <a:t>December Count Snapshot Due 2/21/25</a:t>
          </a:r>
        </a:p>
      </dgm:t>
    </dgm:pt>
    <dgm:pt modelId="{1F948914-1035-4864-B7FC-C8941EDCD6CF}" type="parTrans" cxnId="{6868B8BA-4B15-472C-8F94-47596EF5B0E9}">
      <dgm:prSet/>
      <dgm:spPr/>
      <dgm:t>
        <a:bodyPr/>
        <a:lstStyle/>
        <a:p>
          <a:endParaRPr lang="en-US"/>
        </a:p>
      </dgm:t>
    </dgm:pt>
    <dgm:pt modelId="{51B51BC7-3A8A-487C-90B6-0BD25C3D248B}" type="sibTrans" cxnId="{6868B8BA-4B15-472C-8F94-47596EF5B0E9}">
      <dgm:prSet/>
      <dgm:spPr/>
      <dgm:t>
        <a:bodyPr/>
        <a:lstStyle/>
        <a:p>
          <a:endParaRPr lang="en-US"/>
        </a:p>
      </dgm:t>
    </dgm:pt>
    <dgm:pt modelId="{B4C7539F-8778-480D-852E-F36AD0578C54}">
      <dgm:prSet phldrT="[Text]" custT="1"/>
      <dgm:spPr/>
      <dgm:t>
        <a:bodyPr/>
        <a:lstStyle/>
        <a:p>
          <a:r>
            <a:rPr lang="en-US" sz="1600" dirty="0"/>
            <a:t>11/01/24 – Sped December Count Snapshot opens</a:t>
          </a:r>
        </a:p>
      </dgm:t>
    </dgm:pt>
    <dgm:pt modelId="{6D45DF16-5CED-46F4-B4FC-EFE4FA977C09}" type="parTrans" cxnId="{3BCD0326-FEC6-4466-ADAF-C0F2AD9BEB77}">
      <dgm:prSet/>
      <dgm:spPr/>
      <dgm:t>
        <a:bodyPr/>
        <a:lstStyle/>
        <a:p>
          <a:endParaRPr lang="en-US"/>
        </a:p>
      </dgm:t>
    </dgm:pt>
    <dgm:pt modelId="{52233C98-8B92-45EA-9FE5-A891FDDA6472}" type="sibTrans" cxnId="{3BCD0326-FEC6-4466-ADAF-C0F2AD9BEB77}">
      <dgm:prSet/>
      <dgm:spPr/>
      <dgm:t>
        <a:bodyPr/>
        <a:lstStyle/>
        <a:p>
          <a:endParaRPr lang="en-US"/>
        </a:p>
      </dgm:t>
    </dgm:pt>
    <dgm:pt modelId="{7C6FC8D6-004A-4D46-B071-591230EA6B84}">
      <dgm:prSet phldrT="[Text]" custT="1"/>
      <dgm:spPr/>
      <dgm:t>
        <a:bodyPr/>
        <a:lstStyle/>
        <a:p>
          <a:r>
            <a:rPr lang="en-US" sz="1600" dirty="0"/>
            <a:t>5/01/25 – Sped Discipline and Sped EOY Snapshots open </a:t>
          </a:r>
        </a:p>
      </dgm:t>
    </dgm:pt>
    <dgm:pt modelId="{3107C771-F691-41C6-955B-E7A1EF740077}" type="parTrans" cxnId="{6C73578B-0FA8-47C2-B943-034B33BC9D7C}">
      <dgm:prSet/>
      <dgm:spPr/>
      <dgm:t>
        <a:bodyPr/>
        <a:lstStyle/>
        <a:p>
          <a:endParaRPr lang="en-US"/>
        </a:p>
      </dgm:t>
    </dgm:pt>
    <dgm:pt modelId="{33521727-8F70-4B75-AB57-0C79D702EBB0}" type="sibTrans" cxnId="{6C73578B-0FA8-47C2-B943-034B33BC9D7C}">
      <dgm:prSet/>
      <dgm:spPr/>
      <dgm:t>
        <a:bodyPr/>
        <a:lstStyle/>
        <a:p>
          <a:endParaRPr lang="en-US"/>
        </a:p>
      </dgm:t>
    </dgm:pt>
    <dgm:pt modelId="{B0C10E5F-0C92-493A-B6D4-C07F57735523}">
      <dgm:prSet phldrT="[Text]" custT="1"/>
      <dgm:spPr/>
      <dgm:t>
        <a:bodyPr/>
        <a:lstStyle/>
        <a:p>
          <a:r>
            <a:rPr lang="en-US" sz="1600" dirty="0"/>
            <a:t>Sped Discipline Snapshot Due 7/31/25</a:t>
          </a:r>
        </a:p>
      </dgm:t>
    </dgm:pt>
    <dgm:pt modelId="{39D78F0E-2302-4B75-9657-2952789A369C}" type="parTrans" cxnId="{BC7304AD-6DAA-43D0-956B-6847738A9DA6}">
      <dgm:prSet/>
      <dgm:spPr/>
      <dgm:t>
        <a:bodyPr/>
        <a:lstStyle/>
        <a:p>
          <a:endParaRPr lang="en-US"/>
        </a:p>
      </dgm:t>
    </dgm:pt>
    <dgm:pt modelId="{F156F6CC-46A7-4E51-BD85-CDD889C00B56}" type="sibTrans" cxnId="{BC7304AD-6DAA-43D0-956B-6847738A9DA6}">
      <dgm:prSet/>
      <dgm:spPr/>
      <dgm:t>
        <a:bodyPr/>
        <a:lstStyle/>
        <a:p>
          <a:endParaRPr lang="en-US"/>
        </a:p>
      </dgm:t>
    </dgm:pt>
    <dgm:pt modelId="{66F60888-DD6A-49D2-824D-8E2B068528C4}">
      <dgm:prSet phldrT="[Text]" custT="1"/>
      <dgm:spPr/>
      <dgm:t>
        <a:bodyPr/>
        <a:lstStyle/>
        <a:p>
          <a:r>
            <a:rPr lang="en-US" sz="1600" dirty="0"/>
            <a:t>Sped EOY Snapshot Due 9/30/25</a:t>
          </a:r>
        </a:p>
      </dgm:t>
    </dgm:pt>
    <dgm:pt modelId="{F65C6819-B093-413D-A986-22116D5B9199}" type="parTrans" cxnId="{54CC9446-C6EC-4EC3-A7B7-2988838D9729}">
      <dgm:prSet/>
      <dgm:spPr/>
      <dgm:t>
        <a:bodyPr/>
        <a:lstStyle/>
        <a:p>
          <a:endParaRPr lang="en-US"/>
        </a:p>
      </dgm:t>
    </dgm:pt>
    <dgm:pt modelId="{C4DC07BD-CA43-4307-8089-57A28D4E6C72}" type="sibTrans" cxnId="{54CC9446-C6EC-4EC3-A7B7-2988838D9729}">
      <dgm:prSet/>
      <dgm:spPr/>
      <dgm:t>
        <a:bodyPr/>
        <a:lstStyle/>
        <a:p>
          <a:endParaRPr lang="en-US"/>
        </a:p>
      </dgm:t>
    </dgm:pt>
    <dgm:pt modelId="{30D915FF-CCE1-49BB-B2F2-65A127BF6191}" type="pres">
      <dgm:prSet presAssocID="{7E509FDD-4185-45FA-A854-DD4CDEED7229}" presName="Name0" presStyleCnt="0">
        <dgm:presLayoutVars>
          <dgm:dir/>
          <dgm:resizeHandles val="exact"/>
        </dgm:presLayoutVars>
      </dgm:prSet>
      <dgm:spPr/>
    </dgm:pt>
    <dgm:pt modelId="{608DC6CF-22FC-40CE-BF8F-DBDF48E0E2DB}" type="pres">
      <dgm:prSet presAssocID="{7E509FDD-4185-45FA-A854-DD4CDEED7229}" presName="arrow" presStyleLbl="bgShp" presStyleIdx="0" presStyleCnt="1"/>
      <dgm:spPr/>
    </dgm:pt>
    <dgm:pt modelId="{1CFDBB05-13C6-4DC3-83B5-F5B87417E8E8}" type="pres">
      <dgm:prSet presAssocID="{7E509FDD-4185-45FA-A854-DD4CDEED7229}" presName="points" presStyleCnt="0"/>
      <dgm:spPr/>
    </dgm:pt>
    <dgm:pt modelId="{9D5B22EA-A4F6-4C5A-B7EB-29859DCB2BD4}" type="pres">
      <dgm:prSet presAssocID="{AD9E957C-2FDE-4A42-9F8E-8BD417E98E37}" presName="compositeA" presStyleCnt="0"/>
      <dgm:spPr/>
    </dgm:pt>
    <dgm:pt modelId="{FD5794E7-A08C-4D78-9F38-2AAB5D01A4F0}" type="pres">
      <dgm:prSet presAssocID="{AD9E957C-2FDE-4A42-9F8E-8BD417E98E37}" presName="textA" presStyleLbl="revTx" presStyleIdx="0" presStyleCnt="6" custAng="0" custScaleX="167785" custScaleY="50644" custLinFactNeighborX="40174" custLinFactNeighborY="92477">
        <dgm:presLayoutVars>
          <dgm:bulletEnabled val="1"/>
        </dgm:presLayoutVars>
      </dgm:prSet>
      <dgm:spPr/>
    </dgm:pt>
    <dgm:pt modelId="{73A7210C-D2B2-4564-8553-8C894E21C8A2}" type="pres">
      <dgm:prSet presAssocID="{AD9E957C-2FDE-4A42-9F8E-8BD417E98E37}" presName="circleA" presStyleLbl="node1" presStyleIdx="0" presStyleCnt="6" custLinFactX="478951" custLinFactNeighborX="500000" custLinFactNeighborY="89498"/>
      <dgm:spPr>
        <a:solidFill>
          <a:srgbClr val="FF0000"/>
        </a:solidFill>
      </dgm:spPr>
    </dgm:pt>
    <dgm:pt modelId="{0E3EDA7C-A30F-4A74-BAB9-6DCD91E99B2C}" type="pres">
      <dgm:prSet presAssocID="{AD9E957C-2FDE-4A42-9F8E-8BD417E98E37}" presName="spaceA" presStyleCnt="0"/>
      <dgm:spPr/>
    </dgm:pt>
    <dgm:pt modelId="{BC50F783-5E0C-4DE7-AE50-270E0238F2BA}" type="pres">
      <dgm:prSet presAssocID="{8B8373C2-FAD6-4360-ABBB-67B534D8BCF0}" presName="space" presStyleCnt="0"/>
      <dgm:spPr/>
    </dgm:pt>
    <dgm:pt modelId="{2494EA62-D94B-4DF9-9E1A-0D6CBB22CA99}" type="pres">
      <dgm:prSet presAssocID="{BDCB2C6B-7854-4A18-B3AE-ABF23800A923}" presName="compositeB" presStyleCnt="0"/>
      <dgm:spPr/>
    </dgm:pt>
    <dgm:pt modelId="{F9C5A939-198D-4340-9232-6A380E125AA6}" type="pres">
      <dgm:prSet presAssocID="{BDCB2C6B-7854-4A18-B3AE-ABF23800A923}" presName="textB" presStyleLbl="revTx" presStyleIdx="1" presStyleCnt="6" custScaleX="207002" custLinFactX="170888" custLinFactNeighborX="200000" custLinFactNeighborY="-912">
        <dgm:presLayoutVars>
          <dgm:bulletEnabled val="1"/>
        </dgm:presLayoutVars>
      </dgm:prSet>
      <dgm:spPr/>
    </dgm:pt>
    <dgm:pt modelId="{9FDF874A-A0F7-43B2-B35B-18F17613DED4}" type="pres">
      <dgm:prSet presAssocID="{BDCB2C6B-7854-4A18-B3AE-ABF23800A923}" presName="circleB" presStyleLbl="node1" presStyleIdx="1" presStyleCnt="6" custScaleX="80226" custScaleY="79734" custLinFactX="-200000" custLinFactY="-200000" custLinFactNeighborX="-220660" custLinFactNeighborY="-290646"/>
      <dgm:spPr/>
    </dgm:pt>
    <dgm:pt modelId="{61E59E8F-6D2F-4408-A7B4-0D7F22AE9867}" type="pres">
      <dgm:prSet presAssocID="{BDCB2C6B-7854-4A18-B3AE-ABF23800A923}" presName="spaceB" presStyleCnt="0"/>
      <dgm:spPr/>
    </dgm:pt>
    <dgm:pt modelId="{549AC9C0-D38C-4066-AD5E-36216623556A}" type="pres">
      <dgm:prSet presAssocID="{51B51BC7-3A8A-487C-90B6-0BD25C3D248B}" presName="space" presStyleCnt="0"/>
      <dgm:spPr/>
    </dgm:pt>
    <dgm:pt modelId="{7A84DBF3-2364-448B-B835-F2DDFA665CF2}" type="pres">
      <dgm:prSet presAssocID="{B4C7539F-8778-480D-852E-F36AD0578C54}" presName="compositeA" presStyleCnt="0"/>
      <dgm:spPr/>
    </dgm:pt>
    <dgm:pt modelId="{93216D6C-833C-499A-B5CA-86D59CC74A7B}" type="pres">
      <dgm:prSet presAssocID="{B4C7539F-8778-480D-852E-F36AD0578C54}" presName="textA" presStyleLbl="revTx" presStyleIdx="2" presStyleCnt="6" custAng="0" custScaleX="204682" custScaleY="62192" custLinFactX="-27031" custLinFactNeighborX="-100000" custLinFactNeighborY="31301">
        <dgm:presLayoutVars>
          <dgm:bulletEnabled val="1"/>
        </dgm:presLayoutVars>
      </dgm:prSet>
      <dgm:spPr/>
    </dgm:pt>
    <dgm:pt modelId="{EB44FAB6-1C6B-4C2E-9CA0-04FBDE76F066}" type="pres">
      <dgm:prSet presAssocID="{B4C7539F-8778-480D-852E-F36AD0578C54}" presName="circleA" presStyleLbl="node1" presStyleIdx="2" presStyleCnt="6" custLinFactX="450621" custLinFactNeighborX="500000" custLinFactNeighborY="79283"/>
      <dgm:spPr>
        <a:solidFill>
          <a:srgbClr val="FF0000"/>
        </a:solidFill>
      </dgm:spPr>
    </dgm:pt>
    <dgm:pt modelId="{9937F582-D249-4F55-8BBC-6389773166C5}" type="pres">
      <dgm:prSet presAssocID="{B4C7539F-8778-480D-852E-F36AD0578C54}" presName="spaceA" presStyleCnt="0"/>
      <dgm:spPr/>
    </dgm:pt>
    <dgm:pt modelId="{9575BA32-7A4A-44CE-903C-ACAB595AF65D}" type="pres">
      <dgm:prSet presAssocID="{52233C98-8B92-45EA-9FE5-A891FDDA6472}" presName="space" presStyleCnt="0"/>
      <dgm:spPr/>
    </dgm:pt>
    <dgm:pt modelId="{2932AAAC-31C7-4C5E-81DC-2081DB10A67F}" type="pres">
      <dgm:prSet presAssocID="{7C6FC8D6-004A-4D46-B071-591230EA6B84}" presName="compositeB" presStyleCnt="0"/>
      <dgm:spPr/>
    </dgm:pt>
    <dgm:pt modelId="{37303933-99A8-4E08-8A48-8AEC643E96E8}" type="pres">
      <dgm:prSet presAssocID="{7C6FC8D6-004A-4D46-B071-591230EA6B84}" presName="textB" presStyleLbl="revTx" presStyleIdx="3" presStyleCnt="6" custAng="0" custScaleX="199844" custScaleY="62192" custLinFactX="38323" custLinFactY="-41170" custLinFactNeighborX="100000" custLinFactNeighborY="-100000">
        <dgm:presLayoutVars>
          <dgm:bulletEnabled val="1"/>
        </dgm:presLayoutVars>
      </dgm:prSet>
      <dgm:spPr/>
    </dgm:pt>
    <dgm:pt modelId="{14613982-96A1-4A18-AD41-121311654FC4}" type="pres">
      <dgm:prSet presAssocID="{7C6FC8D6-004A-4D46-B071-591230EA6B84}" presName="circleB" presStyleLbl="node1" presStyleIdx="3" presStyleCnt="6" custLinFactX="100000" custLinFactNeighborX="156000" custLinFactNeighborY="-87808"/>
      <dgm:spPr>
        <a:solidFill>
          <a:srgbClr val="00B050"/>
        </a:solidFill>
      </dgm:spPr>
    </dgm:pt>
    <dgm:pt modelId="{0F0BCFEC-3039-42F8-BE5F-1D7C45C18C28}" type="pres">
      <dgm:prSet presAssocID="{7C6FC8D6-004A-4D46-B071-591230EA6B84}" presName="spaceB" presStyleCnt="0"/>
      <dgm:spPr/>
    </dgm:pt>
    <dgm:pt modelId="{CDE63539-1169-46BC-8DFC-D75FC6B5FF94}" type="pres">
      <dgm:prSet presAssocID="{33521727-8F70-4B75-AB57-0C79D702EBB0}" presName="space" presStyleCnt="0"/>
      <dgm:spPr/>
    </dgm:pt>
    <dgm:pt modelId="{4DBAAB16-A0C2-4147-BE94-223EA8C24663}" type="pres">
      <dgm:prSet presAssocID="{B0C10E5F-0C92-493A-B6D4-C07F57735523}" presName="compositeA" presStyleCnt="0"/>
      <dgm:spPr/>
    </dgm:pt>
    <dgm:pt modelId="{438E1959-8734-44EF-B540-30719B30B4A9}" type="pres">
      <dgm:prSet presAssocID="{B0C10E5F-0C92-493A-B6D4-C07F57735523}" presName="textA" presStyleLbl="revTx" presStyleIdx="4" presStyleCnt="6" custAng="0" custScaleX="171395" custScaleY="39760" custLinFactX="31177" custLinFactY="47338" custLinFactNeighborX="100000" custLinFactNeighborY="100000">
        <dgm:presLayoutVars>
          <dgm:bulletEnabled val="1"/>
        </dgm:presLayoutVars>
      </dgm:prSet>
      <dgm:spPr/>
    </dgm:pt>
    <dgm:pt modelId="{AD8F01FE-FB99-4D6C-A083-66AB70ED177E}" type="pres">
      <dgm:prSet presAssocID="{B0C10E5F-0C92-493A-B6D4-C07F57735523}" presName="circleA" presStyleLbl="node1" presStyleIdx="4" presStyleCnt="6" custLinFactX="-431683" custLinFactNeighborX="-500000" custLinFactNeighborY="14343"/>
      <dgm:spPr>
        <a:solidFill>
          <a:srgbClr val="00B050"/>
        </a:solidFill>
      </dgm:spPr>
    </dgm:pt>
    <dgm:pt modelId="{1ACC852A-1727-4222-B581-6472DD932C44}" type="pres">
      <dgm:prSet presAssocID="{B0C10E5F-0C92-493A-B6D4-C07F57735523}" presName="spaceA" presStyleCnt="0"/>
      <dgm:spPr/>
    </dgm:pt>
    <dgm:pt modelId="{A4DDC183-5511-48F5-A684-31428A5F854B}" type="pres">
      <dgm:prSet presAssocID="{F156F6CC-46A7-4E51-BD85-CDD889C00B56}" presName="space" presStyleCnt="0"/>
      <dgm:spPr/>
    </dgm:pt>
    <dgm:pt modelId="{7B73B3B6-98E1-4D3C-A530-400D1AA77A43}" type="pres">
      <dgm:prSet presAssocID="{66F60888-DD6A-49D2-824D-8E2B068528C4}" presName="compositeB" presStyleCnt="0"/>
      <dgm:spPr/>
    </dgm:pt>
    <dgm:pt modelId="{BB15B1CD-3953-428E-A112-F134723D64E4}" type="pres">
      <dgm:prSet presAssocID="{66F60888-DD6A-49D2-824D-8E2B068528C4}" presName="textB" presStyleLbl="revTx" presStyleIdx="5" presStyleCnt="6" custScaleX="162621" custScaleY="84565" custLinFactX="99481" custLinFactNeighborX="100000" custLinFactNeighborY="-19615">
        <dgm:presLayoutVars>
          <dgm:bulletEnabled val="1"/>
        </dgm:presLayoutVars>
      </dgm:prSet>
      <dgm:spPr/>
    </dgm:pt>
    <dgm:pt modelId="{6CC143C3-4F3B-460F-A65C-AB211F71F952}" type="pres">
      <dgm:prSet presAssocID="{66F60888-DD6A-49D2-824D-8E2B068528C4}" presName="circleB" presStyleLbl="node1" presStyleIdx="5" presStyleCnt="6" custLinFactX="100000" custLinFactNeighborX="133550" custLinFactNeighborY="-3650"/>
      <dgm:spPr>
        <a:solidFill>
          <a:srgbClr val="FF0000"/>
        </a:solidFill>
      </dgm:spPr>
    </dgm:pt>
    <dgm:pt modelId="{ECD7FCCC-8F48-4952-A16F-22C9DDB64E18}" type="pres">
      <dgm:prSet presAssocID="{66F60888-DD6A-49D2-824D-8E2B068528C4}" presName="spaceB" presStyleCnt="0"/>
      <dgm:spPr/>
    </dgm:pt>
  </dgm:ptLst>
  <dgm:cxnLst>
    <dgm:cxn modelId="{72668C02-0354-4B8B-9ECA-1C916A17AC44}" type="presOf" srcId="{B4C7539F-8778-480D-852E-F36AD0578C54}" destId="{93216D6C-833C-499A-B5CA-86D59CC74A7B}" srcOrd="0" destOrd="0" presId="urn:microsoft.com/office/officeart/2005/8/layout/hProcess11"/>
    <dgm:cxn modelId="{673FD015-1964-457D-AAD1-CD250649825D}" type="presOf" srcId="{B0C10E5F-0C92-493A-B6D4-C07F57735523}" destId="{438E1959-8734-44EF-B540-30719B30B4A9}" srcOrd="0" destOrd="0" presId="urn:microsoft.com/office/officeart/2005/8/layout/hProcess11"/>
    <dgm:cxn modelId="{83E75F20-6FF6-40D0-A8B1-9D09B2FEA7CE}" type="presOf" srcId="{BDCB2C6B-7854-4A18-B3AE-ABF23800A923}" destId="{F9C5A939-198D-4340-9232-6A380E125AA6}" srcOrd="0" destOrd="0" presId="urn:microsoft.com/office/officeart/2005/8/layout/hProcess11"/>
    <dgm:cxn modelId="{3BCD0326-FEC6-4466-ADAF-C0F2AD9BEB77}" srcId="{7E509FDD-4185-45FA-A854-DD4CDEED7229}" destId="{B4C7539F-8778-480D-852E-F36AD0578C54}" srcOrd="2" destOrd="0" parTransId="{6D45DF16-5CED-46F4-B4FC-EFE4FA977C09}" sibTransId="{52233C98-8B92-45EA-9FE5-A891FDDA6472}"/>
    <dgm:cxn modelId="{0EE4BD29-F7EE-45F6-B4B8-806457E2AE03}" type="presOf" srcId="{7E509FDD-4185-45FA-A854-DD4CDEED7229}" destId="{30D915FF-CCE1-49BB-B2F2-65A127BF6191}" srcOrd="0" destOrd="0" presId="urn:microsoft.com/office/officeart/2005/8/layout/hProcess11"/>
    <dgm:cxn modelId="{54CC9446-C6EC-4EC3-A7B7-2988838D9729}" srcId="{7E509FDD-4185-45FA-A854-DD4CDEED7229}" destId="{66F60888-DD6A-49D2-824D-8E2B068528C4}" srcOrd="5" destOrd="0" parTransId="{F65C6819-B093-413D-A986-22116D5B9199}" sibTransId="{C4DC07BD-CA43-4307-8089-57A28D4E6C72}"/>
    <dgm:cxn modelId="{7934A84C-21DE-40BF-88FD-96DD8A7F8EAD}" type="presOf" srcId="{7C6FC8D6-004A-4D46-B071-591230EA6B84}" destId="{37303933-99A8-4E08-8A48-8AEC643E96E8}" srcOrd="0" destOrd="0" presId="urn:microsoft.com/office/officeart/2005/8/layout/hProcess11"/>
    <dgm:cxn modelId="{54617A58-A1A0-4961-944D-D802CFA5C432}" type="presOf" srcId="{66F60888-DD6A-49D2-824D-8E2B068528C4}" destId="{BB15B1CD-3953-428E-A112-F134723D64E4}" srcOrd="0" destOrd="0" presId="urn:microsoft.com/office/officeart/2005/8/layout/hProcess11"/>
    <dgm:cxn modelId="{6C73578B-0FA8-47C2-B943-034B33BC9D7C}" srcId="{7E509FDD-4185-45FA-A854-DD4CDEED7229}" destId="{7C6FC8D6-004A-4D46-B071-591230EA6B84}" srcOrd="3" destOrd="0" parTransId="{3107C771-F691-41C6-955B-E7A1EF740077}" sibTransId="{33521727-8F70-4B75-AB57-0C79D702EBB0}"/>
    <dgm:cxn modelId="{BC7304AD-6DAA-43D0-956B-6847738A9DA6}" srcId="{7E509FDD-4185-45FA-A854-DD4CDEED7229}" destId="{B0C10E5F-0C92-493A-B6D4-C07F57735523}" srcOrd="4" destOrd="0" parTransId="{39D78F0E-2302-4B75-9657-2952789A369C}" sibTransId="{F156F6CC-46A7-4E51-BD85-CDD889C00B56}"/>
    <dgm:cxn modelId="{2E7921B8-FC1F-4C1B-A15D-D1346C03F4BD}" srcId="{7E509FDD-4185-45FA-A854-DD4CDEED7229}" destId="{AD9E957C-2FDE-4A42-9F8E-8BD417E98E37}" srcOrd="0" destOrd="0" parTransId="{F3D5A1B8-822B-4525-805B-8F0A5654220D}" sibTransId="{8B8373C2-FAD6-4360-ABBB-67B534D8BCF0}"/>
    <dgm:cxn modelId="{6868B8BA-4B15-472C-8F94-47596EF5B0E9}" srcId="{7E509FDD-4185-45FA-A854-DD4CDEED7229}" destId="{BDCB2C6B-7854-4A18-B3AE-ABF23800A923}" srcOrd="1" destOrd="0" parTransId="{1F948914-1035-4864-B7FC-C8941EDCD6CF}" sibTransId="{51B51BC7-3A8A-487C-90B6-0BD25C3D248B}"/>
    <dgm:cxn modelId="{787109F5-83B4-4352-ABF9-86FB9EF75E86}" type="presOf" srcId="{AD9E957C-2FDE-4A42-9F8E-8BD417E98E37}" destId="{FD5794E7-A08C-4D78-9F38-2AAB5D01A4F0}" srcOrd="0" destOrd="0" presId="urn:microsoft.com/office/officeart/2005/8/layout/hProcess11"/>
    <dgm:cxn modelId="{852A8294-6937-43F7-90D2-7A942FE85499}" type="presParOf" srcId="{30D915FF-CCE1-49BB-B2F2-65A127BF6191}" destId="{608DC6CF-22FC-40CE-BF8F-DBDF48E0E2DB}" srcOrd="0" destOrd="0" presId="urn:microsoft.com/office/officeart/2005/8/layout/hProcess11"/>
    <dgm:cxn modelId="{37D407EA-CE7C-4E28-98E9-A35F9DA91A5E}" type="presParOf" srcId="{30D915FF-CCE1-49BB-B2F2-65A127BF6191}" destId="{1CFDBB05-13C6-4DC3-83B5-F5B87417E8E8}" srcOrd="1" destOrd="0" presId="urn:microsoft.com/office/officeart/2005/8/layout/hProcess11"/>
    <dgm:cxn modelId="{30D16D9E-52BE-4A3B-AC23-405AA0161002}" type="presParOf" srcId="{1CFDBB05-13C6-4DC3-83B5-F5B87417E8E8}" destId="{9D5B22EA-A4F6-4C5A-B7EB-29859DCB2BD4}" srcOrd="0" destOrd="0" presId="urn:microsoft.com/office/officeart/2005/8/layout/hProcess11"/>
    <dgm:cxn modelId="{DB1CED38-D3C4-4730-B33F-F0319231D94B}" type="presParOf" srcId="{9D5B22EA-A4F6-4C5A-B7EB-29859DCB2BD4}" destId="{FD5794E7-A08C-4D78-9F38-2AAB5D01A4F0}" srcOrd="0" destOrd="0" presId="urn:microsoft.com/office/officeart/2005/8/layout/hProcess11"/>
    <dgm:cxn modelId="{47C5C939-57A4-403E-850F-06701D0A388C}" type="presParOf" srcId="{9D5B22EA-A4F6-4C5A-B7EB-29859DCB2BD4}" destId="{73A7210C-D2B2-4564-8553-8C894E21C8A2}" srcOrd="1" destOrd="0" presId="urn:microsoft.com/office/officeart/2005/8/layout/hProcess11"/>
    <dgm:cxn modelId="{63DDADE3-CF68-48FA-859D-9FBD3AA196B0}" type="presParOf" srcId="{9D5B22EA-A4F6-4C5A-B7EB-29859DCB2BD4}" destId="{0E3EDA7C-A30F-4A74-BAB9-6DCD91E99B2C}" srcOrd="2" destOrd="0" presId="urn:microsoft.com/office/officeart/2005/8/layout/hProcess11"/>
    <dgm:cxn modelId="{98D48F73-E5F9-4C08-80D9-77782CE7AB42}" type="presParOf" srcId="{1CFDBB05-13C6-4DC3-83B5-F5B87417E8E8}" destId="{BC50F783-5E0C-4DE7-AE50-270E0238F2BA}" srcOrd="1" destOrd="0" presId="urn:microsoft.com/office/officeart/2005/8/layout/hProcess11"/>
    <dgm:cxn modelId="{13EA7431-36E3-4D5D-B4A7-A5C9EF7433C5}" type="presParOf" srcId="{1CFDBB05-13C6-4DC3-83B5-F5B87417E8E8}" destId="{2494EA62-D94B-4DF9-9E1A-0D6CBB22CA99}" srcOrd="2" destOrd="0" presId="urn:microsoft.com/office/officeart/2005/8/layout/hProcess11"/>
    <dgm:cxn modelId="{F7FD95D3-2A14-44CC-9097-B421C4C13B9E}" type="presParOf" srcId="{2494EA62-D94B-4DF9-9E1A-0D6CBB22CA99}" destId="{F9C5A939-198D-4340-9232-6A380E125AA6}" srcOrd="0" destOrd="0" presId="urn:microsoft.com/office/officeart/2005/8/layout/hProcess11"/>
    <dgm:cxn modelId="{BF06E818-C267-4235-AC32-DFF0059AC7D2}" type="presParOf" srcId="{2494EA62-D94B-4DF9-9E1A-0D6CBB22CA99}" destId="{9FDF874A-A0F7-43B2-B35B-18F17613DED4}" srcOrd="1" destOrd="0" presId="urn:microsoft.com/office/officeart/2005/8/layout/hProcess11"/>
    <dgm:cxn modelId="{F51508DA-840C-4C40-A04C-367256C99C5C}" type="presParOf" srcId="{2494EA62-D94B-4DF9-9E1A-0D6CBB22CA99}" destId="{61E59E8F-6D2F-4408-A7B4-0D7F22AE9867}" srcOrd="2" destOrd="0" presId="urn:microsoft.com/office/officeart/2005/8/layout/hProcess11"/>
    <dgm:cxn modelId="{6B6EAEC4-CEBA-449A-B449-2235E36B4941}" type="presParOf" srcId="{1CFDBB05-13C6-4DC3-83B5-F5B87417E8E8}" destId="{549AC9C0-D38C-4066-AD5E-36216623556A}" srcOrd="3" destOrd="0" presId="urn:microsoft.com/office/officeart/2005/8/layout/hProcess11"/>
    <dgm:cxn modelId="{6CC11FEF-D3BB-463C-B8AD-AB367116EB26}" type="presParOf" srcId="{1CFDBB05-13C6-4DC3-83B5-F5B87417E8E8}" destId="{7A84DBF3-2364-448B-B835-F2DDFA665CF2}" srcOrd="4" destOrd="0" presId="urn:microsoft.com/office/officeart/2005/8/layout/hProcess11"/>
    <dgm:cxn modelId="{14E695BD-5602-4CB3-A3DE-398BAFE84A2B}" type="presParOf" srcId="{7A84DBF3-2364-448B-B835-F2DDFA665CF2}" destId="{93216D6C-833C-499A-B5CA-86D59CC74A7B}" srcOrd="0" destOrd="0" presId="urn:microsoft.com/office/officeart/2005/8/layout/hProcess11"/>
    <dgm:cxn modelId="{12D0B959-A994-4C23-9E4F-C084B3E2DC39}" type="presParOf" srcId="{7A84DBF3-2364-448B-B835-F2DDFA665CF2}" destId="{EB44FAB6-1C6B-4C2E-9CA0-04FBDE76F066}" srcOrd="1" destOrd="0" presId="urn:microsoft.com/office/officeart/2005/8/layout/hProcess11"/>
    <dgm:cxn modelId="{5F1D8623-0A8A-4554-B940-32124D9AF63D}" type="presParOf" srcId="{7A84DBF3-2364-448B-B835-F2DDFA665CF2}" destId="{9937F582-D249-4F55-8BBC-6389773166C5}" srcOrd="2" destOrd="0" presId="urn:microsoft.com/office/officeart/2005/8/layout/hProcess11"/>
    <dgm:cxn modelId="{BB93F9BB-103C-4DB2-837B-B5128210F70E}" type="presParOf" srcId="{1CFDBB05-13C6-4DC3-83B5-F5B87417E8E8}" destId="{9575BA32-7A4A-44CE-903C-ACAB595AF65D}" srcOrd="5" destOrd="0" presId="urn:microsoft.com/office/officeart/2005/8/layout/hProcess11"/>
    <dgm:cxn modelId="{7D7BC0DA-4B8F-4778-89D1-1934CDC75DE8}" type="presParOf" srcId="{1CFDBB05-13C6-4DC3-83B5-F5B87417E8E8}" destId="{2932AAAC-31C7-4C5E-81DC-2081DB10A67F}" srcOrd="6" destOrd="0" presId="urn:microsoft.com/office/officeart/2005/8/layout/hProcess11"/>
    <dgm:cxn modelId="{D4506495-2192-430D-A789-853ED1E7A7D9}" type="presParOf" srcId="{2932AAAC-31C7-4C5E-81DC-2081DB10A67F}" destId="{37303933-99A8-4E08-8A48-8AEC643E96E8}" srcOrd="0" destOrd="0" presId="urn:microsoft.com/office/officeart/2005/8/layout/hProcess11"/>
    <dgm:cxn modelId="{D16CB6B8-4BAC-476C-A58C-80DDA5B58647}" type="presParOf" srcId="{2932AAAC-31C7-4C5E-81DC-2081DB10A67F}" destId="{14613982-96A1-4A18-AD41-121311654FC4}" srcOrd="1" destOrd="0" presId="urn:microsoft.com/office/officeart/2005/8/layout/hProcess11"/>
    <dgm:cxn modelId="{22182C85-F120-4F94-81F6-BE46B12EA815}" type="presParOf" srcId="{2932AAAC-31C7-4C5E-81DC-2081DB10A67F}" destId="{0F0BCFEC-3039-42F8-BE5F-1D7C45C18C28}" srcOrd="2" destOrd="0" presId="urn:microsoft.com/office/officeart/2005/8/layout/hProcess11"/>
    <dgm:cxn modelId="{EA6A9CD9-057A-435D-B543-63DCF4E65082}" type="presParOf" srcId="{1CFDBB05-13C6-4DC3-83B5-F5B87417E8E8}" destId="{CDE63539-1169-46BC-8DFC-D75FC6B5FF94}" srcOrd="7" destOrd="0" presId="urn:microsoft.com/office/officeart/2005/8/layout/hProcess11"/>
    <dgm:cxn modelId="{C8877682-20D6-42B9-B2DC-6B202534B95E}" type="presParOf" srcId="{1CFDBB05-13C6-4DC3-83B5-F5B87417E8E8}" destId="{4DBAAB16-A0C2-4147-BE94-223EA8C24663}" srcOrd="8" destOrd="0" presId="urn:microsoft.com/office/officeart/2005/8/layout/hProcess11"/>
    <dgm:cxn modelId="{5B57A538-285B-482A-9A67-739131139C38}" type="presParOf" srcId="{4DBAAB16-A0C2-4147-BE94-223EA8C24663}" destId="{438E1959-8734-44EF-B540-30719B30B4A9}" srcOrd="0" destOrd="0" presId="urn:microsoft.com/office/officeart/2005/8/layout/hProcess11"/>
    <dgm:cxn modelId="{3ABF0100-CF75-4162-B3F6-6FA3DD8231B5}" type="presParOf" srcId="{4DBAAB16-A0C2-4147-BE94-223EA8C24663}" destId="{AD8F01FE-FB99-4D6C-A083-66AB70ED177E}" srcOrd="1" destOrd="0" presId="urn:microsoft.com/office/officeart/2005/8/layout/hProcess11"/>
    <dgm:cxn modelId="{6FAA9EBB-A5D1-49B9-9DE1-8FCFC17D412C}" type="presParOf" srcId="{4DBAAB16-A0C2-4147-BE94-223EA8C24663}" destId="{1ACC852A-1727-4222-B581-6472DD932C44}" srcOrd="2" destOrd="0" presId="urn:microsoft.com/office/officeart/2005/8/layout/hProcess11"/>
    <dgm:cxn modelId="{230A9430-A15D-4665-8699-D3D65C688CBD}" type="presParOf" srcId="{1CFDBB05-13C6-4DC3-83B5-F5B87417E8E8}" destId="{A4DDC183-5511-48F5-A684-31428A5F854B}" srcOrd="9" destOrd="0" presId="urn:microsoft.com/office/officeart/2005/8/layout/hProcess11"/>
    <dgm:cxn modelId="{3AF80C5F-6E77-4737-B1E5-16B2CD48F73C}" type="presParOf" srcId="{1CFDBB05-13C6-4DC3-83B5-F5B87417E8E8}" destId="{7B73B3B6-98E1-4D3C-A530-400D1AA77A43}" srcOrd="10" destOrd="0" presId="urn:microsoft.com/office/officeart/2005/8/layout/hProcess11"/>
    <dgm:cxn modelId="{5CC123FE-43D8-4426-957F-444F62EE77F3}" type="presParOf" srcId="{7B73B3B6-98E1-4D3C-A530-400D1AA77A43}" destId="{BB15B1CD-3953-428E-A112-F134723D64E4}" srcOrd="0" destOrd="0" presId="urn:microsoft.com/office/officeart/2005/8/layout/hProcess11"/>
    <dgm:cxn modelId="{1A3839A7-6444-4A6D-A478-E22DA940DF26}" type="presParOf" srcId="{7B73B3B6-98E1-4D3C-A530-400D1AA77A43}" destId="{6CC143C3-4F3B-460F-A65C-AB211F71F952}" srcOrd="1" destOrd="0" presId="urn:microsoft.com/office/officeart/2005/8/layout/hProcess11"/>
    <dgm:cxn modelId="{1C6B1087-D7D1-4F49-B5AD-C135D09D9A55}" type="presParOf" srcId="{7B73B3B6-98E1-4D3C-A530-400D1AA77A43}" destId="{ECD7FCCC-8F48-4952-A16F-22C9DDB64E1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CF1F2-D66B-427E-8F1C-B3C7BCDE421F}" type="doc">
      <dgm:prSet loTypeId="urn:microsoft.com/office/officeart/2005/8/layout/equation1" loCatId="process" qsTypeId="urn:microsoft.com/office/officeart/2005/8/quickstyle/simple1" qsCatId="simple" csTypeId="urn:microsoft.com/office/officeart/2005/8/colors/accent0_3" csCatId="mainScheme" phldr="1"/>
      <dgm:spPr/>
    </dgm:pt>
    <dgm:pt modelId="{9C10BF8C-E6DE-4807-BD45-1E8986237953}">
      <dgm:prSet phldrT="[Text]" custT="1"/>
      <dgm:spPr/>
      <dgm:t>
        <a:bodyPr/>
        <a:lstStyle/>
        <a:p>
          <a:r>
            <a:rPr lang="en-US" sz="1400" dirty="0"/>
            <a:t># Requests Authorized</a:t>
          </a:r>
        </a:p>
      </dgm:t>
    </dgm:pt>
    <dgm:pt modelId="{AB777F98-3A3E-4F92-AAF6-72BC4315731B}" type="parTrans" cxnId="{8834A8FD-0CF5-4A46-803D-CD980F66985C}">
      <dgm:prSet/>
      <dgm:spPr/>
      <dgm:t>
        <a:bodyPr/>
        <a:lstStyle/>
        <a:p>
          <a:endParaRPr lang="en-US"/>
        </a:p>
      </dgm:t>
    </dgm:pt>
    <dgm:pt modelId="{4B812B93-5FE8-4D17-8357-E55FA136983E}" type="sibTrans" cxnId="{8834A8FD-0CF5-4A46-803D-CD980F66985C}">
      <dgm:prSet/>
      <dgm:spPr/>
      <dgm:t>
        <a:bodyPr/>
        <a:lstStyle/>
        <a:p>
          <a:endParaRPr lang="en-US"/>
        </a:p>
      </dgm:t>
    </dgm:pt>
    <dgm:pt modelId="{39368911-256E-4B71-8721-2BE56F1955CC}">
      <dgm:prSet phldrT="[Text]" custT="1"/>
      <dgm:spPr/>
      <dgm:t>
        <a:bodyPr/>
        <a:lstStyle/>
        <a:p>
          <a:r>
            <a:rPr lang="en-US" sz="1400" dirty="0"/>
            <a:t># Requests Denied</a:t>
          </a:r>
        </a:p>
      </dgm:t>
    </dgm:pt>
    <dgm:pt modelId="{F9304CD1-4EAA-4C43-9BF8-BC69EA40AF7E}" type="parTrans" cxnId="{2AF45BED-3E9E-4B87-A683-3D352AB62453}">
      <dgm:prSet/>
      <dgm:spPr/>
      <dgm:t>
        <a:bodyPr/>
        <a:lstStyle/>
        <a:p>
          <a:endParaRPr lang="en-US"/>
        </a:p>
      </dgm:t>
    </dgm:pt>
    <dgm:pt modelId="{BC34A32C-A236-415F-8E71-35423CA72B49}" type="sibTrans" cxnId="{2AF45BED-3E9E-4B87-A683-3D352AB62453}">
      <dgm:prSet/>
      <dgm:spPr/>
      <dgm:t>
        <a:bodyPr/>
        <a:lstStyle/>
        <a:p>
          <a:endParaRPr lang="en-US"/>
        </a:p>
      </dgm:t>
    </dgm:pt>
    <dgm:pt modelId="{A20C3C23-E140-417E-BB4A-B2FBD48A740F}">
      <dgm:prSet phldrT="[Text]" custT="1"/>
      <dgm:spPr/>
      <dgm:t>
        <a:bodyPr/>
        <a:lstStyle/>
        <a:p>
          <a:r>
            <a:rPr lang="en-US" sz="1400"/>
            <a:t>Total # of Requests</a:t>
          </a:r>
        </a:p>
      </dgm:t>
    </dgm:pt>
    <dgm:pt modelId="{F4D90C23-01BF-4C6D-B491-0EAB2A4775F2}" type="parTrans" cxnId="{77FE96DF-A13F-4658-958A-26743EC7D9E6}">
      <dgm:prSet/>
      <dgm:spPr/>
      <dgm:t>
        <a:bodyPr/>
        <a:lstStyle/>
        <a:p>
          <a:endParaRPr lang="en-US"/>
        </a:p>
      </dgm:t>
    </dgm:pt>
    <dgm:pt modelId="{2ED1DA75-09A7-428D-9C24-71BF5A99018C}" type="sibTrans" cxnId="{77FE96DF-A13F-4658-958A-26743EC7D9E6}">
      <dgm:prSet/>
      <dgm:spPr/>
      <dgm:t>
        <a:bodyPr/>
        <a:lstStyle/>
        <a:p>
          <a:endParaRPr lang="en-US"/>
        </a:p>
      </dgm:t>
    </dgm:pt>
    <dgm:pt modelId="{3583345C-26C3-4E83-BC6E-E6DC5F2828D3}" type="pres">
      <dgm:prSet presAssocID="{5A3CF1F2-D66B-427E-8F1C-B3C7BCDE421F}" presName="linearFlow" presStyleCnt="0">
        <dgm:presLayoutVars>
          <dgm:dir/>
          <dgm:resizeHandles val="exact"/>
        </dgm:presLayoutVars>
      </dgm:prSet>
      <dgm:spPr/>
    </dgm:pt>
    <dgm:pt modelId="{8BBA2250-13C1-4316-BB5A-7067A281249C}" type="pres">
      <dgm:prSet presAssocID="{9C10BF8C-E6DE-4807-BD45-1E8986237953}" presName="node" presStyleLbl="node1" presStyleIdx="0" presStyleCnt="3" custScaleX="224924">
        <dgm:presLayoutVars>
          <dgm:bulletEnabled val="1"/>
        </dgm:presLayoutVars>
      </dgm:prSet>
      <dgm:spPr/>
    </dgm:pt>
    <dgm:pt modelId="{0BD8F229-6F13-44AB-900B-26257CCAD641}" type="pres">
      <dgm:prSet presAssocID="{4B812B93-5FE8-4D17-8357-E55FA136983E}" presName="spacerL" presStyleCnt="0"/>
      <dgm:spPr/>
    </dgm:pt>
    <dgm:pt modelId="{4582201A-2FE5-4E94-8AA5-3D445367025F}" type="pres">
      <dgm:prSet presAssocID="{4B812B93-5FE8-4D17-8357-E55FA136983E}" presName="sibTrans" presStyleLbl="sibTrans2D1" presStyleIdx="0" presStyleCnt="2"/>
      <dgm:spPr/>
    </dgm:pt>
    <dgm:pt modelId="{CFE28E52-BAE7-45E4-BB47-28DD27EBD24C}" type="pres">
      <dgm:prSet presAssocID="{4B812B93-5FE8-4D17-8357-E55FA136983E}" presName="spacerR" presStyleCnt="0"/>
      <dgm:spPr/>
    </dgm:pt>
    <dgm:pt modelId="{928129BD-20A0-4DAB-A072-DD49E3AF1035}" type="pres">
      <dgm:prSet presAssocID="{39368911-256E-4B71-8721-2BE56F1955CC}" presName="node" presStyleLbl="node1" presStyleIdx="1" presStyleCnt="3" custScaleX="225124" custScaleY="89797">
        <dgm:presLayoutVars>
          <dgm:bulletEnabled val="1"/>
        </dgm:presLayoutVars>
      </dgm:prSet>
      <dgm:spPr/>
    </dgm:pt>
    <dgm:pt modelId="{16E5053E-0AB4-44C8-8B80-97A9B48F968C}" type="pres">
      <dgm:prSet presAssocID="{BC34A32C-A236-415F-8E71-35423CA72B49}" presName="spacerL" presStyleCnt="0"/>
      <dgm:spPr/>
    </dgm:pt>
    <dgm:pt modelId="{92705298-53F0-4AD3-B397-E9B09D45714D}" type="pres">
      <dgm:prSet presAssocID="{BC34A32C-A236-415F-8E71-35423CA72B49}" presName="sibTrans" presStyleLbl="sibTrans2D1" presStyleIdx="1" presStyleCnt="2"/>
      <dgm:spPr/>
    </dgm:pt>
    <dgm:pt modelId="{23DE0B34-2C38-465B-9D3B-0EEC4979D3AE}" type="pres">
      <dgm:prSet presAssocID="{BC34A32C-A236-415F-8E71-35423CA72B49}" presName="spacerR" presStyleCnt="0"/>
      <dgm:spPr/>
    </dgm:pt>
    <dgm:pt modelId="{CB52A87F-E2C1-49BF-9BE7-FAD4C0C11977}" type="pres">
      <dgm:prSet presAssocID="{A20C3C23-E140-417E-BB4A-B2FBD48A740F}" presName="node" presStyleLbl="node1" presStyleIdx="2" presStyleCnt="3" custScaleX="252734" custScaleY="111957" custLinFactNeighborX="15483" custLinFactNeighborY="-206">
        <dgm:presLayoutVars>
          <dgm:bulletEnabled val="1"/>
        </dgm:presLayoutVars>
      </dgm:prSet>
      <dgm:spPr/>
    </dgm:pt>
  </dgm:ptLst>
  <dgm:cxnLst>
    <dgm:cxn modelId="{9DDBC001-3899-4533-9486-D9AD5ECEB5DD}" type="presOf" srcId="{39368911-256E-4B71-8721-2BE56F1955CC}" destId="{928129BD-20A0-4DAB-A072-DD49E3AF1035}" srcOrd="0" destOrd="0" presId="urn:microsoft.com/office/officeart/2005/8/layout/equation1"/>
    <dgm:cxn modelId="{F4AA302A-BD69-45F7-A30D-17A1010A2444}" type="presOf" srcId="{4B812B93-5FE8-4D17-8357-E55FA136983E}" destId="{4582201A-2FE5-4E94-8AA5-3D445367025F}" srcOrd="0" destOrd="0" presId="urn:microsoft.com/office/officeart/2005/8/layout/equation1"/>
    <dgm:cxn modelId="{16138839-3139-40DE-AA87-E040651312FB}" type="presOf" srcId="{BC34A32C-A236-415F-8E71-35423CA72B49}" destId="{92705298-53F0-4AD3-B397-E9B09D45714D}" srcOrd="0" destOrd="0" presId="urn:microsoft.com/office/officeart/2005/8/layout/equation1"/>
    <dgm:cxn modelId="{260D4A69-3A19-45F9-A5C1-D5F25E4B17BB}" type="presOf" srcId="{5A3CF1F2-D66B-427E-8F1C-B3C7BCDE421F}" destId="{3583345C-26C3-4E83-BC6E-E6DC5F2828D3}" srcOrd="0" destOrd="0" presId="urn:microsoft.com/office/officeart/2005/8/layout/equation1"/>
    <dgm:cxn modelId="{38CD2D71-456A-4826-B88C-CE2454DAF1AB}" type="presOf" srcId="{9C10BF8C-E6DE-4807-BD45-1E8986237953}" destId="{8BBA2250-13C1-4316-BB5A-7067A281249C}" srcOrd="0" destOrd="0" presId="urn:microsoft.com/office/officeart/2005/8/layout/equation1"/>
    <dgm:cxn modelId="{EF910D76-CB8B-4EDB-A631-64C7E55F2EA4}" type="presOf" srcId="{A20C3C23-E140-417E-BB4A-B2FBD48A740F}" destId="{CB52A87F-E2C1-49BF-9BE7-FAD4C0C11977}" srcOrd="0" destOrd="0" presId="urn:microsoft.com/office/officeart/2005/8/layout/equation1"/>
    <dgm:cxn modelId="{77FE96DF-A13F-4658-958A-26743EC7D9E6}" srcId="{5A3CF1F2-D66B-427E-8F1C-B3C7BCDE421F}" destId="{A20C3C23-E140-417E-BB4A-B2FBD48A740F}" srcOrd="2" destOrd="0" parTransId="{F4D90C23-01BF-4C6D-B491-0EAB2A4775F2}" sibTransId="{2ED1DA75-09A7-428D-9C24-71BF5A99018C}"/>
    <dgm:cxn modelId="{2AF45BED-3E9E-4B87-A683-3D352AB62453}" srcId="{5A3CF1F2-D66B-427E-8F1C-B3C7BCDE421F}" destId="{39368911-256E-4B71-8721-2BE56F1955CC}" srcOrd="1" destOrd="0" parTransId="{F9304CD1-4EAA-4C43-9BF8-BC69EA40AF7E}" sibTransId="{BC34A32C-A236-415F-8E71-35423CA72B49}"/>
    <dgm:cxn modelId="{8834A8FD-0CF5-4A46-803D-CD980F66985C}" srcId="{5A3CF1F2-D66B-427E-8F1C-B3C7BCDE421F}" destId="{9C10BF8C-E6DE-4807-BD45-1E8986237953}" srcOrd="0" destOrd="0" parTransId="{AB777F98-3A3E-4F92-AAF6-72BC4315731B}" sibTransId="{4B812B93-5FE8-4D17-8357-E55FA136983E}"/>
    <dgm:cxn modelId="{B7FD5C3A-479A-4E9C-9611-403094C69733}" type="presParOf" srcId="{3583345C-26C3-4E83-BC6E-E6DC5F2828D3}" destId="{8BBA2250-13C1-4316-BB5A-7067A281249C}" srcOrd="0" destOrd="0" presId="urn:microsoft.com/office/officeart/2005/8/layout/equation1"/>
    <dgm:cxn modelId="{BAA4E33D-05E0-4988-9B7C-BAB9CD668861}" type="presParOf" srcId="{3583345C-26C3-4E83-BC6E-E6DC5F2828D3}" destId="{0BD8F229-6F13-44AB-900B-26257CCAD641}" srcOrd="1" destOrd="0" presId="urn:microsoft.com/office/officeart/2005/8/layout/equation1"/>
    <dgm:cxn modelId="{4FE407DB-C60D-4E9B-B61A-2CA0C1A72D06}" type="presParOf" srcId="{3583345C-26C3-4E83-BC6E-E6DC5F2828D3}" destId="{4582201A-2FE5-4E94-8AA5-3D445367025F}" srcOrd="2" destOrd="0" presId="urn:microsoft.com/office/officeart/2005/8/layout/equation1"/>
    <dgm:cxn modelId="{62D411D5-882A-46C0-B5A2-72C422C36F72}" type="presParOf" srcId="{3583345C-26C3-4E83-BC6E-E6DC5F2828D3}" destId="{CFE28E52-BAE7-45E4-BB47-28DD27EBD24C}" srcOrd="3" destOrd="0" presId="urn:microsoft.com/office/officeart/2005/8/layout/equation1"/>
    <dgm:cxn modelId="{E218E021-956C-44D1-8227-116A3F7B2633}" type="presParOf" srcId="{3583345C-26C3-4E83-BC6E-E6DC5F2828D3}" destId="{928129BD-20A0-4DAB-A072-DD49E3AF1035}" srcOrd="4" destOrd="0" presId="urn:microsoft.com/office/officeart/2005/8/layout/equation1"/>
    <dgm:cxn modelId="{49D53350-A67A-40FB-BA32-0887596409B3}" type="presParOf" srcId="{3583345C-26C3-4E83-BC6E-E6DC5F2828D3}" destId="{16E5053E-0AB4-44C8-8B80-97A9B48F968C}" srcOrd="5" destOrd="0" presId="urn:microsoft.com/office/officeart/2005/8/layout/equation1"/>
    <dgm:cxn modelId="{C09D86A6-7280-4227-989A-5A59DC067A64}" type="presParOf" srcId="{3583345C-26C3-4E83-BC6E-E6DC5F2828D3}" destId="{92705298-53F0-4AD3-B397-E9B09D45714D}" srcOrd="6" destOrd="0" presId="urn:microsoft.com/office/officeart/2005/8/layout/equation1"/>
    <dgm:cxn modelId="{3829F738-4D9C-451E-80C0-9E682448436A}" type="presParOf" srcId="{3583345C-26C3-4E83-BC6E-E6DC5F2828D3}" destId="{23DE0B34-2C38-465B-9D3B-0EEC4979D3AE}" srcOrd="7" destOrd="0" presId="urn:microsoft.com/office/officeart/2005/8/layout/equation1"/>
    <dgm:cxn modelId="{70F39C98-A67C-41DA-83E6-581E55F8B741}" type="presParOf" srcId="{3583345C-26C3-4E83-BC6E-E6DC5F2828D3}" destId="{CB52A87F-E2C1-49BF-9BE7-FAD4C0C1197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635450-7BE8-45EB-8EA4-C1FD12299E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FFEA870-349B-43A6-AAD7-A17583842ABE}">
      <dgm:prSet phldrT="[Text]"/>
      <dgm:spPr>
        <a:solidFill>
          <a:schemeClr val="accent1">
            <a:lumMod val="20000"/>
            <a:lumOff val="80000"/>
          </a:schemeClr>
        </a:solidFill>
        <a:effectLst>
          <a:outerShdw blurRad="50800" dist="38100" dir="2700000" algn="tl" rotWithShape="0">
            <a:prstClr val="black">
              <a:alpha val="40000"/>
            </a:prstClr>
          </a:outerShdw>
        </a:effectLst>
      </dgm:spPr>
      <dgm:t>
        <a:bodyPr/>
        <a:lstStyle/>
        <a:p>
          <a:r>
            <a:rPr lang="en-US" b="1" dirty="0">
              <a:solidFill>
                <a:schemeClr val="tx1"/>
              </a:solidFill>
            </a:rPr>
            <a:t>Extract files from SIS/update data files</a:t>
          </a:r>
        </a:p>
      </dgm:t>
    </dgm:pt>
    <dgm:pt modelId="{2BFA5A84-2179-4D26-B1A5-D4931A974DE9}" type="parTrans" cxnId="{828D6936-D334-4BD1-9D89-2C837686C00B}">
      <dgm:prSet/>
      <dgm:spPr/>
      <dgm:t>
        <a:bodyPr/>
        <a:lstStyle/>
        <a:p>
          <a:endParaRPr lang="en-US"/>
        </a:p>
      </dgm:t>
    </dgm:pt>
    <dgm:pt modelId="{69D22DE2-51A7-4B07-8D04-FC3778FDCEE4}" type="sibTrans" cxnId="{828D6936-D334-4BD1-9D89-2C837686C00B}">
      <dgm:prSet/>
      <dgm:spPr>
        <a:solidFill>
          <a:schemeClr val="tx1"/>
        </a:solidFill>
      </dgm:spPr>
      <dgm:t>
        <a:bodyPr/>
        <a:lstStyle/>
        <a:p>
          <a:endParaRPr lang="en-US"/>
        </a:p>
      </dgm:t>
    </dgm:pt>
    <dgm:pt modelId="{8427587D-CE7C-4C2D-BF7F-83486B17660F}">
      <dgm:prSet phldrT="[Text]"/>
      <dgm:spPr>
        <a:solidFill>
          <a:schemeClr val="accent5">
            <a:lumMod val="60000"/>
            <a:lumOff val="40000"/>
          </a:schemeClr>
        </a:solidFill>
        <a:effectLst>
          <a:outerShdw blurRad="50800" dist="38100" dir="2700000" algn="tl" rotWithShape="0">
            <a:prstClr val="black">
              <a:alpha val="40000"/>
            </a:prstClr>
          </a:outerShdw>
        </a:effectLst>
      </dgm:spPr>
      <dgm:t>
        <a:bodyPr/>
        <a:lstStyle/>
        <a:p>
          <a:r>
            <a:rPr lang="en-US" b="1" dirty="0">
              <a:solidFill>
                <a:schemeClr val="tx1"/>
              </a:solidFill>
            </a:rPr>
            <a:t>Upload files under Data File Upload</a:t>
          </a:r>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a:solidFill>
          <a:schemeClr val="tx1"/>
        </a:solidFill>
      </dgm:spPr>
      <dgm:t>
        <a:bodyPr/>
        <a:lstStyle/>
        <a:p>
          <a:endParaRPr lang="en-US" dirty="0"/>
        </a:p>
      </dgm:t>
    </dgm:pt>
    <dgm:pt modelId="{89C7EAD3-E90E-484D-91D9-0405026FBA5A}">
      <dgm:prSet phldrT="[Text]"/>
      <dgm:spPr>
        <a:solidFill>
          <a:schemeClr val="accent1">
            <a:lumMod val="60000"/>
            <a:lumOff val="40000"/>
          </a:schemeClr>
        </a:solidFill>
        <a:effectLst>
          <a:outerShdw blurRad="50800" dist="38100" dir="2700000" algn="tl" rotWithShape="0">
            <a:prstClr val="black">
              <a:alpha val="40000"/>
            </a:prstClr>
          </a:outerShdw>
        </a:effectLst>
      </dgm:spPr>
      <dgm:t>
        <a:bodyPr/>
        <a:lstStyle/>
        <a:p>
          <a:r>
            <a:rPr lang="en-US" b="1" dirty="0">
              <a:solidFill>
                <a:schemeClr val="tx1"/>
              </a:solidFill>
            </a:rPr>
            <a:t>Check Batch Maintenance screen/wait for confirmation email</a:t>
          </a:r>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a:solidFill>
          <a:schemeClr val="tx1"/>
        </a:solidFill>
      </dgm:spPr>
      <dgm:t>
        <a:bodyPr/>
        <a:lstStyle/>
        <a:p>
          <a:endParaRPr lang="en-US" dirty="0"/>
        </a:p>
      </dgm:t>
    </dgm:pt>
    <dgm:pt modelId="{D82C355A-0CBB-427A-9B3F-3276C89D05C9}">
      <dgm:prSet/>
      <dgm:spPr>
        <a:solidFill>
          <a:schemeClr val="accent1"/>
        </a:solidFill>
        <a:effectLst>
          <a:outerShdw blurRad="50800" dist="38100" dir="2700000" algn="tl" rotWithShape="0">
            <a:prstClr val="black">
              <a:alpha val="40000"/>
            </a:prstClr>
          </a:outerShdw>
        </a:effectLst>
      </dgm:spPr>
      <dgm:t>
        <a:bodyPr/>
        <a:lstStyle/>
        <a:p>
          <a:r>
            <a:rPr lang="en-US" b="1" dirty="0">
              <a:solidFill>
                <a:schemeClr val="tx1"/>
              </a:solidFill>
            </a:rPr>
            <a:t>Review error reports </a:t>
          </a:r>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a:solidFill>
          <a:schemeClr val="tx1"/>
        </a:solidFill>
        <a:ln>
          <a:solidFill>
            <a:schemeClr val="tx1"/>
          </a:solidFill>
        </a:ln>
      </dgm:spPr>
      <dgm:t>
        <a:bodyPr/>
        <a:lstStyle/>
        <a:p>
          <a:endParaRPr lang="en-US"/>
        </a:p>
      </dgm:t>
    </dgm:pt>
    <dgm:pt modelId="{76381823-0A0E-4B66-9B02-89F7F31C1E3E}">
      <dgm:prSet/>
      <dgm:spPr>
        <a:solidFill>
          <a:schemeClr val="accent1">
            <a:lumMod val="75000"/>
          </a:schemeClr>
        </a:solidFill>
        <a:effectLst>
          <a:outerShdw blurRad="50800" dist="38100" dir="2700000" algn="tl" rotWithShape="0">
            <a:prstClr val="black">
              <a:alpha val="40000"/>
            </a:prstClr>
          </a:outerShdw>
        </a:effectLst>
      </dgm:spPr>
      <dgm:t>
        <a:bodyPr/>
        <a:lstStyle/>
        <a:p>
          <a:r>
            <a:rPr lang="en-US" b="1" dirty="0">
              <a:solidFill>
                <a:schemeClr val="tx1"/>
              </a:solidFill>
            </a:rPr>
            <a:t>Correct data in source system</a:t>
          </a:r>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F68F898B-99B1-4DC0-869B-0086926AEF57}" type="pres">
      <dgm:prSet presAssocID="{68635450-7BE8-45EB-8EA4-C1FD12299EE0}" presName="diagram" presStyleCnt="0">
        <dgm:presLayoutVars>
          <dgm:dir/>
          <dgm:resizeHandles val="exact"/>
        </dgm:presLayoutVars>
      </dgm:prSet>
      <dgm:spPr/>
    </dgm:pt>
    <dgm:pt modelId="{BA1D115F-5BFC-4FB0-AF5F-4A0F5AB1F7AE}" type="pres">
      <dgm:prSet presAssocID="{1FFEA870-349B-43A6-AAD7-A17583842ABE}" presName="node" presStyleLbl="node1" presStyleIdx="0" presStyleCnt="5">
        <dgm:presLayoutVars>
          <dgm:bulletEnabled val="1"/>
        </dgm:presLayoutVars>
      </dgm:prSet>
      <dgm:spPr/>
    </dgm:pt>
    <dgm:pt modelId="{4E303AA4-7E71-42A0-A8FC-EA5B8BF84102}" type="pres">
      <dgm:prSet presAssocID="{69D22DE2-51A7-4B07-8D04-FC3778FDCEE4}" presName="sibTrans" presStyleLbl="sibTrans2D1" presStyleIdx="0" presStyleCnt="4" custLinFactNeighborX="8642" custLinFactNeighborY="11003"/>
      <dgm:spPr/>
    </dgm:pt>
    <dgm:pt modelId="{2DAC7929-F0E9-40EA-B97F-DB97443826E0}" type="pres">
      <dgm:prSet presAssocID="{69D22DE2-51A7-4B07-8D04-FC3778FDCEE4}" presName="connectorText" presStyleLbl="sibTrans2D1" presStyleIdx="0" presStyleCnt="4"/>
      <dgm:spPr/>
    </dgm:pt>
    <dgm:pt modelId="{2BE2D3E8-1A1B-433F-9481-1194DD23023A}" type="pres">
      <dgm:prSet presAssocID="{8427587D-CE7C-4C2D-BF7F-83486B17660F}" presName="node" presStyleLbl="node1" presStyleIdx="1" presStyleCnt="5" custLinFactNeighborX="-1457" custLinFactNeighborY="1853">
        <dgm:presLayoutVars>
          <dgm:bulletEnabled val="1"/>
        </dgm:presLayoutVars>
      </dgm:prSet>
      <dgm:spPr/>
    </dgm:pt>
    <dgm:pt modelId="{DD63DBF7-9724-4AFB-A41C-AFC7588AD9E8}" type="pres">
      <dgm:prSet presAssocID="{922E96A8-AF81-4A61-8C60-63817B9280F8}" presName="sibTrans" presStyleLbl="sibTrans2D1" presStyleIdx="1" presStyleCnt="4"/>
      <dgm:spPr/>
    </dgm:pt>
    <dgm:pt modelId="{1FB26292-BB01-4D13-80A0-DD2699AFFDDE}" type="pres">
      <dgm:prSet presAssocID="{922E96A8-AF81-4A61-8C60-63817B9280F8}" presName="connectorText" presStyleLbl="sibTrans2D1" presStyleIdx="1" presStyleCnt="4"/>
      <dgm:spPr/>
    </dgm:pt>
    <dgm:pt modelId="{ABAF1FF5-3558-4DA0-BD61-E09E17F54DD7}" type="pres">
      <dgm:prSet presAssocID="{89C7EAD3-E90E-484D-91D9-0405026FBA5A}" presName="node" presStyleLbl="node1" presStyleIdx="2" presStyleCnt="5" custLinFactNeighborX="-348" custLinFactNeighborY="1113">
        <dgm:presLayoutVars>
          <dgm:bulletEnabled val="1"/>
        </dgm:presLayoutVars>
      </dgm:prSet>
      <dgm:spPr/>
    </dgm:pt>
    <dgm:pt modelId="{F34CCD06-BC59-491B-91DB-495DA1DB0465}" type="pres">
      <dgm:prSet presAssocID="{6DAC399E-4CF6-41E1-9D9F-1FF2A74B8BBF}" presName="sibTrans" presStyleLbl="sibTrans2D1" presStyleIdx="2" presStyleCnt="4" custScaleX="103390" custScaleY="115621"/>
      <dgm:spPr/>
    </dgm:pt>
    <dgm:pt modelId="{B7B3F665-EB31-4841-8525-C530049F6DB1}" type="pres">
      <dgm:prSet presAssocID="{6DAC399E-4CF6-41E1-9D9F-1FF2A74B8BBF}" presName="connectorText" presStyleLbl="sibTrans2D1" presStyleIdx="2" presStyleCnt="4"/>
      <dgm:spPr/>
    </dgm:pt>
    <dgm:pt modelId="{B149379C-96A8-4935-820E-5D8EFAD92B1A}" type="pres">
      <dgm:prSet presAssocID="{D82C355A-0CBB-427A-9B3F-3276C89D05C9}" presName="node" presStyleLbl="node1" presStyleIdx="3" presStyleCnt="5" custLinFactNeighborX="613" custLinFactNeighborY="-12947">
        <dgm:presLayoutVars>
          <dgm:bulletEnabled val="1"/>
        </dgm:presLayoutVars>
      </dgm:prSet>
      <dgm:spPr/>
    </dgm:pt>
    <dgm:pt modelId="{D0E54141-F69A-43B7-B59D-C447D65EBC05}" type="pres">
      <dgm:prSet presAssocID="{22E3D24D-8258-44D4-8172-26BCB47B914D}" presName="sibTrans" presStyleLbl="sibTrans2D1" presStyleIdx="3" presStyleCnt="4" custScaleX="63813" custScaleY="96881"/>
      <dgm:spPr/>
    </dgm:pt>
    <dgm:pt modelId="{CB780073-D4A1-4A5C-AE77-8C77B6F8676D}" type="pres">
      <dgm:prSet presAssocID="{22E3D24D-8258-44D4-8172-26BCB47B914D}" presName="connectorText" presStyleLbl="sibTrans2D1" presStyleIdx="3" presStyleCnt="4"/>
      <dgm:spPr/>
    </dgm:pt>
    <dgm:pt modelId="{C050DC38-CDD3-4059-B425-4ECA51E4FEFF}" type="pres">
      <dgm:prSet presAssocID="{76381823-0A0E-4B66-9B02-89F7F31C1E3E}" presName="node" presStyleLbl="node1" presStyleIdx="4" presStyleCnt="5" custLinFactNeighborX="-35153" custLinFactNeighborY="-17001">
        <dgm:presLayoutVars>
          <dgm:bulletEnabled val="1"/>
        </dgm:presLayoutVars>
      </dgm:prSet>
      <dgm:spPr/>
    </dgm:pt>
  </dgm:ptLst>
  <dgm:cxnLst>
    <dgm:cxn modelId="{C655710B-C81F-4829-BEE9-0E2504DD72CC}" srcId="{68635450-7BE8-45EB-8EA4-C1FD12299EE0}" destId="{89C7EAD3-E90E-484D-91D9-0405026FBA5A}" srcOrd="2" destOrd="0" parTransId="{C60D841D-8744-4089-8AB5-07734AD657F7}" sibTransId="{6DAC399E-4CF6-41E1-9D9F-1FF2A74B8BBF}"/>
    <dgm:cxn modelId="{CC710A16-F82A-41E0-BD8B-3BB6711155AC}" type="presOf" srcId="{76381823-0A0E-4B66-9B02-89F7F31C1E3E}" destId="{C050DC38-CDD3-4059-B425-4ECA51E4FEFF}" srcOrd="0" destOrd="0" presId="urn:microsoft.com/office/officeart/2005/8/layout/process5"/>
    <dgm:cxn modelId="{8EFAB22A-9385-441B-9B9C-B95B95717402}" type="presOf" srcId="{922E96A8-AF81-4A61-8C60-63817B9280F8}" destId="{DD63DBF7-9724-4AFB-A41C-AFC7588AD9E8}" srcOrd="0" destOrd="0" presId="urn:microsoft.com/office/officeart/2005/8/layout/process5"/>
    <dgm:cxn modelId="{C9FAF22C-9794-4B4C-8038-D30CD0612F24}" srcId="{68635450-7BE8-45EB-8EA4-C1FD12299EE0}" destId="{76381823-0A0E-4B66-9B02-89F7F31C1E3E}" srcOrd="4" destOrd="0" parTransId="{6C9FB708-2B72-4053-9241-066E6448DCA1}" sibTransId="{5CE50CAC-DA27-4639-ACE0-9BF60CBBCF92}"/>
    <dgm:cxn modelId="{828D6936-D334-4BD1-9D89-2C837686C00B}" srcId="{68635450-7BE8-45EB-8EA4-C1FD12299EE0}" destId="{1FFEA870-349B-43A6-AAD7-A17583842ABE}" srcOrd="0" destOrd="0" parTransId="{2BFA5A84-2179-4D26-B1A5-D4931A974DE9}" sibTransId="{69D22DE2-51A7-4B07-8D04-FC3778FDCEE4}"/>
    <dgm:cxn modelId="{2B77B636-7C3E-4625-ABF6-A45AC948CE45}" type="presOf" srcId="{6DAC399E-4CF6-41E1-9D9F-1FF2A74B8BBF}" destId="{B7B3F665-EB31-4841-8525-C530049F6DB1}" srcOrd="1" destOrd="0" presId="urn:microsoft.com/office/officeart/2005/8/layout/process5"/>
    <dgm:cxn modelId="{83656439-4F14-4D72-9EE6-F6E67176294C}" type="presOf" srcId="{1FFEA870-349B-43A6-AAD7-A17583842ABE}" destId="{BA1D115F-5BFC-4FB0-AF5F-4A0F5AB1F7AE}" srcOrd="0" destOrd="0" presId="urn:microsoft.com/office/officeart/2005/8/layout/process5"/>
    <dgm:cxn modelId="{6714E147-B566-4216-8BB7-B3B3E34158C7}" type="presOf" srcId="{922E96A8-AF81-4A61-8C60-63817B9280F8}" destId="{1FB26292-BB01-4D13-80A0-DD2699AFFDDE}" srcOrd="1" destOrd="0" presId="urn:microsoft.com/office/officeart/2005/8/layout/process5"/>
    <dgm:cxn modelId="{DDBAB06D-D14C-4EC7-8A9A-FF3A20E324BE}" type="presOf" srcId="{89C7EAD3-E90E-484D-91D9-0405026FBA5A}" destId="{ABAF1FF5-3558-4DA0-BD61-E09E17F54DD7}" srcOrd="0" destOrd="0" presId="urn:microsoft.com/office/officeart/2005/8/layout/process5"/>
    <dgm:cxn modelId="{1933106E-48BA-4B68-88B4-F438823CD2DD}" srcId="{68635450-7BE8-45EB-8EA4-C1FD12299EE0}" destId="{8427587D-CE7C-4C2D-BF7F-83486B17660F}" srcOrd="1" destOrd="0" parTransId="{87D7FAE8-28B0-4892-893C-959235F12561}" sibTransId="{922E96A8-AF81-4A61-8C60-63817B9280F8}"/>
    <dgm:cxn modelId="{42BBF680-9E03-4BF7-9D53-09E0B6538F15}" srcId="{68635450-7BE8-45EB-8EA4-C1FD12299EE0}" destId="{D82C355A-0CBB-427A-9B3F-3276C89D05C9}" srcOrd="3" destOrd="0" parTransId="{133FA631-CE2F-4428-99C7-D31F3A4D3B84}" sibTransId="{22E3D24D-8258-44D4-8172-26BCB47B914D}"/>
    <dgm:cxn modelId="{49D2F0A7-FBE1-4060-BBD3-7EC421479FC1}" type="presOf" srcId="{D82C355A-0CBB-427A-9B3F-3276C89D05C9}" destId="{B149379C-96A8-4935-820E-5D8EFAD92B1A}" srcOrd="0" destOrd="0" presId="urn:microsoft.com/office/officeart/2005/8/layout/process5"/>
    <dgm:cxn modelId="{2EFDA1C2-E299-4F4F-B2B7-3A477C12490E}" type="presOf" srcId="{6DAC399E-4CF6-41E1-9D9F-1FF2A74B8BBF}" destId="{F34CCD06-BC59-491B-91DB-495DA1DB0465}" srcOrd="0" destOrd="0" presId="urn:microsoft.com/office/officeart/2005/8/layout/process5"/>
    <dgm:cxn modelId="{3D589ACB-80CE-4652-9254-8D3C913DAE02}" type="presOf" srcId="{22E3D24D-8258-44D4-8172-26BCB47B914D}" destId="{D0E54141-F69A-43B7-B59D-C447D65EBC05}" srcOrd="0" destOrd="0" presId="urn:microsoft.com/office/officeart/2005/8/layout/process5"/>
    <dgm:cxn modelId="{2B46B3E9-CAEA-498D-8E3A-8F35CB5FA834}" type="presOf" srcId="{22E3D24D-8258-44D4-8172-26BCB47B914D}" destId="{CB780073-D4A1-4A5C-AE77-8C77B6F8676D}" srcOrd="1" destOrd="0" presId="urn:microsoft.com/office/officeart/2005/8/layout/process5"/>
    <dgm:cxn modelId="{16C705EE-7EA4-4017-8489-4CD7F65A3825}" type="presOf" srcId="{69D22DE2-51A7-4B07-8D04-FC3778FDCEE4}" destId="{4E303AA4-7E71-42A0-A8FC-EA5B8BF84102}" srcOrd="0" destOrd="0" presId="urn:microsoft.com/office/officeart/2005/8/layout/process5"/>
    <dgm:cxn modelId="{B101B3F7-FA65-485C-B12B-16501476ADA8}" type="presOf" srcId="{8427587D-CE7C-4C2D-BF7F-83486B17660F}" destId="{2BE2D3E8-1A1B-433F-9481-1194DD23023A}" srcOrd="0" destOrd="0" presId="urn:microsoft.com/office/officeart/2005/8/layout/process5"/>
    <dgm:cxn modelId="{FEFEEDFC-94DA-4356-B673-9D1D532D240D}" type="presOf" srcId="{68635450-7BE8-45EB-8EA4-C1FD12299EE0}" destId="{F68F898B-99B1-4DC0-869B-0086926AEF57}" srcOrd="0" destOrd="0" presId="urn:microsoft.com/office/officeart/2005/8/layout/process5"/>
    <dgm:cxn modelId="{B61863FE-4BD5-44A3-BB34-CEAF7BECA38A}" type="presOf" srcId="{69D22DE2-51A7-4B07-8D04-FC3778FDCEE4}" destId="{2DAC7929-F0E9-40EA-B97F-DB97443826E0}" srcOrd="1" destOrd="0" presId="urn:microsoft.com/office/officeart/2005/8/layout/process5"/>
    <dgm:cxn modelId="{AFD2E956-2663-4244-8CC5-4F0900349CB5}" type="presParOf" srcId="{F68F898B-99B1-4DC0-869B-0086926AEF57}" destId="{BA1D115F-5BFC-4FB0-AF5F-4A0F5AB1F7AE}" srcOrd="0" destOrd="0" presId="urn:microsoft.com/office/officeart/2005/8/layout/process5"/>
    <dgm:cxn modelId="{0B40081C-499A-47D1-8AFE-08749E211AFE}" type="presParOf" srcId="{F68F898B-99B1-4DC0-869B-0086926AEF57}" destId="{4E303AA4-7E71-42A0-A8FC-EA5B8BF84102}" srcOrd="1" destOrd="0" presId="urn:microsoft.com/office/officeart/2005/8/layout/process5"/>
    <dgm:cxn modelId="{1D242473-AA4C-433B-A953-992F5A0D899B}" type="presParOf" srcId="{4E303AA4-7E71-42A0-A8FC-EA5B8BF84102}" destId="{2DAC7929-F0E9-40EA-B97F-DB97443826E0}" srcOrd="0" destOrd="0" presId="urn:microsoft.com/office/officeart/2005/8/layout/process5"/>
    <dgm:cxn modelId="{9E18BF7D-D06B-435E-B852-0E2B79FFA5C3}" type="presParOf" srcId="{F68F898B-99B1-4DC0-869B-0086926AEF57}" destId="{2BE2D3E8-1A1B-433F-9481-1194DD23023A}" srcOrd="2" destOrd="0" presId="urn:microsoft.com/office/officeart/2005/8/layout/process5"/>
    <dgm:cxn modelId="{F64C07FB-8EBF-49EB-92F0-023CC4A5627C}" type="presParOf" srcId="{F68F898B-99B1-4DC0-869B-0086926AEF57}" destId="{DD63DBF7-9724-4AFB-A41C-AFC7588AD9E8}" srcOrd="3" destOrd="0" presId="urn:microsoft.com/office/officeart/2005/8/layout/process5"/>
    <dgm:cxn modelId="{FDE39F15-E611-4680-84DF-EEEC6D37A0F3}" type="presParOf" srcId="{DD63DBF7-9724-4AFB-A41C-AFC7588AD9E8}" destId="{1FB26292-BB01-4D13-80A0-DD2699AFFDDE}" srcOrd="0" destOrd="0" presId="urn:microsoft.com/office/officeart/2005/8/layout/process5"/>
    <dgm:cxn modelId="{439496B7-8313-4FD8-B8A5-DDB3594392EF}" type="presParOf" srcId="{F68F898B-99B1-4DC0-869B-0086926AEF57}" destId="{ABAF1FF5-3558-4DA0-BD61-E09E17F54DD7}" srcOrd="4" destOrd="0" presId="urn:microsoft.com/office/officeart/2005/8/layout/process5"/>
    <dgm:cxn modelId="{C46CE93D-6B4B-47F0-BE21-3A354C85D696}" type="presParOf" srcId="{F68F898B-99B1-4DC0-869B-0086926AEF57}" destId="{F34CCD06-BC59-491B-91DB-495DA1DB0465}" srcOrd="5" destOrd="0" presId="urn:microsoft.com/office/officeart/2005/8/layout/process5"/>
    <dgm:cxn modelId="{40FBC0DC-96C3-40FE-B6A6-13EE09EAFF16}" type="presParOf" srcId="{F34CCD06-BC59-491B-91DB-495DA1DB0465}" destId="{B7B3F665-EB31-4841-8525-C530049F6DB1}" srcOrd="0" destOrd="0" presId="urn:microsoft.com/office/officeart/2005/8/layout/process5"/>
    <dgm:cxn modelId="{CDDFC4E1-B26E-4794-9FAA-946149E8EC64}" type="presParOf" srcId="{F68F898B-99B1-4DC0-869B-0086926AEF57}" destId="{B149379C-96A8-4935-820E-5D8EFAD92B1A}" srcOrd="6" destOrd="0" presId="urn:microsoft.com/office/officeart/2005/8/layout/process5"/>
    <dgm:cxn modelId="{41CD94F6-CEEB-4061-9F62-668436F6C575}" type="presParOf" srcId="{F68F898B-99B1-4DC0-869B-0086926AEF57}" destId="{D0E54141-F69A-43B7-B59D-C447D65EBC05}" srcOrd="7" destOrd="0" presId="urn:microsoft.com/office/officeart/2005/8/layout/process5"/>
    <dgm:cxn modelId="{6DCB6D96-09CA-43C4-B6E2-C81588DFC8D9}" type="presParOf" srcId="{D0E54141-F69A-43B7-B59D-C447D65EBC05}" destId="{CB780073-D4A1-4A5C-AE77-8C77B6F8676D}" srcOrd="0" destOrd="0" presId="urn:microsoft.com/office/officeart/2005/8/layout/process5"/>
    <dgm:cxn modelId="{0E4AEA78-DA00-4109-B6E8-86FB4A4CB502}" type="presParOf" srcId="{F68F898B-99B1-4DC0-869B-0086926AEF57}" destId="{C050DC38-CDD3-4059-B425-4ECA51E4FEFF}"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2CA1D-BE52-4027-B762-BDF064BCAC00}">
      <dsp:nvSpPr>
        <dsp:cNvPr id="0" name=""/>
        <dsp:cNvSpPr/>
      </dsp:nvSpPr>
      <dsp:spPr>
        <a:xfrm>
          <a:off x="274842" y="1597090"/>
          <a:ext cx="972644" cy="972644"/>
        </a:xfrm>
        <a:prstGeom prst="roundRect">
          <a:avLst>
            <a:gd name="adj" fmla="val 10000"/>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2D00EB-4F84-417D-B8DF-D30837EAF6F8}">
      <dsp:nvSpPr>
        <dsp:cNvPr id="0" name=""/>
        <dsp:cNvSpPr/>
      </dsp:nvSpPr>
      <dsp:spPr>
        <a:xfrm>
          <a:off x="0" y="1317037"/>
          <a:ext cx="1834077" cy="2959971"/>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rPr>
            <a:t>Schools and Districts</a:t>
          </a:r>
        </a:p>
        <a:p>
          <a:pPr marL="171450" lvl="1" indent="-171450" algn="l" defTabSz="711200">
            <a:lnSpc>
              <a:spcPct val="90000"/>
            </a:lnSpc>
            <a:spcBef>
              <a:spcPct val="0"/>
            </a:spcBef>
            <a:spcAft>
              <a:spcPct val="15000"/>
            </a:spcAft>
            <a:buChar char="•"/>
          </a:pPr>
          <a:r>
            <a:rPr lang="en-US" sz="1600" kern="1200" dirty="0">
              <a:latin typeface="+mn-lt"/>
            </a:rPr>
            <a:t>Schools track data throughout school year</a:t>
          </a:r>
        </a:p>
        <a:p>
          <a:pPr marL="171450" lvl="1" indent="-171450" algn="l" defTabSz="711200">
            <a:lnSpc>
              <a:spcPct val="90000"/>
            </a:lnSpc>
            <a:spcBef>
              <a:spcPct val="0"/>
            </a:spcBef>
            <a:spcAft>
              <a:spcPct val="15000"/>
            </a:spcAft>
            <a:buChar char="•"/>
          </a:pPr>
          <a:r>
            <a:rPr lang="en-US" sz="1600" kern="1200" dirty="0">
              <a:latin typeface="+mn-lt"/>
            </a:rPr>
            <a:t>Districts provide data to Admin Unit/SOP</a:t>
          </a:r>
        </a:p>
      </dsp:txBody>
      <dsp:txXfrm>
        <a:off x="53718" y="1370755"/>
        <a:ext cx="1726641" cy="2852535"/>
      </dsp:txXfrm>
    </dsp:sp>
    <dsp:sp modelId="{65AB778E-218B-49E6-95C8-CB61469BD6D7}">
      <dsp:nvSpPr>
        <dsp:cNvPr id="0" name=""/>
        <dsp:cNvSpPr/>
      </dsp:nvSpPr>
      <dsp:spPr>
        <a:xfrm rot="1175243">
          <a:off x="1034858" y="290250"/>
          <a:ext cx="1090689" cy="230583"/>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rgbClr val="990033"/>
            </a:solidFill>
          </a:endParaRPr>
        </a:p>
      </dsp:txBody>
      <dsp:txXfrm>
        <a:off x="1036860" y="324772"/>
        <a:ext cx="1021514" cy="138349"/>
      </dsp:txXfrm>
    </dsp:sp>
    <dsp:sp modelId="{153BFA0E-3ED9-47B0-B6C1-1D7A20DFF3D8}">
      <dsp:nvSpPr>
        <dsp:cNvPr id="0" name=""/>
        <dsp:cNvSpPr/>
      </dsp:nvSpPr>
      <dsp:spPr>
        <a:xfrm>
          <a:off x="2438401" y="381003"/>
          <a:ext cx="1215017" cy="916853"/>
        </a:xfrm>
        <a:prstGeom prst="roundRect">
          <a:avLst>
            <a:gd name="adj" fmla="val 10000"/>
          </a:avLst>
        </a:prstGeom>
        <a:blipFill rotWithShape="0">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88F0B02-AAC4-406B-8CBC-11550AEB2268}">
      <dsp:nvSpPr>
        <dsp:cNvPr id="0" name=""/>
        <dsp:cNvSpPr/>
      </dsp:nvSpPr>
      <dsp:spPr>
        <a:xfrm>
          <a:off x="1981200" y="1600203"/>
          <a:ext cx="2133330" cy="3392603"/>
        </a:xfrm>
        <a:prstGeom prst="roundRect">
          <a:avLst>
            <a:gd name="adj" fmla="val 10000"/>
          </a:avLst>
        </a:prstGeom>
        <a:solidFill>
          <a:srgbClr val="FF0000">
            <a:alpha val="51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rPr>
            <a:t>Admin Unit/SOP</a:t>
          </a:r>
        </a:p>
        <a:p>
          <a:pPr marL="171450" lvl="1" indent="-171450" algn="l" defTabSz="711200">
            <a:lnSpc>
              <a:spcPct val="90000"/>
            </a:lnSpc>
            <a:spcBef>
              <a:spcPct val="0"/>
            </a:spcBef>
            <a:spcAft>
              <a:spcPct val="15000"/>
            </a:spcAft>
            <a:buChar char="•"/>
          </a:pPr>
          <a:r>
            <a:rPr lang="en-US" sz="1600" kern="1200" dirty="0">
              <a:latin typeface="+mn-lt"/>
            </a:rPr>
            <a:t>Combines data from districts.  Determines the appropriate coding for each record.</a:t>
          </a:r>
        </a:p>
        <a:p>
          <a:pPr marL="171450" lvl="1" indent="-171450" algn="l" defTabSz="711200">
            <a:lnSpc>
              <a:spcPct val="90000"/>
            </a:lnSpc>
            <a:spcBef>
              <a:spcPct val="0"/>
            </a:spcBef>
            <a:spcAft>
              <a:spcPct val="15000"/>
            </a:spcAft>
            <a:buChar char="•"/>
          </a:pPr>
          <a:r>
            <a:rPr lang="en-US" sz="1600" kern="1200" dirty="0">
              <a:latin typeface="+mn-lt"/>
            </a:rPr>
            <a:t>Reports data to CDE</a:t>
          </a:r>
        </a:p>
        <a:p>
          <a:pPr marL="171450" lvl="1" indent="-171450" algn="l" defTabSz="711200">
            <a:lnSpc>
              <a:spcPct val="90000"/>
            </a:lnSpc>
            <a:spcBef>
              <a:spcPct val="0"/>
            </a:spcBef>
            <a:spcAft>
              <a:spcPct val="15000"/>
            </a:spcAft>
            <a:buChar char="•"/>
          </a:pPr>
          <a:r>
            <a:rPr lang="en-US" sz="1600" kern="1200" dirty="0">
              <a:latin typeface="+mn-lt"/>
            </a:rPr>
            <a:t>Verifies accuracy, corrects and approves data</a:t>
          </a:r>
          <a:r>
            <a:rPr lang="en-US" sz="1600" kern="1200" dirty="0"/>
            <a:t>.</a:t>
          </a:r>
        </a:p>
      </dsp:txBody>
      <dsp:txXfrm>
        <a:off x="2043683" y="1662686"/>
        <a:ext cx="2008364" cy="3267637"/>
      </dsp:txXfrm>
    </dsp:sp>
    <dsp:sp modelId="{B76CE360-138C-400D-8139-B8FBA1D7D18F}">
      <dsp:nvSpPr>
        <dsp:cNvPr id="0" name=""/>
        <dsp:cNvSpPr/>
      </dsp:nvSpPr>
      <dsp:spPr>
        <a:xfrm rot="21062745">
          <a:off x="3792713" y="540868"/>
          <a:ext cx="665969" cy="236515"/>
        </a:xfrm>
        <a:prstGeom prst="rightArrow">
          <a:avLst>
            <a:gd name="adj1" fmla="val 60000"/>
            <a:gd name="adj2" fmla="val 5000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rgbClr val="990033"/>
            </a:solidFill>
          </a:endParaRPr>
        </a:p>
      </dsp:txBody>
      <dsp:txXfrm>
        <a:off x="3793145" y="593693"/>
        <a:ext cx="595015" cy="141909"/>
      </dsp:txXfrm>
    </dsp:sp>
    <dsp:sp modelId="{8DBB3D77-812E-47F8-97BB-4D3ED3940B46}">
      <dsp:nvSpPr>
        <dsp:cNvPr id="0" name=""/>
        <dsp:cNvSpPr/>
      </dsp:nvSpPr>
      <dsp:spPr>
        <a:xfrm>
          <a:off x="4800603" y="0"/>
          <a:ext cx="972644" cy="972644"/>
        </a:xfrm>
        <a:prstGeom prst="roundRect">
          <a:avLst>
            <a:gd name="adj" fmla="val 10000"/>
          </a:avLst>
        </a:prstGeom>
        <a:blipFill rotWithShape="0">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97EFE6-AB22-4D20-A95E-960259060193}">
      <dsp:nvSpPr>
        <dsp:cNvPr id="0" name=""/>
        <dsp:cNvSpPr/>
      </dsp:nvSpPr>
      <dsp:spPr>
        <a:xfrm>
          <a:off x="4572003" y="1233608"/>
          <a:ext cx="1948498" cy="3490792"/>
        </a:xfrm>
        <a:prstGeom prst="roundRect">
          <a:avLst>
            <a:gd name="adj" fmla="val 10000"/>
          </a:avLst>
        </a:prstGeom>
        <a:solidFill>
          <a:srgbClr val="7030A0">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ea typeface="Verdana" panose="020B0604030504040204" pitchFamily="34" charset="0"/>
              <a:cs typeface="Verdana" panose="020B0604030504040204" pitchFamily="34" charset="0"/>
            </a:rPr>
            <a:t>CDE via Data Pipeline</a:t>
          </a:r>
        </a:p>
        <a:p>
          <a:pPr marL="171450" lvl="1" indent="-171450" algn="l" defTabSz="711200">
            <a:lnSpc>
              <a:spcPct val="90000"/>
            </a:lnSpc>
            <a:spcBef>
              <a:spcPct val="0"/>
            </a:spcBef>
            <a:spcAft>
              <a:spcPct val="15000"/>
            </a:spcAft>
            <a:buChar char="•"/>
          </a:pPr>
          <a:r>
            <a:rPr lang="en-US" sz="1600" kern="1200" dirty="0">
              <a:latin typeface="+mn-lt"/>
            </a:rPr>
            <a:t>Collects data from Admin Unit/SOP</a:t>
          </a:r>
        </a:p>
        <a:p>
          <a:pPr marL="171450" lvl="1" indent="-171450" algn="l" defTabSz="711200">
            <a:lnSpc>
              <a:spcPct val="90000"/>
            </a:lnSpc>
            <a:spcBef>
              <a:spcPct val="0"/>
            </a:spcBef>
            <a:spcAft>
              <a:spcPct val="15000"/>
            </a:spcAft>
            <a:buChar char="•"/>
          </a:pPr>
          <a:r>
            <a:rPr lang="en-US" sz="1600" kern="1200" dirty="0">
              <a:latin typeface="+mn-lt"/>
            </a:rPr>
            <a:t>Checks data for accuracy</a:t>
          </a:r>
        </a:p>
        <a:p>
          <a:pPr marL="171450" lvl="1" indent="-171450" algn="l" defTabSz="711200">
            <a:lnSpc>
              <a:spcPct val="90000"/>
            </a:lnSpc>
            <a:spcBef>
              <a:spcPct val="0"/>
            </a:spcBef>
            <a:spcAft>
              <a:spcPct val="15000"/>
            </a:spcAft>
            <a:buChar char="•"/>
          </a:pPr>
          <a:r>
            <a:rPr lang="en-US" sz="1600" kern="1200" dirty="0">
              <a:latin typeface="+mn-lt"/>
            </a:rPr>
            <a:t>Edits data, all errors must be corrected</a:t>
          </a:r>
        </a:p>
        <a:p>
          <a:pPr marL="171450" lvl="1" indent="-171450" algn="l" defTabSz="711200">
            <a:lnSpc>
              <a:spcPct val="90000"/>
            </a:lnSpc>
            <a:spcBef>
              <a:spcPct val="0"/>
            </a:spcBef>
            <a:spcAft>
              <a:spcPct val="15000"/>
            </a:spcAft>
            <a:buChar char="•"/>
          </a:pPr>
          <a:r>
            <a:rPr lang="en-US" sz="1600" kern="1200" dirty="0">
              <a:latin typeface="+mn-lt"/>
            </a:rPr>
            <a:t>Allows approval once passed all edit validations</a:t>
          </a:r>
        </a:p>
      </dsp:txBody>
      <dsp:txXfrm>
        <a:off x="4629073" y="1290678"/>
        <a:ext cx="1834358" cy="3376652"/>
      </dsp:txXfrm>
    </dsp:sp>
    <dsp:sp modelId="{1EBE0CB9-AA34-4B18-B758-5F9FBC5E3C9C}">
      <dsp:nvSpPr>
        <dsp:cNvPr id="0" name=""/>
        <dsp:cNvSpPr/>
      </dsp:nvSpPr>
      <dsp:spPr>
        <a:xfrm rot="975637">
          <a:off x="6015295" y="594598"/>
          <a:ext cx="788835" cy="292952"/>
        </a:xfrm>
        <a:prstGeom prst="rightArrow">
          <a:avLst>
            <a:gd name="adj1" fmla="val 60000"/>
            <a:gd name="adj2" fmla="val 5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solidFill>
              <a:srgbClr val="990033"/>
            </a:solidFill>
          </a:endParaRPr>
        </a:p>
      </dsp:txBody>
      <dsp:txXfrm>
        <a:off x="6017053" y="640884"/>
        <a:ext cx="700949" cy="175772"/>
      </dsp:txXfrm>
    </dsp:sp>
    <dsp:sp modelId="{0519CEBE-8553-4F37-8BC9-B83D31B4D1CE}">
      <dsp:nvSpPr>
        <dsp:cNvPr id="0" name=""/>
        <dsp:cNvSpPr/>
      </dsp:nvSpPr>
      <dsp:spPr>
        <a:xfrm>
          <a:off x="6969783" y="632694"/>
          <a:ext cx="972644" cy="972644"/>
        </a:xfrm>
        <a:prstGeom prst="roundRect">
          <a:avLst>
            <a:gd name="adj" fmla="val 10000"/>
          </a:avLst>
        </a:prstGeom>
        <a:blipFill rotWithShape="0">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11EB97F-7D71-406A-AB8C-1A459FB9BE56}">
      <dsp:nvSpPr>
        <dsp:cNvPr id="0" name=""/>
        <dsp:cNvSpPr/>
      </dsp:nvSpPr>
      <dsp:spPr>
        <a:xfrm>
          <a:off x="6857998" y="2209803"/>
          <a:ext cx="1558896" cy="2694215"/>
        </a:xfrm>
        <a:prstGeom prst="roundRect">
          <a:avLst>
            <a:gd name="adj" fmla="val 10000"/>
          </a:avLst>
        </a:prstGeom>
        <a:solidFill>
          <a:schemeClr val="tx2">
            <a:lumMod val="60000"/>
            <a:lumOff val="40000"/>
          </a:schemeClr>
        </a:solidFill>
        <a:ln>
          <a:solidFill>
            <a:schemeClr val="tx2">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rPr>
            <a:t>Federal Government</a:t>
          </a:r>
        </a:p>
        <a:p>
          <a:pPr marL="171450" lvl="1" indent="-171450" algn="l" defTabSz="711200">
            <a:lnSpc>
              <a:spcPct val="90000"/>
            </a:lnSpc>
            <a:spcBef>
              <a:spcPct val="0"/>
            </a:spcBef>
            <a:spcAft>
              <a:spcPct val="15000"/>
            </a:spcAft>
            <a:buChar char="•"/>
          </a:pPr>
          <a:r>
            <a:rPr lang="en-US" sz="1600" kern="1200" dirty="0">
              <a:latin typeface="+mn-lt"/>
            </a:rPr>
            <a:t>CDE Reviews and validates data and submits to U.S. Department of Education </a:t>
          </a:r>
        </a:p>
      </dsp:txBody>
      <dsp:txXfrm>
        <a:off x="6903657" y="2255462"/>
        <a:ext cx="1467578" cy="2602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B86BA-B5F2-496A-A455-B0B211FA3BC7}">
      <dsp:nvSpPr>
        <dsp:cNvPr id="0" name=""/>
        <dsp:cNvSpPr/>
      </dsp:nvSpPr>
      <dsp:spPr>
        <a:xfrm>
          <a:off x="1521955" y="0"/>
          <a:ext cx="5272378" cy="527237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6B5E4-084B-4252-8964-0D7C031FD456}">
      <dsp:nvSpPr>
        <dsp:cNvPr id="0" name=""/>
        <dsp:cNvSpPr/>
      </dsp:nvSpPr>
      <dsp:spPr>
        <a:xfrm>
          <a:off x="2022831" y="500876"/>
          <a:ext cx="2056227" cy="20562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Special Education Child</a:t>
          </a:r>
        </a:p>
      </dsp:txBody>
      <dsp:txXfrm>
        <a:off x="2123208" y="601253"/>
        <a:ext cx="1855473" cy="1855473"/>
      </dsp:txXfrm>
    </dsp:sp>
    <dsp:sp modelId="{81CB02D9-9E99-4B0E-B3FA-27905DBFD60E}">
      <dsp:nvSpPr>
        <dsp:cNvPr id="0" name=""/>
        <dsp:cNvSpPr/>
      </dsp:nvSpPr>
      <dsp:spPr>
        <a:xfrm>
          <a:off x="4237230" y="500876"/>
          <a:ext cx="2056227" cy="20562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Special Education Participation</a:t>
          </a:r>
        </a:p>
      </dsp:txBody>
      <dsp:txXfrm>
        <a:off x="4337607" y="601253"/>
        <a:ext cx="1855473" cy="1855473"/>
      </dsp:txXfrm>
    </dsp:sp>
    <dsp:sp modelId="{E6EB45A8-9B0F-4C3D-8CD4-34CBB35DAF39}">
      <dsp:nvSpPr>
        <dsp:cNvPr id="0" name=""/>
        <dsp:cNvSpPr/>
      </dsp:nvSpPr>
      <dsp:spPr>
        <a:xfrm>
          <a:off x="2025750" y="2654040"/>
          <a:ext cx="2050388" cy="2178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Staff Profile </a:t>
          </a:r>
        </a:p>
      </dsp:txBody>
      <dsp:txXfrm>
        <a:off x="2125842" y="2754132"/>
        <a:ext cx="1850204" cy="1978512"/>
      </dsp:txXfrm>
    </dsp:sp>
    <dsp:sp modelId="{96606AAA-3A5A-48F7-8CC7-6B105AF23BE1}">
      <dsp:nvSpPr>
        <dsp:cNvPr id="0" name=""/>
        <dsp:cNvSpPr/>
      </dsp:nvSpPr>
      <dsp:spPr>
        <a:xfrm>
          <a:off x="4237230" y="2715275"/>
          <a:ext cx="2056227" cy="20562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Staff Assignment</a:t>
          </a:r>
        </a:p>
      </dsp:txBody>
      <dsp:txXfrm>
        <a:off x="4337607" y="2815652"/>
        <a:ext cx="1855473" cy="1855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DC6CF-22FC-40CE-BF8F-DBDF48E0E2DB}">
      <dsp:nvSpPr>
        <dsp:cNvPr id="0" name=""/>
        <dsp:cNvSpPr/>
      </dsp:nvSpPr>
      <dsp:spPr>
        <a:xfrm>
          <a:off x="0" y="1392078"/>
          <a:ext cx="10515600" cy="185610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794E7-A08C-4D78-9F38-2AAB5D01A4F0}">
      <dsp:nvSpPr>
        <dsp:cNvPr id="0" name=""/>
        <dsp:cNvSpPr/>
      </dsp:nvSpPr>
      <dsp:spPr>
        <a:xfrm>
          <a:off x="337986" y="1945495"/>
          <a:ext cx="1393697" cy="94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10/01/24 – Sped IEP Interchange opens</a:t>
          </a:r>
        </a:p>
      </dsp:txBody>
      <dsp:txXfrm>
        <a:off x="337986" y="1945495"/>
        <a:ext cx="1393697" cy="940005"/>
      </dsp:txXfrm>
    </dsp:sp>
    <dsp:sp modelId="{73A7210C-D2B2-4564-8553-8C894E21C8A2}">
      <dsp:nvSpPr>
        <dsp:cNvPr id="0" name=""/>
        <dsp:cNvSpPr/>
      </dsp:nvSpPr>
      <dsp:spPr>
        <a:xfrm>
          <a:off x="5011708" y="2274387"/>
          <a:ext cx="464026" cy="4640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5A939-198D-4340-9232-6A380E125AA6}">
      <dsp:nvSpPr>
        <dsp:cNvPr id="0" name=""/>
        <dsp:cNvSpPr/>
      </dsp:nvSpPr>
      <dsp:spPr>
        <a:xfrm>
          <a:off x="4520276" y="2767230"/>
          <a:ext cx="1719451" cy="1856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December Count Snapshot Due 2/21/25</a:t>
          </a:r>
        </a:p>
      </dsp:txBody>
      <dsp:txXfrm>
        <a:off x="4520276" y="2767230"/>
        <a:ext cx="1719451" cy="1856105"/>
      </dsp:txXfrm>
    </dsp:sp>
    <dsp:sp modelId="{9FDF874A-A0F7-43B2-B35B-18F17613DED4}">
      <dsp:nvSpPr>
        <dsp:cNvPr id="0" name=""/>
        <dsp:cNvSpPr/>
      </dsp:nvSpPr>
      <dsp:spPr>
        <a:xfrm>
          <a:off x="161131" y="0"/>
          <a:ext cx="372269" cy="3699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16D6C-833C-499A-B5CA-86D59CC74A7B}">
      <dsp:nvSpPr>
        <dsp:cNvPr id="0" name=""/>
        <dsp:cNvSpPr/>
      </dsp:nvSpPr>
      <dsp:spPr>
        <a:xfrm>
          <a:off x="2145320" y="756418"/>
          <a:ext cx="1700181" cy="115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11/01/24 – Sped December Count Snapshot opens</a:t>
          </a:r>
        </a:p>
      </dsp:txBody>
      <dsp:txXfrm>
        <a:off x="2145320" y="756418"/>
        <a:ext cx="1700181" cy="1154348"/>
      </dsp:txXfrm>
    </dsp:sp>
    <dsp:sp modelId="{EB44FAB6-1C6B-4C2E-9CA0-04FBDE76F066}">
      <dsp:nvSpPr>
        <dsp:cNvPr id="0" name=""/>
        <dsp:cNvSpPr/>
      </dsp:nvSpPr>
      <dsp:spPr>
        <a:xfrm>
          <a:off x="8229706" y="2280573"/>
          <a:ext cx="464026" cy="4640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03933-99A8-4E08-8A48-8AEC643E96E8}">
      <dsp:nvSpPr>
        <dsp:cNvPr id="0" name=""/>
        <dsp:cNvSpPr/>
      </dsp:nvSpPr>
      <dsp:spPr>
        <a:xfrm>
          <a:off x="6091183" y="690211"/>
          <a:ext cx="1659994" cy="115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5/01/25 – Sped Discipline and Sped EOY Snapshots open </a:t>
          </a:r>
        </a:p>
      </dsp:txBody>
      <dsp:txXfrm>
        <a:off x="6091183" y="690211"/>
        <a:ext cx="1659994" cy="1154348"/>
      </dsp:txXfrm>
    </dsp:sp>
    <dsp:sp modelId="{14613982-96A1-4A18-AD41-121311654FC4}">
      <dsp:nvSpPr>
        <dsp:cNvPr id="0" name=""/>
        <dsp:cNvSpPr/>
      </dsp:nvSpPr>
      <dsp:spPr>
        <a:xfrm>
          <a:off x="6728101" y="1856105"/>
          <a:ext cx="464026" cy="46402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E1959-8734-44EF-B540-30719B30B4A9}">
      <dsp:nvSpPr>
        <dsp:cNvPr id="0" name=""/>
        <dsp:cNvSpPr/>
      </dsp:nvSpPr>
      <dsp:spPr>
        <a:xfrm>
          <a:off x="7733352" y="3014277"/>
          <a:ext cx="1423684" cy="73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Sped Discipline Snapshot Due 7/31/25</a:t>
          </a:r>
        </a:p>
      </dsp:txBody>
      <dsp:txXfrm>
        <a:off x="7733352" y="3014277"/>
        <a:ext cx="1423684" cy="737987"/>
      </dsp:txXfrm>
    </dsp:sp>
    <dsp:sp modelId="{AD8F01FE-FB99-4D6C-A083-66AB70ED177E}">
      <dsp:nvSpPr>
        <dsp:cNvPr id="0" name=""/>
        <dsp:cNvSpPr/>
      </dsp:nvSpPr>
      <dsp:spPr>
        <a:xfrm>
          <a:off x="2800312" y="1875144"/>
          <a:ext cx="464026" cy="464026"/>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5B1CD-3953-428E-A112-F134723D64E4}">
      <dsp:nvSpPr>
        <dsp:cNvPr id="0" name=""/>
        <dsp:cNvSpPr/>
      </dsp:nvSpPr>
      <dsp:spPr>
        <a:xfrm>
          <a:off x="9164796" y="2634950"/>
          <a:ext cx="1350803" cy="1569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Sped EOY Snapshot Due 9/30/25</a:t>
          </a:r>
        </a:p>
      </dsp:txBody>
      <dsp:txXfrm>
        <a:off x="9164796" y="2634950"/>
        <a:ext cx="1350803" cy="1569615"/>
      </dsp:txXfrm>
    </dsp:sp>
    <dsp:sp modelId="{6CC143C3-4F3B-460F-A65C-AB211F71F952}">
      <dsp:nvSpPr>
        <dsp:cNvPr id="0" name=""/>
        <dsp:cNvSpPr/>
      </dsp:nvSpPr>
      <dsp:spPr>
        <a:xfrm>
          <a:off x="9636075" y="2142803"/>
          <a:ext cx="464026" cy="46402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250-13C1-4316-BB5A-7067A281249C}">
      <dsp:nvSpPr>
        <dsp:cNvPr id="0" name=""/>
        <dsp:cNvSpPr/>
      </dsp:nvSpPr>
      <dsp:spPr>
        <a:xfrm>
          <a:off x="855" y="52682"/>
          <a:ext cx="1294827" cy="57567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Requests Authorized</a:t>
          </a:r>
        </a:p>
      </dsp:txBody>
      <dsp:txXfrm>
        <a:off x="190478" y="136987"/>
        <a:ext cx="915581" cy="407063"/>
      </dsp:txXfrm>
    </dsp:sp>
    <dsp:sp modelId="{4582201A-2FE5-4E94-8AA5-3D445367025F}">
      <dsp:nvSpPr>
        <dsp:cNvPr id="0" name=""/>
        <dsp:cNvSpPr/>
      </dsp:nvSpPr>
      <dsp:spPr>
        <a:xfrm>
          <a:off x="1342427" y="173573"/>
          <a:ext cx="333890" cy="33389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6684" y="301253"/>
        <a:ext cx="245376" cy="78530"/>
      </dsp:txXfrm>
    </dsp:sp>
    <dsp:sp modelId="{928129BD-20A0-4DAB-A072-DD49E3AF1035}">
      <dsp:nvSpPr>
        <dsp:cNvPr id="0" name=""/>
        <dsp:cNvSpPr/>
      </dsp:nvSpPr>
      <dsp:spPr>
        <a:xfrm>
          <a:off x="1723063" y="82050"/>
          <a:ext cx="1295978" cy="51693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Requests Denied</a:t>
          </a:r>
        </a:p>
      </dsp:txBody>
      <dsp:txXfrm>
        <a:off x="1912855" y="157754"/>
        <a:ext cx="916394" cy="365529"/>
      </dsp:txXfrm>
    </dsp:sp>
    <dsp:sp modelId="{92705298-53F0-4AD3-B397-E9B09D45714D}">
      <dsp:nvSpPr>
        <dsp:cNvPr id="0" name=""/>
        <dsp:cNvSpPr/>
      </dsp:nvSpPr>
      <dsp:spPr>
        <a:xfrm>
          <a:off x="3065786" y="173573"/>
          <a:ext cx="333890" cy="33389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10043" y="242354"/>
        <a:ext cx="245376" cy="196328"/>
      </dsp:txXfrm>
    </dsp:sp>
    <dsp:sp modelId="{CB52A87F-E2C1-49BF-9BE7-FAD4C0C11977}">
      <dsp:nvSpPr>
        <dsp:cNvPr id="0" name=""/>
        <dsp:cNvSpPr/>
      </dsp:nvSpPr>
      <dsp:spPr>
        <a:xfrm>
          <a:off x="3447277" y="17079"/>
          <a:ext cx="1454922" cy="64450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Total # of Requests</a:t>
          </a:r>
        </a:p>
      </dsp:txBody>
      <dsp:txXfrm>
        <a:off x="3660345" y="111465"/>
        <a:ext cx="1028786" cy="455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115F-5BFC-4FB0-AF5F-4A0F5AB1F7AE}">
      <dsp:nvSpPr>
        <dsp:cNvPr id="0" name=""/>
        <dsp:cNvSpPr/>
      </dsp:nvSpPr>
      <dsp:spPr>
        <a:xfrm>
          <a:off x="6931" y="518229"/>
          <a:ext cx="2071799" cy="124307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Extract files from SIS/update data files</a:t>
          </a:r>
        </a:p>
      </dsp:txBody>
      <dsp:txXfrm>
        <a:off x="43340" y="554638"/>
        <a:ext cx="1998981" cy="1170261"/>
      </dsp:txXfrm>
    </dsp:sp>
    <dsp:sp modelId="{4E303AA4-7E71-42A0-A8FC-EA5B8BF84102}">
      <dsp:nvSpPr>
        <dsp:cNvPr id="0" name=""/>
        <dsp:cNvSpPr/>
      </dsp:nvSpPr>
      <dsp:spPr>
        <a:xfrm rot="27587">
          <a:off x="2290977" y="950821"/>
          <a:ext cx="423236" cy="51380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290979" y="1053073"/>
        <a:ext cx="296265" cy="308284"/>
      </dsp:txXfrm>
    </dsp:sp>
    <dsp:sp modelId="{2BE2D3E8-1A1B-433F-9481-1194DD23023A}">
      <dsp:nvSpPr>
        <dsp:cNvPr id="0" name=""/>
        <dsp:cNvSpPr/>
      </dsp:nvSpPr>
      <dsp:spPr>
        <a:xfrm>
          <a:off x="2877264" y="541263"/>
          <a:ext cx="2071799" cy="1243079"/>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Upload files under Data File Upload</a:t>
          </a:r>
        </a:p>
      </dsp:txBody>
      <dsp:txXfrm>
        <a:off x="2913673" y="577672"/>
        <a:ext cx="1998981" cy="1170261"/>
      </dsp:txXfrm>
    </dsp:sp>
    <dsp:sp modelId="{DD63DBF7-9724-4AFB-A41C-AFC7588AD9E8}">
      <dsp:nvSpPr>
        <dsp:cNvPr id="0" name=""/>
        <dsp:cNvSpPr/>
      </dsp:nvSpPr>
      <dsp:spPr>
        <a:xfrm rot="21589183">
          <a:off x="5136435" y="901341"/>
          <a:ext cx="451401" cy="51380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136435" y="1004315"/>
        <a:ext cx="315981" cy="308284"/>
      </dsp:txXfrm>
    </dsp:sp>
    <dsp:sp modelId="{ABAF1FF5-3558-4DA0-BD61-E09E17F54DD7}">
      <dsp:nvSpPr>
        <dsp:cNvPr id="0" name=""/>
        <dsp:cNvSpPr/>
      </dsp:nvSpPr>
      <dsp:spPr>
        <a:xfrm>
          <a:off x="5800759" y="532065"/>
          <a:ext cx="2071799" cy="1243079"/>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Check Batch Maintenance screen/wait for confirmation email</a:t>
          </a:r>
        </a:p>
      </dsp:txBody>
      <dsp:txXfrm>
        <a:off x="5837168" y="568474"/>
        <a:ext cx="1998981" cy="1170261"/>
      </dsp:txXfrm>
    </dsp:sp>
    <dsp:sp modelId="{F34CCD06-BC59-491B-91DB-495DA1DB0465}">
      <dsp:nvSpPr>
        <dsp:cNvPr id="0" name=""/>
        <dsp:cNvSpPr/>
      </dsp:nvSpPr>
      <dsp:spPr>
        <a:xfrm rot="5374373">
          <a:off x="6664482" y="1795272"/>
          <a:ext cx="358348" cy="59406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6665035" y="1913132"/>
        <a:ext cx="356441" cy="250844"/>
      </dsp:txXfrm>
    </dsp:sp>
    <dsp:sp modelId="{B149379C-96A8-4935-820E-5D8EFAD92B1A}">
      <dsp:nvSpPr>
        <dsp:cNvPr id="0" name=""/>
        <dsp:cNvSpPr/>
      </dsp:nvSpPr>
      <dsp:spPr>
        <a:xfrm>
          <a:off x="5814900" y="2429087"/>
          <a:ext cx="2071799" cy="124307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Review error reports </a:t>
          </a:r>
        </a:p>
      </dsp:txBody>
      <dsp:txXfrm>
        <a:off x="5851309" y="2465496"/>
        <a:ext cx="1998981" cy="1170261"/>
      </dsp:txXfrm>
    </dsp:sp>
    <dsp:sp modelId="{D0E54141-F69A-43B7-B59D-C447D65EBC05}">
      <dsp:nvSpPr>
        <dsp:cNvPr id="0" name=""/>
        <dsp:cNvSpPr/>
      </dsp:nvSpPr>
      <dsp:spPr>
        <a:xfrm rot="10847647">
          <a:off x="4791888" y="2776864"/>
          <a:ext cx="528992" cy="497780"/>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941215" y="2877455"/>
        <a:ext cx="379658" cy="298668"/>
      </dsp:txXfrm>
    </dsp:sp>
    <dsp:sp modelId="{C050DC38-CDD3-4059-B425-4ECA51E4FEFF}">
      <dsp:nvSpPr>
        <dsp:cNvPr id="0" name=""/>
        <dsp:cNvSpPr/>
      </dsp:nvSpPr>
      <dsp:spPr>
        <a:xfrm>
          <a:off x="2179150" y="2378692"/>
          <a:ext cx="2071799" cy="1243079"/>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Correct data in source system</a:t>
          </a:r>
        </a:p>
      </dsp:txBody>
      <dsp:txXfrm>
        <a:off x="2215559" y="2415101"/>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77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7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250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934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10/28/2024</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27047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10/28/2024</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8385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381000" y="685800"/>
            <a:ext cx="6096000" cy="3429000"/>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Admin Unit/SOPs collect data from schools and/or member districts.  Data is compiled at the AU level and submitted to the CDE via the Data</a:t>
            </a:r>
            <a:r>
              <a:rPr lang="en-US" altLang="en-US" baseline="0" dirty="0"/>
              <a:t> Pipeline.</a:t>
            </a:r>
            <a:r>
              <a:rPr lang="en-US" altLang="en-US" dirty="0"/>
              <a:t> </a:t>
            </a:r>
          </a:p>
        </p:txBody>
      </p:sp>
    </p:spTree>
    <p:extLst>
      <p:ext uri="{BB962C8B-B14F-4D97-AF65-F5344CB8AC3E}">
        <p14:creationId xmlns:p14="http://schemas.microsoft.com/office/powerpoint/2010/main" val="397605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646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227147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695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238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379642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157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46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9AE5-EAF7-01EA-C970-F7FCB8E500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034410-E388-DFF6-899A-6DB960F763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E6B3D2-456B-2598-472A-D93A5C5E8922}"/>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5" name="Footer Placeholder 4">
            <a:extLst>
              <a:ext uri="{FF2B5EF4-FFF2-40B4-BE49-F238E27FC236}">
                <a16:creationId xmlns:a16="http://schemas.microsoft.com/office/drawing/2014/main" id="{B4290A2E-C506-F8D9-3D8A-A4BBCA91C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BCE78-D433-1D6C-9EBE-6778294DA7A4}"/>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124858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F528-6B41-04FA-1127-0F13A0F11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814F76-CE58-91FD-9BA9-B387846E74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E7824-8264-E653-6F60-745CFCE1C43E}"/>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5" name="Footer Placeholder 4">
            <a:extLst>
              <a:ext uri="{FF2B5EF4-FFF2-40B4-BE49-F238E27FC236}">
                <a16:creationId xmlns:a16="http://schemas.microsoft.com/office/drawing/2014/main" id="{D9A6474C-2A3B-441C-6D0F-8F85DCAB4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599AE-1D40-BD33-CE2A-3B4C8F242779}"/>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10979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CE6B4-6D2E-6358-3C45-80ED4654DE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EB2AFC-0C13-5C31-C226-8E808AF4D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3D3DD-E703-A214-A55C-01490B7A8D8A}"/>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5" name="Footer Placeholder 4">
            <a:extLst>
              <a:ext uri="{FF2B5EF4-FFF2-40B4-BE49-F238E27FC236}">
                <a16:creationId xmlns:a16="http://schemas.microsoft.com/office/drawing/2014/main" id="{0B5AB0CC-26F1-7998-611E-8A0405E76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48C69-CC07-83D3-EDE1-7941A740629F}"/>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399701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1963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84928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1368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08775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91181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046992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006658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47591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1185-9233-858C-F4D1-18F86359C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B8001-5B87-3CE4-FFB6-3130DBACFA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780D6-0D5D-9F7C-634D-EFD9CA1E30D2}"/>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5" name="Footer Placeholder 4">
            <a:extLst>
              <a:ext uri="{FF2B5EF4-FFF2-40B4-BE49-F238E27FC236}">
                <a16:creationId xmlns:a16="http://schemas.microsoft.com/office/drawing/2014/main" id="{B3D743E5-7742-F4DC-E600-CD807880C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9C7D9-A6FE-876E-9436-5E39BB3E46E1}"/>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3856778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75857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14206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91612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1895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94179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a:spLocks noGrp="1"/>
          </p:cNvSpPr>
          <p:nvPr>
            <p:ph idx="1" hasCustomPrompt="1"/>
          </p:nvPr>
        </p:nvSpPr>
        <p:spPr>
          <a:xfrm>
            <a:off x="838200" y="4305600"/>
            <a:ext cx="105156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3520421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2" y="2669750"/>
            <a:ext cx="3600711" cy="3681991"/>
          </a:xfrm>
          <a:prstGeom prst="rect">
            <a:avLst/>
          </a:prstGeom>
        </p:spPr>
      </p:pic>
      <p:sp>
        <p:nvSpPr>
          <p:cNvPr id="9" name="Content Placeholder 2"/>
          <p:cNvSpPr>
            <a:spLocks noGrp="1"/>
          </p:cNvSpPr>
          <p:nvPr>
            <p:ph idx="1"/>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2" name="Rectangle 1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1"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3"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9450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158423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1937836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12192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6094"/>
            <a:ext cx="12192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785906"/>
            <a:ext cx="12192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627" y="6369865"/>
            <a:ext cx="990651" cy="415946"/>
          </a:xfrm>
          <a:prstGeom prst="rect">
            <a:avLst/>
          </a:prstGeom>
        </p:spPr>
      </p:pic>
      <p:sp>
        <p:nvSpPr>
          <p:cNvPr id="13" name="Date Placeholder 2"/>
          <p:cNvSpPr>
            <a:spLocks noGrp="1"/>
          </p:cNvSpPr>
          <p:nvPr>
            <p:ph type="dt" sz="half" idx="10"/>
          </p:nvPr>
        </p:nvSpPr>
        <p:spPr>
          <a:xfrm>
            <a:off x="838200" y="6537600"/>
            <a:ext cx="27432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4038600" y="6537600"/>
            <a:ext cx="41148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8610600" y="6537600"/>
            <a:ext cx="2161032"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838200" y="2282400"/>
            <a:ext cx="105156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10639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2414A-F335-FBE8-5A61-0303A32236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A9E31C-39A7-A849-A4C6-EF33757E2E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3D0442-6F0F-6831-6608-CCD05AF093A6}"/>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5" name="Footer Placeholder 4">
            <a:extLst>
              <a:ext uri="{FF2B5EF4-FFF2-40B4-BE49-F238E27FC236}">
                <a16:creationId xmlns:a16="http://schemas.microsoft.com/office/drawing/2014/main" id="{56AED2AE-016B-2985-B957-E3BD9DF42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DE255-3261-0B61-7B7E-BDF1C3E75D3E}"/>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1709542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14743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22" name="Rectangle 2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7"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0" name="Content Placeholder 2"/>
          <p:cNvSpPr>
            <a:spLocks noGrp="1"/>
          </p:cNvSpPr>
          <p:nvPr>
            <p:ph idx="1"/>
          </p:nvPr>
        </p:nvSpPr>
        <p:spPr>
          <a:xfrm>
            <a:off x="838201"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6193118"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37561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403546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8144272" cy="3965456"/>
          </a:xfrm>
          <a:prstGeom prst="rect">
            <a:avLst/>
          </a:prstGeom>
        </p:spPr>
      </p:pic>
      <p:sp>
        <p:nvSpPr>
          <p:cNvPr id="15"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7" name="Rectangle 16"/>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2"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2"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07731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6630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63147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F60D-58E4-015A-DE0B-B1CB8A9C5C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BA33A-FE95-EE11-6A04-8F7C89AEA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2442B-B93C-C03E-E25B-0CE104A90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E71598-3D87-4412-5719-B59D05A13BA4}"/>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6" name="Footer Placeholder 5">
            <a:extLst>
              <a:ext uri="{FF2B5EF4-FFF2-40B4-BE49-F238E27FC236}">
                <a16:creationId xmlns:a16="http://schemas.microsoft.com/office/drawing/2014/main" id="{BF1D90D8-E15D-1BA9-3CD7-1790EA853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8BFC8-7D43-5997-130C-E21813C9F238}"/>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15461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00F0A-B2F9-AE98-3EC9-B2AD83DD10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B923E8-E273-F4C9-DE3E-1240483935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3680E-72C9-D415-5037-71FFA96F88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B47032-80E6-071D-BB51-8F35E9F1F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3A93D5-73E5-71DA-AA54-F6B3DDDF7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ABB419-160D-3819-53AF-906C58C28991}"/>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8" name="Footer Placeholder 7">
            <a:extLst>
              <a:ext uri="{FF2B5EF4-FFF2-40B4-BE49-F238E27FC236}">
                <a16:creationId xmlns:a16="http://schemas.microsoft.com/office/drawing/2014/main" id="{2C6A19A2-CC41-3D69-4633-B17C096EC7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E2CB58-D52E-8326-D4DF-A4819C0502F8}"/>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28380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6FC7-0CF0-4603-6744-F7B219E7FD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061D1A-3D1C-0771-4552-9896DA3993AB}"/>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4" name="Footer Placeholder 3">
            <a:extLst>
              <a:ext uri="{FF2B5EF4-FFF2-40B4-BE49-F238E27FC236}">
                <a16:creationId xmlns:a16="http://schemas.microsoft.com/office/drawing/2014/main" id="{027108AA-3386-BC5C-023A-86F8819631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516B6-C4CD-717A-2992-1F43A9F4033E}"/>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399949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50B59-584F-5F17-9A67-424E6AA7F90D}"/>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3" name="Footer Placeholder 2">
            <a:extLst>
              <a:ext uri="{FF2B5EF4-FFF2-40B4-BE49-F238E27FC236}">
                <a16:creationId xmlns:a16="http://schemas.microsoft.com/office/drawing/2014/main" id="{BB85F025-1618-1C53-4BBA-7EC8F114FE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CC0A6-EDDC-37C3-9F80-B0D01C3B6A3D}"/>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139633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D134-3528-3C9F-A636-D9EEB8770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DEE97-418D-1CB7-ACFB-A410B8DCE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91578-791E-9223-529B-C313A4879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0A2EA-FDA2-E5FE-E4DB-2EB7AFDF638C}"/>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6" name="Footer Placeholder 5">
            <a:extLst>
              <a:ext uri="{FF2B5EF4-FFF2-40B4-BE49-F238E27FC236}">
                <a16:creationId xmlns:a16="http://schemas.microsoft.com/office/drawing/2014/main" id="{A80328A5-6104-5040-FAD2-6ABEDC230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AFF04-F569-5298-0446-AAD956F005C1}"/>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4224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4BF8-BCC0-B8C2-CDA8-237E7EF45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679972-C2A2-77CB-F722-15DF21714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F06D1B-3451-35C4-E97A-835F7E3DB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7A994-90FD-F3D3-C667-25FD885B092C}"/>
              </a:ext>
            </a:extLst>
          </p:cNvPr>
          <p:cNvSpPr>
            <a:spLocks noGrp="1"/>
          </p:cNvSpPr>
          <p:nvPr>
            <p:ph type="dt" sz="half" idx="10"/>
          </p:nvPr>
        </p:nvSpPr>
        <p:spPr/>
        <p:txBody>
          <a:bodyPr/>
          <a:lstStyle/>
          <a:p>
            <a:fld id="{547ED032-D337-4439-BBE3-1640256C07F1}" type="datetimeFigureOut">
              <a:rPr lang="en-US" smtClean="0"/>
              <a:t>10/28/2024</a:t>
            </a:fld>
            <a:endParaRPr lang="en-US"/>
          </a:p>
        </p:txBody>
      </p:sp>
      <p:sp>
        <p:nvSpPr>
          <p:cNvPr id="6" name="Footer Placeholder 5">
            <a:extLst>
              <a:ext uri="{FF2B5EF4-FFF2-40B4-BE49-F238E27FC236}">
                <a16:creationId xmlns:a16="http://schemas.microsoft.com/office/drawing/2014/main" id="{21A8E963-A149-42D0-586A-85C5E8444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9B76E-C130-A4B6-FDA6-91102A89ACA5}"/>
              </a:ext>
            </a:extLst>
          </p:cNvPr>
          <p:cNvSpPr>
            <a:spLocks noGrp="1"/>
          </p:cNvSpPr>
          <p:nvPr>
            <p:ph type="sldNum" sz="quarter" idx="12"/>
          </p:nvPr>
        </p:nvSpPr>
        <p:spPr/>
        <p:txBody>
          <a:bodyPr/>
          <a:lstStyle/>
          <a:p>
            <a:fld id="{7CF8ED2C-0E9B-459A-9F80-DDC2D0542819}" type="slidenum">
              <a:rPr lang="en-US" smtClean="0"/>
              <a:t>‹#›</a:t>
            </a:fld>
            <a:endParaRPr lang="en-US"/>
          </a:p>
        </p:txBody>
      </p:sp>
    </p:spTree>
    <p:extLst>
      <p:ext uri="{BB962C8B-B14F-4D97-AF65-F5344CB8AC3E}">
        <p14:creationId xmlns:p14="http://schemas.microsoft.com/office/powerpoint/2010/main" val="203343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E4B1BE-0762-4F55-DDE9-4D190F039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A4FFEC-637C-8ED4-5436-2567FE711A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A256B-BCA1-0479-64E3-A7C6E63EB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7ED032-D337-4439-BBE3-1640256C07F1}" type="datetimeFigureOut">
              <a:rPr lang="en-US" smtClean="0"/>
              <a:t>10/28/2024</a:t>
            </a:fld>
            <a:endParaRPr lang="en-US"/>
          </a:p>
        </p:txBody>
      </p:sp>
      <p:sp>
        <p:nvSpPr>
          <p:cNvPr id="5" name="Footer Placeholder 4">
            <a:extLst>
              <a:ext uri="{FF2B5EF4-FFF2-40B4-BE49-F238E27FC236}">
                <a16:creationId xmlns:a16="http://schemas.microsoft.com/office/drawing/2014/main" id="{369E38B3-E484-BC7D-0CE3-CF2918391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372966-609D-336D-B12A-640943B924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F8ED2C-0E9B-459A-9F80-DDC2D0542819}" type="slidenum">
              <a:rPr lang="en-US" smtClean="0"/>
              <a:t>‹#›</a:t>
            </a:fld>
            <a:endParaRPr lang="en-US"/>
          </a:p>
        </p:txBody>
      </p:sp>
    </p:spTree>
    <p:extLst>
      <p:ext uri="{BB962C8B-B14F-4D97-AF65-F5344CB8AC3E}">
        <p14:creationId xmlns:p14="http://schemas.microsoft.com/office/powerpoint/2010/main" val="39074450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593380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678" r:id="rId16"/>
    <p:sldLayoutId id="2147483718" r:id="rId17"/>
    <p:sldLayoutId id="2147483719" r:id="rId18"/>
    <p:sldLayoutId id="2147483720" r:id="rId19"/>
    <p:sldLayoutId id="2147483721" r:id="rId20"/>
    <p:sldLayoutId id="2147483722" r:id="rId21"/>
    <p:sldLayoutId id="2147483723" r:id="rId22"/>
    <p:sldLayoutId id="2147483724" r:id="rId23"/>
    <p:sldLayoutId id="214748373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datapipeline/inter_sped-iep" TargetMode="External"/><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org_orgcode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snap_snapshots" TargetMode="External"/><Relationship Id="rId2" Type="http://schemas.openxmlformats.org/officeDocument/2006/relationships/hyperlink" Target="https://www.cde.state.co.us/datapipeline/inter_interchanges"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datapipeline/snap_snapshots"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3.png"/><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http://www.cde.state.co.us/datapipeline/resources" TargetMode="External"/><Relationship Id="rId2" Type="http://schemas.openxmlformats.org/officeDocument/2006/relationships/hyperlink" Target="http://www.cde.state.co.us/datapipeline/inter_interchanges"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cde.state.co.us/datapipeline/inter_sped-ie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13.xml"/><Relationship Id="rId5" Type="http://schemas.openxmlformats.org/officeDocument/2006/relationships/hyperlink" Target="mailto:heitman_l@cde.state.co.us" TargetMode="External"/><Relationship Id="rId4" Type="http://schemas.openxmlformats.org/officeDocument/2006/relationships/hyperlink" Target="mailto:SpedDiscipline@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DATASERVICES-subscribe-request@cdelist.cde.state.co.us" TargetMode="External"/><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hyperlink" Target="http://www.cde.state.co.us/datapipeline/datapipelinetownhallpresentation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datapipeline/syncplicity" TargetMode="External"/><Relationship Id="rId2" Type="http://schemas.openxmlformats.org/officeDocument/2006/relationships/hyperlink" Target="http://www.cde.state.co.us/datapipeline/syncplicityinstruction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6.png"/><Relationship Id="rId4" Type="http://schemas.openxmlformats.org/officeDocument/2006/relationships/diagramData" Target="../diagrams/data1.xml"/><Relationship Id="rId9" Type="http://schemas.openxmlformats.org/officeDocument/2006/relationships/image" Target="../media/image25.wmf"/></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Introduction to Special Education Data Reporting</a:t>
            </a:r>
            <a:br>
              <a:rPr lang="en-US" dirty="0"/>
            </a:br>
            <a:r>
              <a:rPr lang="en-US" dirty="0"/>
              <a:t>Special Education IEP Interchange</a:t>
            </a:r>
            <a:br>
              <a:rPr lang="en-US" dirty="0"/>
            </a:br>
            <a:r>
              <a:rPr lang="en-US" dirty="0"/>
              <a:t> Data Pipeline Training</a:t>
            </a:r>
          </a:p>
        </p:txBody>
      </p:sp>
      <p:sp>
        <p:nvSpPr>
          <p:cNvPr id="3" name="Subtitle 2"/>
          <p:cNvSpPr>
            <a:spLocks noGrp="1"/>
          </p:cNvSpPr>
          <p:nvPr>
            <p:ph type="subTitle" idx="1"/>
          </p:nvPr>
        </p:nvSpPr>
        <p:spPr>
          <a:xfrm>
            <a:off x="2209800" y="5092975"/>
            <a:ext cx="7772400" cy="1765025"/>
          </a:xfrm>
        </p:spPr>
        <p:txBody>
          <a:bodyPr>
            <a:normAutofit fontScale="77500" lnSpcReduction="20000"/>
          </a:bodyPr>
          <a:lstStyle/>
          <a:p>
            <a:r>
              <a:rPr lang="en-US" sz="2800" dirty="0">
                <a:latin typeface="Museo Slab 500" panose="02000000000000000000"/>
              </a:rPr>
              <a:t>Lindsey Heitman </a:t>
            </a:r>
          </a:p>
          <a:p>
            <a:r>
              <a:rPr lang="en-US" sz="2800" dirty="0">
                <a:latin typeface="Museo Slab 500" panose="02000000000000000000"/>
              </a:rPr>
              <a:t>Data Services Unit </a:t>
            </a:r>
          </a:p>
          <a:p>
            <a:r>
              <a:rPr lang="en-US" sz="2800" dirty="0">
                <a:latin typeface="Museo Slab 500" panose="02000000000000000000"/>
              </a:rPr>
              <a:t>Fall 2024</a:t>
            </a:r>
          </a:p>
          <a:p>
            <a:r>
              <a:rPr lang="en-US" sz="6400" dirty="0"/>
              <a:t> </a:t>
            </a:r>
          </a:p>
          <a:p>
            <a:endParaRPr lang="en-US" dirty="0"/>
          </a:p>
          <a:p>
            <a:endParaRPr lang="en-US" dirty="0"/>
          </a:p>
        </p:txBody>
      </p:sp>
    </p:spTree>
    <p:extLst>
      <p:ext uri="{BB962C8B-B14F-4D97-AF65-F5344CB8AC3E}">
        <p14:creationId xmlns:p14="http://schemas.microsoft.com/office/powerpoint/2010/main" val="2564525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13" y="114304"/>
            <a:ext cx="8687841" cy="369332"/>
          </a:xfrm>
        </p:spPr>
        <p:txBody>
          <a:bodyPr>
            <a:normAutofit/>
          </a:bodyPr>
          <a:lstStyle/>
          <a:p>
            <a:r>
              <a:rPr lang="en-US" dirty="0"/>
              <a:t>Data Pipeline </a:t>
            </a:r>
            <a:r>
              <a:rPr lang="en-US" dirty="0" err="1"/>
              <a:t>IdM</a:t>
            </a:r>
            <a:r>
              <a:rPr lang="en-US" dirty="0"/>
              <a:t> Roles - Special Education Collections</a:t>
            </a:r>
          </a:p>
        </p:txBody>
      </p:sp>
      <p:sp>
        <p:nvSpPr>
          <p:cNvPr id="30" name="TextBox 29">
            <a:extLst>
              <a:ext uri="{FF2B5EF4-FFF2-40B4-BE49-F238E27FC236}">
                <a16:creationId xmlns:a16="http://schemas.microsoft.com/office/drawing/2014/main" id="{42C2C4D3-1031-A5B8-26AD-845363FD0655}"/>
              </a:ext>
            </a:extLst>
          </p:cNvPr>
          <p:cNvSpPr txBox="1"/>
          <p:nvPr/>
        </p:nvSpPr>
        <p:spPr>
          <a:xfrm>
            <a:off x="256674" y="642226"/>
            <a:ext cx="4174311" cy="338554"/>
          </a:xfrm>
          <a:prstGeom prst="rect">
            <a:avLst/>
          </a:prstGeom>
          <a:noFill/>
        </p:spPr>
        <p:txBody>
          <a:bodyPr wrap="square" rtlCol="0">
            <a:spAutoFit/>
          </a:bodyPr>
          <a:lstStyle/>
          <a:p>
            <a:r>
              <a:rPr lang="en-US" sz="1600" dirty="0"/>
              <a:t>District Respondent (AU STF role optional)</a:t>
            </a:r>
          </a:p>
        </p:txBody>
      </p:sp>
      <p:sp>
        <p:nvSpPr>
          <p:cNvPr id="13" name="Content Placeholder 1">
            <a:extLst>
              <a:ext uri="{FF2B5EF4-FFF2-40B4-BE49-F238E27FC236}">
                <a16:creationId xmlns:a16="http://schemas.microsoft.com/office/drawing/2014/main" id="{3633B28B-E9DF-717A-0971-4A49AF0FF74B}"/>
              </a:ext>
            </a:extLst>
          </p:cNvPr>
          <p:cNvSpPr txBox="1">
            <a:spLocks/>
          </p:cNvSpPr>
          <p:nvPr/>
        </p:nvSpPr>
        <p:spPr>
          <a:xfrm>
            <a:off x="327747" y="987575"/>
            <a:ext cx="3931919" cy="1468642"/>
          </a:xfrm>
          <a:prstGeom prst="rect">
            <a:avLst/>
          </a:prstGeom>
          <a:solidFill>
            <a:schemeClr val="bg2"/>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500" b="1" dirty="0"/>
              <a:t>Staff Interchange Role Options:  STF</a:t>
            </a:r>
          </a:p>
          <a:p>
            <a:r>
              <a:rPr lang="en-US" sz="2500" b="1" dirty="0"/>
              <a:t>STF-LEAUSER </a:t>
            </a:r>
            <a:r>
              <a:rPr lang="en-US" sz="2500" dirty="0"/>
              <a:t>– upload Staff Profile, Assignment Files</a:t>
            </a:r>
          </a:p>
          <a:p>
            <a:pPr marL="457200" lvl="1" indent="0">
              <a:buFont typeface="Arial" panose="020B0604020202020204" pitchFamily="34" charset="0"/>
              <a:buNone/>
            </a:pPr>
            <a:r>
              <a:rPr lang="en-US" sz="2500" dirty="0"/>
              <a:t>                             </a:t>
            </a:r>
            <a:r>
              <a:rPr lang="en-US" sz="2500" b="1" dirty="0"/>
              <a:t>OR</a:t>
            </a:r>
          </a:p>
          <a:p>
            <a:r>
              <a:rPr lang="en-US" sz="2500" b="1" dirty="0"/>
              <a:t>STF-LEAVIEWER </a:t>
            </a:r>
            <a:r>
              <a:rPr lang="en-US" sz="2500" dirty="0"/>
              <a:t>– view only role for Staff Profile, Assignment Files</a:t>
            </a:r>
          </a:p>
          <a:p>
            <a:pPr marL="457200" lvl="1" indent="0">
              <a:buFont typeface="Arial" panose="020B0604020202020204" pitchFamily="34" charset="0"/>
              <a:buNone/>
            </a:pPr>
            <a:endParaRPr lang="en-US" sz="1200" b="1" dirty="0">
              <a:solidFill>
                <a:srgbClr val="FF0000"/>
              </a:solidFill>
            </a:endParaRPr>
          </a:p>
          <a:p>
            <a:pPr marL="0" indent="0">
              <a:buFont typeface="Arial" panose="020B0604020202020204" pitchFamily="34" charset="0"/>
              <a:buNone/>
            </a:pPr>
            <a:endParaRPr lang="en-US" sz="1100" b="1" u="sng" dirty="0"/>
          </a:p>
          <a:p>
            <a:pPr marL="0" indent="0">
              <a:buFont typeface="Arial" panose="020B0604020202020204" pitchFamily="34" charset="0"/>
              <a:buNone/>
            </a:pPr>
            <a:endParaRPr lang="en-US" sz="1100" b="1" u="sng" dirty="0"/>
          </a:p>
          <a:p>
            <a:pPr marL="0" indent="0">
              <a:buFont typeface="Arial" panose="020B0604020202020204" pitchFamily="34" charset="0"/>
              <a:buNone/>
            </a:pPr>
            <a:endParaRPr lang="en-US" sz="1400" u="sng" dirty="0"/>
          </a:p>
        </p:txBody>
      </p:sp>
      <p:sp>
        <p:nvSpPr>
          <p:cNvPr id="25" name="TextBox 24">
            <a:extLst>
              <a:ext uri="{FF2B5EF4-FFF2-40B4-BE49-F238E27FC236}">
                <a16:creationId xmlns:a16="http://schemas.microsoft.com/office/drawing/2014/main" id="{4CBB5F81-888D-7B12-7AD4-D06C558C1ADA}"/>
              </a:ext>
            </a:extLst>
          </p:cNvPr>
          <p:cNvSpPr txBox="1"/>
          <p:nvPr/>
        </p:nvSpPr>
        <p:spPr>
          <a:xfrm>
            <a:off x="614163" y="3429000"/>
            <a:ext cx="5050167" cy="369332"/>
          </a:xfrm>
          <a:prstGeom prst="rect">
            <a:avLst/>
          </a:prstGeom>
          <a:noFill/>
        </p:spPr>
        <p:txBody>
          <a:bodyPr wrap="square" rtlCol="0">
            <a:spAutoFit/>
          </a:bodyPr>
          <a:lstStyle/>
          <a:p>
            <a:r>
              <a:rPr lang="en-US" dirty="0"/>
              <a:t>AU Respondent – Interchange Role </a:t>
            </a:r>
          </a:p>
        </p:txBody>
      </p:sp>
      <p:sp>
        <p:nvSpPr>
          <p:cNvPr id="2" name="Content Placeholder 1"/>
          <p:cNvSpPr>
            <a:spLocks noGrp="1"/>
          </p:cNvSpPr>
          <p:nvPr>
            <p:ph sz="half" idx="4294967295"/>
          </p:nvPr>
        </p:nvSpPr>
        <p:spPr>
          <a:xfrm>
            <a:off x="727876" y="3861930"/>
            <a:ext cx="4030647" cy="1433764"/>
          </a:xfrm>
          <a:solidFill>
            <a:schemeClr val="accent4">
              <a:lumMod val="40000"/>
              <a:lumOff val="60000"/>
            </a:schemeClr>
          </a:solidFill>
        </p:spPr>
        <p:txBody>
          <a:bodyPr>
            <a:normAutofit fontScale="32500" lnSpcReduction="20000"/>
          </a:bodyPr>
          <a:lstStyle/>
          <a:p>
            <a:pPr marL="0" indent="0">
              <a:buNone/>
            </a:pPr>
            <a:r>
              <a:rPr lang="en-US" sz="4300" b="1" dirty="0">
                <a:solidFill>
                  <a:schemeClr val="tx1"/>
                </a:solidFill>
                <a:latin typeface="+mn-lt"/>
              </a:rPr>
              <a:t>Special Ed IEP Interchange Role Options:  SPE</a:t>
            </a:r>
          </a:p>
          <a:p>
            <a:r>
              <a:rPr lang="en-US" sz="4300" b="1" dirty="0"/>
              <a:t>SPE-LEAUSER </a:t>
            </a:r>
            <a:r>
              <a:rPr lang="en-US" sz="4300" dirty="0"/>
              <a:t>– upload Special Ed Child, Participation, CEIS Files</a:t>
            </a:r>
          </a:p>
          <a:p>
            <a:pPr marL="457200" lvl="1" indent="0">
              <a:buNone/>
            </a:pPr>
            <a:r>
              <a:rPr lang="en-US" sz="4300" dirty="0"/>
              <a:t>                             </a:t>
            </a:r>
            <a:r>
              <a:rPr lang="en-US" sz="4300" b="1" dirty="0"/>
              <a:t>OR</a:t>
            </a:r>
          </a:p>
          <a:p>
            <a:r>
              <a:rPr lang="en-US" sz="4300" b="1" dirty="0"/>
              <a:t>SPE-LEAVIEWER </a:t>
            </a:r>
            <a:r>
              <a:rPr lang="en-US" sz="4300" dirty="0"/>
              <a:t>– view only role for Special Ed Child, Participation, CEIS Files</a:t>
            </a:r>
            <a:endParaRPr lang="en-US" sz="4300" dirty="0">
              <a:solidFill>
                <a:schemeClr val="tx1"/>
              </a:solidFill>
              <a:latin typeface="+mn-lt"/>
            </a:endParaRPr>
          </a:p>
          <a:p>
            <a:pPr marL="457200" lvl="1" indent="0">
              <a:buNone/>
            </a:pPr>
            <a:endParaRPr lang="en-US" sz="1200" b="1" dirty="0">
              <a:solidFill>
                <a:srgbClr val="FF0000"/>
              </a:solidFill>
              <a:latin typeface="+mn-lt"/>
            </a:endParaRPr>
          </a:p>
          <a:p>
            <a:pPr marL="0" indent="0">
              <a:buNone/>
            </a:pPr>
            <a:endParaRPr lang="en-US" sz="1100" b="1" u="sng" dirty="0">
              <a:solidFill>
                <a:schemeClr val="tx1"/>
              </a:solidFill>
              <a:latin typeface="+mn-lt"/>
            </a:endParaRPr>
          </a:p>
          <a:p>
            <a:pPr marL="0" indent="0">
              <a:buNone/>
            </a:pPr>
            <a:endParaRPr lang="en-US" sz="1100" b="1" u="sng" dirty="0"/>
          </a:p>
          <a:p>
            <a:pPr marL="0" indent="0">
              <a:buNone/>
            </a:pPr>
            <a:endParaRPr lang="en-US" sz="1100" b="1" u="sng" dirty="0">
              <a:solidFill>
                <a:schemeClr val="tx1"/>
              </a:solidFill>
              <a:latin typeface="+mn-lt"/>
            </a:endParaRPr>
          </a:p>
          <a:p>
            <a:pPr marL="0" indent="0">
              <a:buNone/>
            </a:pPr>
            <a:endParaRPr lang="en-US" sz="1100" b="1" u="sng" dirty="0"/>
          </a:p>
          <a:p>
            <a:pPr marL="0" indent="0">
              <a:buNone/>
            </a:pPr>
            <a:endParaRPr lang="en-US" sz="1400" dirty="0">
              <a:solidFill>
                <a:schemeClr val="tx1"/>
              </a:solidFill>
              <a:latin typeface="+mn-lt"/>
            </a:endParaRPr>
          </a:p>
        </p:txBody>
      </p:sp>
      <p:sp>
        <p:nvSpPr>
          <p:cNvPr id="26" name="TextBox 25">
            <a:extLst>
              <a:ext uri="{FF2B5EF4-FFF2-40B4-BE49-F238E27FC236}">
                <a16:creationId xmlns:a16="http://schemas.microsoft.com/office/drawing/2014/main" id="{6C41389A-FBA4-28CD-B20E-FA7F59B51FC9}"/>
              </a:ext>
            </a:extLst>
          </p:cNvPr>
          <p:cNvSpPr txBox="1"/>
          <p:nvPr/>
        </p:nvSpPr>
        <p:spPr>
          <a:xfrm>
            <a:off x="5280838" y="2837602"/>
            <a:ext cx="4634031" cy="369332"/>
          </a:xfrm>
          <a:prstGeom prst="rect">
            <a:avLst/>
          </a:prstGeom>
          <a:noFill/>
        </p:spPr>
        <p:txBody>
          <a:bodyPr wrap="square" rtlCol="0">
            <a:spAutoFit/>
          </a:bodyPr>
          <a:lstStyle/>
          <a:p>
            <a:r>
              <a:rPr lang="en-US" dirty="0"/>
              <a:t>AU Respondent – Snapshot Roles </a:t>
            </a:r>
          </a:p>
        </p:txBody>
      </p:sp>
      <p:sp>
        <p:nvSpPr>
          <p:cNvPr id="8" name="Content Placeholder 7">
            <a:extLst>
              <a:ext uri="{FF2B5EF4-FFF2-40B4-BE49-F238E27FC236}">
                <a16:creationId xmlns:a16="http://schemas.microsoft.com/office/drawing/2014/main" id="{D6160F3A-E395-28B6-F73E-D13C074E1C96}"/>
              </a:ext>
            </a:extLst>
          </p:cNvPr>
          <p:cNvSpPr txBox="1">
            <a:spLocks noGrp="1"/>
          </p:cNvSpPr>
          <p:nvPr>
            <p:ph sz="half" idx="4294967295"/>
          </p:nvPr>
        </p:nvSpPr>
        <p:spPr>
          <a:xfrm>
            <a:off x="5387069" y="3216776"/>
            <a:ext cx="5534526" cy="1087990"/>
          </a:xfrm>
          <a:prstGeom prst="rect">
            <a:avLst/>
          </a:prstGeom>
          <a:solidFill>
            <a:schemeClr val="accent1">
              <a:lumMod val="60000"/>
              <a:lumOff val="40000"/>
            </a:schemeClr>
          </a:solidFill>
        </p:spPr>
        <p:txBody>
          <a:bodyPr wrap="square">
            <a:spAutoFit/>
          </a:bodyPr>
          <a:lstStyle/>
          <a:p>
            <a:pPr marL="0" indent="0">
              <a:buNone/>
            </a:pPr>
            <a:r>
              <a:rPr lang="en-US" sz="1600" b="1" dirty="0">
                <a:solidFill>
                  <a:schemeClr val="tx1"/>
                </a:solidFill>
                <a:latin typeface="+mn-lt"/>
              </a:rPr>
              <a:t>Special Ed December Count Snapshot Role Options: DEC</a:t>
            </a:r>
          </a:p>
          <a:p>
            <a:pPr lvl="1"/>
            <a:r>
              <a:rPr lang="en-US" sz="1400" b="1" dirty="0"/>
              <a:t>DEC-LEAAPPROVER </a:t>
            </a:r>
            <a:r>
              <a:rPr lang="en-US" sz="1400" dirty="0"/>
              <a:t>– a</a:t>
            </a:r>
            <a:r>
              <a:rPr lang="en-US" sz="1400" b="0" dirty="0"/>
              <a:t>pproves, creates</a:t>
            </a:r>
            <a:r>
              <a:rPr lang="en-US" sz="1400" dirty="0"/>
              <a:t> </a:t>
            </a:r>
            <a:r>
              <a:rPr lang="en-US" sz="1400" b="0" dirty="0"/>
              <a:t>snapshots </a:t>
            </a:r>
            <a:r>
              <a:rPr lang="en-US" sz="1400" b="1" dirty="0"/>
              <a:t>OR</a:t>
            </a:r>
          </a:p>
          <a:p>
            <a:pPr lvl="1"/>
            <a:r>
              <a:rPr lang="en-US" sz="1400" b="1" dirty="0"/>
              <a:t>DEC-LEAUSER </a:t>
            </a:r>
            <a:r>
              <a:rPr lang="en-US" sz="1400" dirty="0"/>
              <a:t>-  </a:t>
            </a:r>
            <a:r>
              <a:rPr lang="en-US" sz="1400" b="0" dirty="0"/>
              <a:t>creates</a:t>
            </a:r>
            <a:r>
              <a:rPr lang="en-US" sz="1400" dirty="0"/>
              <a:t> </a:t>
            </a:r>
            <a:r>
              <a:rPr lang="en-US" sz="1400" b="0" dirty="0"/>
              <a:t>snapshots </a:t>
            </a:r>
            <a:r>
              <a:rPr lang="en-US" sz="1400" b="1" dirty="0"/>
              <a:t>OR</a:t>
            </a:r>
          </a:p>
          <a:p>
            <a:pPr lvl="1"/>
            <a:r>
              <a:rPr lang="en-US" sz="1400" b="1" dirty="0"/>
              <a:t>DEC-LEAVIEWER- </a:t>
            </a:r>
            <a:r>
              <a:rPr lang="en-US" sz="1400" b="0" dirty="0"/>
              <a:t>views snapshots</a:t>
            </a:r>
            <a:endParaRPr lang="en-US" sz="1400" dirty="0"/>
          </a:p>
        </p:txBody>
      </p:sp>
      <p:sp>
        <p:nvSpPr>
          <p:cNvPr id="11" name="Content Placeholder 7">
            <a:extLst>
              <a:ext uri="{FF2B5EF4-FFF2-40B4-BE49-F238E27FC236}">
                <a16:creationId xmlns:a16="http://schemas.microsoft.com/office/drawing/2014/main" id="{0F3F674D-DBCB-A2AC-A666-340FB74EE74E}"/>
              </a:ext>
            </a:extLst>
          </p:cNvPr>
          <p:cNvSpPr txBox="1">
            <a:spLocks/>
          </p:cNvSpPr>
          <p:nvPr/>
        </p:nvSpPr>
        <p:spPr>
          <a:xfrm>
            <a:off x="5387069" y="4389730"/>
            <a:ext cx="5534526" cy="1087990"/>
          </a:xfrm>
          <a:prstGeom prst="rect">
            <a:avLst/>
          </a:prstGeom>
          <a:solidFill>
            <a:schemeClr val="accent2">
              <a:lumMod val="40000"/>
              <a:lumOff val="6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t>Special Ed End of Year Snapshot Role Options: EOY</a:t>
            </a:r>
          </a:p>
          <a:p>
            <a:pPr lvl="1"/>
            <a:r>
              <a:rPr lang="en-US" sz="1400" b="1" dirty="0"/>
              <a:t>EOY-LEAAPPROVER </a:t>
            </a:r>
            <a:r>
              <a:rPr lang="en-US" sz="1400" dirty="0"/>
              <a:t>– approves, creates snapshots </a:t>
            </a:r>
            <a:r>
              <a:rPr lang="en-US" sz="1400" b="1" dirty="0"/>
              <a:t>OR</a:t>
            </a:r>
          </a:p>
          <a:p>
            <a:pPr lvl="1"/>
            <a:r>
              <a:rPr lang="en-US" sz="1400" b="1" dirty="0"/>
              <a:t>EOY-LEAUSER </a:t>
            </a:r>
            <a:r>
              <a:rPr lang="en-US" sz="1400" dirty="0"/>
              <a:t>-  creates snapshots </a:t>
            </a:r>
            <a:r>
              <a:rPr lang="en-US" sz="1400" b="1" dirty="0"/>
              <a:t>OR</a:t>
            </a:r>
          </a:p>
          <a:p>
            <a:pPr lvl="1"/>
            <a:r>
              <a:rPr lang="en-US" sz="1400" b="1" dirty="0"/>
              <a:t>EOY-LEAVIEWER- </a:t>
            </a:r>
            <a:r>
              <a:rPr lang="en-US" sz="1400" dirty="0"/>
              <a:t>views snapshots</a:t>
            </a:r>
            <a:r>
              <a:rPr lang="en-US" sz="1200" dirty="0"/>
              <a:t>	</a:t>
            </a:r>
            <a:endParaRPr lang="en-US" sz="1200" b="1" dirty="0">
              <a:solidFill>
                <a:srgbClr val="FF0000"/>
              </a:solidFill>
            </a:endParaRPr>
          </a:p>
        </p:txBody>
      </p:sp>
      <p:sp>
        <p:nvSpPr>
          <p:cNvPr id="22" name="Content Placeholder 1">
            <a:extLst>
              <a:ext uri="{FF2B5EF4-FFF2-40B4-BE49-F238E27FC236}">
                <a16:creationId xmlns:a16="http://schemas.microsoft.com/office/drawing/2014/main" id="{D2768E9F-874E-BAF2-B163-F48660DA106B}"/>
              </a:ext>
            </a:extLst>
          </p:cNvPr>
          <p:cNvSpPr txBox="1">
            <a:spLocks/>
          </p:cNvSpPr>
          <p:nvPr/>
        </p:nvSpPr>
        <p:spPr>
          <a:xfrm>
            <a:off x="4502525" y="1022453"/>
            <a:ext cx="4336675" cy="1433764"/>
          </a:xfrm>
          <a:prstGeom prst="rect">
            <a:avLst/>
          </a:prstGeom>
          <a:solidFill>
            <a:schemeClr val="bg2"/>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100" b="1" dirty="0"/>
              <a:t>Discipline Interchange Role Options: DIS</a:t>
            </a:r>
          </a:p>
          <a:p>
            <a:r>
              <a:rPr lang="en-US" sz="2100" b="1" dirty="0"/>
              <a:t>DIS-LEAUSER </a:t>
            </a:r>
            <a:r>
              <a:rPr lang="en-US" sz="2100" dirty="0"/>
              <a:t>– upload and modify Discipline Action File</a:t>
            </a:r>
          </a:p>
          <a:p>
            <a:pPr marL="457200" lvl="1" indent="0">
              <a:buFont typeface="Arial" panose="020B0604020202020204" pitchFamily="34" charset="0"/>
              <a:buNone/>
            </a:pPr>
            <a:r>
              <a:rPr lang="en-US" sz="2100" dirty="0"/>
              <a:t>                             </a:t>
            </a:r>
            <a:r>
              <a:rPr lang="en-US" sz="2100" b="1" dirty="0"/>
              <a:t>OR</a:t>
            </a:r>
          </a:p>
          <a:p>
            <a:r>
              <a:rPr lang="en-US" sz="2100" b="1" dirty="0"/>
              <a:t>DIS-LEAVIEWER </a:t>
            </a:r>
            <a:r>
              <a:rPr lang="en-US" sz="2100" dirty="0"/>
              <a:t>– view only role for Discipline Action File</a:t>
            </a:r>
          </a:p>
          <a:p>
            <a:pPr marL="457200" lvl="1" indent="0">
              <a:buFont typeface="Arial" panose="020B0604020202020204" pitchFamily="34" charset="0"/>
              <a:buNone/>
            </a:pPr>
            <a:endParaRPr lang="en-US" sz="1200" b="1" dirty="0">
              <a:solidFill>
                <a:srgbClr val="FF0000"/>
              </a:solidFill>
            </a:endParaRPr>
          </a:p>
          <a:p>
            <a:pPr marL="0" indent="0">
              <a:buFont typeface="Arial" panose="020B0604020202020204" pitchFamily="34" charset="0"/>
              <a:buNone/>
            </a:pPr>
            <a:endParaRPr lang="en-US" sz="1100" b="1" u="sng" dirty="0"/>
          </a:p>
          <a:p>
            <a:pPr marL="0" indent="0">
              <a:buFont typeface="Arial" panose="020B0604020202020204" pitchFamily="34" charset="0"/>
              <a:buNone/>
            </a:pPr>
            <a:endParaRPr lang="en-US" sz="1100" b="1" u="sng" dirty="0"/>
          </a:p>
          <a:p>
            <a:pPr marL="0" indent="0">
              <a:buFont typeface="Arial" panose="020B0604020202020204" pitchFamily="34" charset="0"/>
              <a:buNone/>
            </a:pPr>
            <a:endParaRPr lang="en-US" sz="1100" b="1" u="sng" dirty="0"/>
          </a:p>
          <a:p>
            <a:pPr marL="0" indent="0">
              <a:buFont typeface="Arial" panose="020B0604020202020204" pitchFamily="34" charset="0"/>
              <a:buNone/>
            </a:pPr>
            <a:endParaRPr lang="en-US" sz="1100" b="1" u="sng" dirty="0"/>
          </a:p>
          <a:p>
            <a:pPr marL="0" indent="0">
              <a:buFont typeface="Arial" panose="020B0604020202020204" pitchFamily="34" charset="0"/>
              <a:buNone/>
            </a:pPr>
            <a:endParaRPr lang="en-US" sz="1400" dirty="0"/>
          </a:p>
        </p:txBody>
      </p:sp>
      <p:sp>
        <p:nvSpPr>
          <p:cNvPr id="12" name="Content Placeholder 7">
            <a:extLst>
              <a:ext uri="{FF2B5EF4-FFF2-40B4-BE49-F238E27FC236}">
                <a16:creationId xmlns:a16="http://schemas.microsoft.com/office/drawing/2014/main" id="{82AC8AEA-71AE-4F03-8C57-E5BF6A02CB16}"/>
              </a:ext>
            </a:extLst>
          </p:cNvPr>
          <p:cNvSpPr txBox="1">
            <a:spLocks/>
          </p:cNvSpPr>
          <p:nvPr/>
        </p:nvSpPr>
        <p:spPr>
          <a:xfrm>
            <a:off x="5387069" y="5620707"/>
            <a:ext cx="5534526" cy="1087990"/>
          </a:xfrm>
          <a:prstGeom prst="rect">
            <a:avLst/>
          </a:prstGeom>
          <a:solidFill>
            <a:schemeClr val="accent6">
              <a:lumMod val="40000"/>
              <a:lumOff val="6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t>Special Ed Discipline Snapshot Role Options:  SPI</a:t>
            </a:r>
          </a:p>
          <a:p>
            <a:pPr lvl="1"/>
            <a:r>
              <a:rPr lang="en-US" sz="1400" b="1" dirty="0"/>
              <a:t>SPI-LEAAPPROVER </a:t>
            </a:r>
            <a:r>
              <a:rPr lang="en-US" sz="1400" dirty="0"/>
              <a:t>– approves, creates snapshots </a:t>
            </a:r>
            <a:r>
              <a:rPr lang="en-US" sz="1400" b="1" dirty="0"/>
              <a:t>OR</a:t>
            </a:r>
          </a:p>
          <a:p>
            <a:pPr lvl="1"/>
            <a:r>
              <a:rPr lang="en-US" sz="1400" b="1" dirty="0"/>
              <a:t>SPI-LEAUSER </a:t>
            </a:r>
            <a:r>
              <a:rPr lang="en-US" sz="1400" dirty="0"/>
              <a:t>-  creates snapshots </a:t>
            </a:r>
            <a:r>
              <a:rPr lang="en-US" sz="1400" b="1" dirty="0"/>
              <a:t>OR</a:t>
            </a:r>
          </a:p>
          <a:p>
            <a:pPr lvl="1"/>
            <a:r>
              <a:rPr lang="en-US" sz="1400" b="1" dirty="0"/>
              <a:t>SPI-LEAVIEWER- </a:t>
            </a:r>
            <a:r>
              <a:rPr lang="en-US" sz="1400" dirty="0"/>
              <a:t>views snapshots</a:t>
            </a:r>
          </a:p>
        </p:txBody>
      </p:sp>
      <p:sp>
        <p:nvSpPr>
          <p:cNvPr id="10" name="TextBox 9">
            <a:extLst>
              <a:ext uri="{FF2B5EF4-FFF2-40B4-BE49-F238E27FC236}">
                <a16:creationId xmlns:a16="http://schemas.microsoft.com/office/drawing/2014/main" id="{063023DA-E279-3E89-629C-B3DB4EEF36DE}"/>
              </a:ext>
            </a:extLst>
          </p:cNvPr>
          <p:cNvSpPr txBox="1"/>
          <p:nvPr/>
        </p:nvSpPr>
        <p:spPr>
          <a:xfrm>
            <a:off x="8925426" y="149303"/>
            <a:ext cx="3238961" cy="2246769"/>
          </a:xfrm>
          <a:prstGeom prst="rect">
            <a:avLst/>
          </a:prstGeom>
          <a:noFill/>
        </p:spPr>
        <p:txBody>
          <a:bodyPr wrap="square">
            <a:spAutoFit/>
          </a:bodyPr>
          <a:lstStyle/>
          <a:p>
            <a:pPr marL="0" indent="0">
              <a:buNone/>
            </a:pPr>
            <a:r>
              <a:rPr lang="en-US" sz="1400" b="1" u="sng" dirty="0">
                <a:solidFill>
                  <a:schemeClr val="tx1"/>
                </a:solidFill>
                <a:latin typeface="+mn-lt"/>
              </a:rPr>
              <a:t>IMPORTANT NOTES</a:t>
            </a:r>
          </a:p>
          <a:p>
            <a:pPr marL="285750" indent="-285750">
              <a:buFont typeface="Arial" panose="020B0604020202020204" pitchFamily="34" charset="0"/>
              <a:buChar char="•"/>
            </a:pPr>
            <a:r>
              <a:rPr lang="en-US" sz="1400" b="1" dirty="0">
                <a:solidFill>
                  <a:schemeClr val="tx1"/>
                </a:solidFill>
                <a:latin typeface="+mn-lt"/>
              </a:rPr>
              <a:t>Only </a:t>
            </a:r>
            <a:r>
              <a:rPr lang="en-US" sz="1400" b="1" u="sng" dirty="0">
                <a:solidFill>
                  <a:schemeClr val="tx1"/>
                </a:solidFill>
                <a:latin typeface="+mn-lt"/>
              </a:rPr>
              <a:t>1</a:t>
            </a:r>
            <a:r>
              <a:rPr lang="en-US" sz="1400" b="1" dirty="0">
                <a:solidFill>
                  <a:schemeClr val="tx1"/>
                </a:solidFill>
                <a:latin typeface="+mn-lt"/>
              </a:rPr>
              <a:t> role per group</a:t>
            </a:r>
            <a:r>
              <a:rPr lang="en-US" sz="1400" b="1" dirty="0"/>
              <a:t>/per person</a:t>
            </a:r>
            <a:endParaRPr lang="en-US" sz="1400" b="1" dirty="0">
              <a:solidFill>
                <a:schemeClr val="tx1"/>
              </a:solidFill>
              <a:latin typeface="+mn-lt"/>
            </a:endParaRPr>
          </a:p>
          <a:p>
            <a:pPr marL="285750" indent="-285750">
              <a:buFont typeface="Arial" panose="020B0604020202020204" pitchFamily="34" charset="0"/>
              <a:buChar char="•"/>
            </a:pPr>
            <a:r>
              <a:rPr lang="en-US" sz="1400" b="1" dirty="0"/>
              <a:t>AU level roles are associated with the 5-digit AU #</a:t>
            </a:r>
            <a:endParaRPr lang="en-US" sz="1400" b="1" dirty="0">
              <a:solidFill>
                <a:schemeClr val="tx1"/>
              </a:solidFill>
              <a:latin typeface="+mn-lt"/>
            </a:endParaRPr>
          </a:p>
          <a:p>
            <a:pPr marL="285750" indent="-285750">
              <a:buFont typeface="Arial" panose="020B0604020202020204" pitchFamily="34" charset="0"/>
              <a:buChar char="•"/>
            </a:pPr>
            <a:r>
              <a:rPr lang="en-US" sz="1400" b="1" dirty="0">
                <a:solidFill>
                  <a:schemeClr val="tx1"/>
                </a:solidFill>
                <a:latin typeface="+mn-lt"/>
              </a:rPr>
              <a:t>Data Pipeline collection contact lists are generated from </a:t>
            </a:r>
            <a:r>
              <a:rPr lang="en-US" sz="1400" b="1" dirty="0" err="1"/>
              <a:t>IdM</a:t>
            </a:r>
            <a:r>
              <a:rPr lang="en-US" sz="1400" b="1" dirty="0">
                <a:solidFill>
                  <a:schemeClr val="tx1"/>
                </a:solidFill>
                <a:latin typeface="+mn-lt"/>
              </a:rPr>
              <a:t> roles. We do not keep manual email lists.</a:t>
            </a:r>
          </a:p>
          <a:p>
            <a:pPr marL="285750" indent="-285750">
              <a:buFont typeface="Arial" panose="020B0604020202020204" pitchFamily="34" charset="0"/>
              <a:buChar char="•"/>
            </a:pPr>
            <a:r>
              <a:rPr lang="en-US" sz="1400" b="1" dirty="0">
                <a:solidFill>
                  <a:schemeClr val="tx1"/>
                </a:solidFill>
                <a:latin typeface="+mn-lt"/>
              </a:rPr>
              <a:t>Please ask your LAM to update as necessary. </a:t>
            </a:r>
          </a:p>
        </p:txBody>
      </p:sp>
      <p:sp>
        <p:nvSpPr>
          <p:cNvPr id="6" name="Slide Number Placeholder 5"/>
          <p:cNvSpPr>
            <a:spLocks noGrp="1"/>
          </p:cNvSpPr>
          <p:nvPr>
            <p:ph type="sldNum" sz="quarter" idx="4294967295"/>
          </p:nvPr>
        </p:nvSpPr>
        <p:spPr>
          <a:xfrm>
            <a:off x="0" y="6427788"/>
            <a:ext cx="2743200" cy="365125"/>
          </a:xfrm>
        </p:spPr>
        <p:txBody>
          <a:bodyPr/>
          <a:lstStyle/>
          <a:p>
            <a:fld id="{67726FA2-3EC9-4717-AD62-D8C823692DD3}" type="slidenum">
              <a:rPr lang="en-US" smtClean="0"/>
              <a:pPr/>
              <a:t>10</a:t>
            </a:fld>
            <a:endParaRPr lang="en-US"/>
          </a:p>
        </p:txBody>
      </p:sp>
      <p:sp>
        <p:nvSpPr>
          <p:cNvPr id="4" name="Rectangle 3">
            <a:extLst>
              <a:ext uri="{FF2B5EF4-FFF2-40B4-BE49-F238E27FC236}">
                <a16:creationId xmlns:a16="http://schemas.microsoft.com/office/drawing/2014/main" id="{EB2E3871-16ED-5613-FA82-771A10D1F48A}"/>
              </a:ext>
            </a:extLst>
          </p:cNvPr>
          <p:cNvSpPr/>
          <p:nvPr/>
        </p:nvSpPr>
        <p:spPr>
          <a:xfrm>
            <a:off x="6096000" y="3497582"/>
            <a:ext cx="1754521" cy="2321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83187A-D763-8C03-4A8E-E3EB282CE47B}"/>
              </a:ext>
            </a:extLst>
          </p:cNvPr>
          <p:cNvSpPr/>
          <p:nvPr/>
        </p:nvSpPr>
        <p:spPr>
          <a:xfrm>
            <a:off x="999067" y="4129113"/>
            <a:ext cx="1187674" cy="23526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34A4FA9-25F8-4C99-D236-2E431A9D28E8}"/>
              </a:ext>
            </a:extLst>
          </p:cNvPr>
          <p:cNvSpPr/>
          <p:nvPr/>
        </p:nvSpPr>
        <p:spPr>
          <a:xfrm>
            <a:off x="6145866" y="4696250"/>
            <a:ext cx="1654787" cy="2374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BFB7A4-DDA4-0E78-D8DC-86C1A97A50F7}"/>
              </a:ext>
            </a:extLst>
          </p:cNvPr>
          <p:cNvSpPr/>
          <p:nvPr/>
        </p:nvSpPr>
        <p:spPr>
          <a:xfrm>
            <a:off x="6096000" y="5885729"/>
            <a:ext cx="1654787" cy="2374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F775309-8392-1419-15C2-4BFA1F8C87B5}"/>
              </a:ext>
            </a:extLst>
          </p:cNvPr>
          <p:cNvSpPr txBox="1"/>
          <p:nvPr/>
        </p:nvSpPr>
        <p:spPr>
          <a:xfrm>
            <a:off x="4502525" y="667460"/>
            <a:ext cx="4174311" cy="338554"/>
          </a:xfrm>
          <a:prstGeom prst="rect">
            <a:avLst/>
          </a:prstGeom>
          <a:noFill/>
        </p:spPr>
        <p:txBody>
          <a:bodyPr wrap="square" rtlCol="0">
            <a:spAutoFit/>
          </a:bodyPr>
          <a:lstStyle/>
          <a:p>
            <a:r>
              <a:rPr lang="en-US" sz="1600" dirty="0"/>
              <a:t>District Respondent (NO AU role option)</a:t>
            </a:r>
          </a:p>
        </p:txBody>
      </p:sp>
    </p:spTree>
    <p:extLst>
      <p:ext uri="{BB962C8B-B14F-4D97-AF65-F5344CB8AC3E}">
        <p14:creationId xmlns:p14="http://schemas.microsoft.com/office/powerpoint/2010/main" val="368053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Pipeline Access </a:t>
            </a:r>
          </a:p>
        </p:txBody>
      </p:sp>
      <p:pic>
        <p:nvPicPr>
          <p:cNvPr id="2" name="Picture 1" descr="screenshot of Data Pipeline menu options/tabs that show in system"/>
          <p:cNvPicPr>
            <a:picLocks noChangeAspect="1"/>
          </p:cNvPicPr>
          <p:nvPr/>
        </p:nvPicPr>
        <p:blipFill>
          <a:blip r:embed="rId2"/>
          <a:stretch>
            <a:fillRect/>
          </a:stretch>
        </p:blipFill>
        <p:spPr>
          <a:xfrm>
            <a:off x="2515212" y="1985761"/>
            <a:ext cx="1993797" cy="3263504"/>
          </a:xfrm>
          <a:prstGeom prst="rect">
            <a:avLst/>
          </a:prstGeom>
        </p:spPr>
      </p:pic>
      <p:sp>
        <p:nvSpPr>
          <p:cNvPr id="5" name="Rectangle 4" descr="file upload"/>
          <p:cNvSpPr/>
          <p:nvPr/>
        </p:nvSpPr>
        <p:spPr>
          <a:xfrm>
            <a:off x="2526863" y="2357649"/>
            <a:ext cx="1520729" cy="264488"/>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descr="tabs based on your roles  "/>
          <p:cNvSpPr/>
          <p:nvPr/>
        </p:nvSpPr>
        <p:spPr>
          <a:xfrm>
            <a:off x="2526158" y="2591312"/>
            <a:ext cx="1520729" cy="1469572"/>
          </a:xfrm>
          <a:prstGeom prst="rect">
            <a:avLst/>
          </a:prstGeom>
          <a:solidFill>
            <a:srgbClr val="FFC000">
              <a:alpha val="28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C183D7F6-B498-43B3-948B-1728B52AA6E4}">
                <adec:decorative xmlns:adec="http://schemas.microsoft.com/office/drawing/2017/decorative" val="1"/>
              </a:ext>
            </a:extLst>
          </p:cNvPr>
          <p:cNvSpPr/>
          <p:nvPr/>
        </p:nvSpPr>
        <p:spPr>
          <a:xfrm>
            <a:off x="2536978" y="4060884"/>
            <a:ext cx="1520729" cy="13224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descr="error reports"/>
          <p:cNvSpPr/>
          <p:nvPr/>
        </p:nvSpPr>
        <p:spPr>
          <a:xfrm>
            <a:off x="2536978" y="4193129"/>
            <a:ext cx="1520729" cy="406599"/>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Arrow Connector 7">
            <a:extLst>
              <a:ext uri="{C183D7F6-B498-43B3-948B-1728B52AA6E4}">
                <adec:decorative xmlns:adec="http://schemas.microsoft.com/office/drawing/2017/decorative" val="1"/>
              </a:ext>
            </a:extLst>
          </p:cNvPr>
          <p:cNvCxnSpPr/>
          <p:nvPr/>
        </p:nvCxnSpPr>
        <p:spPr>
          <a:xfrm flipV="1">
            <a:off x="4223654" y="2489892"/>
            <a:ext cx="751115"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162129" y="2139188"/>
            <a:ext cx="1992761" cy="7014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Data File Upload, Batch Maintenance, Format Checker</a:t>
            </a:r>
          </a:p>
        </p:txBody>
      </p:sp>
      <p:cxnSp>
        <p:nvCxnSpPr>
          <p:cNvPr id="17" name="Straight Arrow Connector 16">
            <a:extLst>
              <a:ext uri="{C183D7F6-B498-43B3-948B-1728B52AA6E4}">
                <adec:decorative xmlns:adec="http://schemas.microsoft.com/office/drawing/2017/decorative" val="1"/>
              </a:ext>
            </a:extLst>
          </p:cNvPr>
          <p:cNvCxnSpPr/>
          <p:nvPr/>
        </p:nvCxnSpPr>
        <p:spPr>
          <a:xfrm flipV="1">
            <a:off x="4187850" y="3275075"/>
            <a:ext cx="751115" cy="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88140" y="3017958"/>
            <a:ext cx="1966750" cy="77353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Status Dashboard/Snapshot tabs based on your </a:t>
            </a:r>
            <a:r>
              <a:rPr lang="en-US" sz="1350" dirty="0" err="1">
                <a:solidFill>
                  <a:schemeClr val="tx1"/>
                </a:solidFill>
              </a:rPr>
              <a:t>IdM</a:t>
            </a:r>
            <a:r>
              <a:rPr lang="en-US" sz="1350" dirty="0">
                <a:solidFill>
                  <a:schemeClr val="tx1"/>
                </a:solidFill>
              </a:rPr>
              <a:t> Roles</a:t>
            </a:r>
          </a:p>
        </p:txBody>
      </p:sp>
      <p:cxnSp>
        <p:nvCxnSpPr>
          <p:cNvPr id="21" name="Straight Arrow Connector 20">
            <a:extLst>
              <a:ext uri="{C183D7F6-B498-43B3-948B-1728B52AA6E4}">
                <adec:decorative xmlns:adec="http://schemas.microsoft.com/office/drawing/2017/decorative" val="1"/>
              </a:ext>
            </a:extLst>
          </p:cNvPr>
          <p:cNvCxnSpPr/>
          <p:nvPr/>
        </p:nvCxnSpPr>
        <p:spPr>
          <a:xfrm flipV="1">
            <a:off x="4182032" y="4417837"/>
            <a:ext cx="751115"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180897" y="4023857"/>
            <a:ext cx="2034838" cy="84689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Error reports and other validation reports</a:t>
            </a:r>
          </a:p>
        </p:txBody>
      </p:sp>
      <p:cxnSp>
        <p:nvCxnSpPr>
          <p:cNvPr id="9" name="Straight Arrow Connector 8">
            <a:extLst>
              <a:ext uri="{FF2B5EF4-FFF2-40B4-BE49-F238E27FC236}">
                <a16:creationId xmlns:a16="http://schemas.microsoft.com/office/drawing/2014/main" id="{BA7010BD-F919-BE18-6D16-FB5CDB59A7CB}"/>
              </a:ext>
              <a:ext uri="{C183D7F6-B498-43B3-948B-1728B52AA6E4}">
                <adec:decorative xmlns:adec="http://schemas.microsoft.com/office/drawing/2017/decorative" val="1"/>
              </a:ext>
            </a:extLst>
          </p:cNvPr>
          <p:cNvCxnSpPr>
            <a:cxnSpLocks/>
          </p:cNvCxnSpPr>
          <p:nvPr/>
        </p:nvCxnSpPr>
        <p:spPr>
          <a:xfrm>
            <a:off x="7276647" y="3326098"/>
            <a:ext cx="393032" cy="0"/>
          </a:xfrm>
          <a:prstGeom prst="straightConnector1">
            <a:avLst/>
          </a:prstGeom>
          <a:ln w="38100">
            <a:solidFill>
              <a:srgbClr val="EF752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BEEF0C-FFEC-2FF6-E300-98CCAF304B4B}"/>
              </a:ext>
            </a:extLst>
          </p:cNvPr>
          <p:cNvSpPr txBox="1"/>
          <p:nvPr/>
        </p:nvSpPr>
        <p:spPr>
          <a:xfrm>
            <a:off x="7834021" y="2281340"/>
            <a:ext cx="2462463" cy="2031325"/>
          </a:xfrm>
          <a:prstGeom prst="rect">
            <a:avLst/>
          </a:prstGeom>
          <a:solidFill>
            <a:srgbClr val="EF7521"/>
          </a:solidFill>
          <a:ln w="12700">
            <a:solidFill>
              <a:schemeClr val="tx1"/>
            </a:solidFill>
          </a:ln>
        </p:spPr>
        <p:txBody>
          <a:bodyPr wrap="square" rtlCol="0">
            <a:spAutoFit/>
          </a:bodyPr>
          <a:lstStyle/>
          <a:p>
            <a:pPr marL="285750" indent="-285750">
              <a:buFont typeface="Arial" panose="020B0604020202020204" pitchFamily="34" charset="0"/>
              <a:buChar char="•"/>
            </a:pPr>
            <a:r>
              <a:rPr lang="en-US" sz="1400" dirty="0"/>
              <a:t>These tabs will vary depending on your LEA and level of access. </a:t>
            </a:r>
          </a:p>
          <a:p>
            <a:pPr marL="285750" indent="-285750">
              <a:buFont typeface="Arial" panose="020B0604020202020204" pitchFamily="34" charset="0"/>
              <a:buChar char="•"/>
            </a:pPr>
            <a:r>
              <a:rPr lang="en-US" sz="1400" dirty="0"/>
              <a:t>An AU respondent should always see a Special Education tab. </a:t>
            </a:r>
          </a:p>
          <a:p>
            <a:pPr marL="285750" indent="-285750">
              <a:buFont typeface="Arial" panose="020B0604020202020204" pitchFamily="34" charset="0"/>
              <a:buChar char="•"/>
            </a:pPr>
            <a:r>
              <a:rPr lang="en-US" sz="1400" dirty="0"/>
              <a:t>You will only see the Staff Profile tab if you have an STF role.  </a:t>
            </a:r>
          </a:p>
        </p:txBody>
      </p:sp>
      <p:sp>
        <p:nvSpPr>
          <p:cNvPr id="6" name="Slide Number Placeholder 5">
            <a:extLst>
              <a:ext uri="{FF2B5EF4-FFF2-40B4-BE49-F238E27FC236}">
                <a16:creationId xmlns:a16="http://schemas.microsoft.com/office/drawing/2014/main" id="{0F277B43-A45D-4E46-89B4-02632E69EF80}"/>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82671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28" y="385011"/>
            <a:ext cx="2405667" cy="802470"/>
          </a:xfrm>
        </p:spPr>
        <p:txBody>
          <a:bodyPr>
            <a:normAutofit fontScale="90000"/>
          </a:bodyPr>
          <a:lstStyle/>
          <a:p>
            <a:r>
              <a:rPr lang="en-US" dirty="0"/>
              <a:t>Data Pipeline Collection Resources</a:t>
            </a:r>
          </a:p>
        </p:txBody>
      </p:sp>
      <p:pic>
        <p:nvPicPr>
          <p:cNvPr id="1028" name="Picture 4" descr="screenshot of Data Pipeline collection resources home screen">
            <a:extLst>
              <a:ext uri="{FF2B5EF4-FFF2-40B4-BE49-F238E27FC236}">
                <a16:creationId xmlns:a16="http://schemas.microsoft.com/office/drawing/2014/main" id="{482EC026-7E03-8ED9-8BBA-59176A3435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44" y="1287212"/>
            <a:ext cx="9629863" cy="46402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2B573-CF59-A9F2-5E4B-BBB5B76AC430}"/>
              </a:ext>
            </a:extLst>
          </p:cNvPr>
          <p:cNvSpPr txBox="1"/>
          <p:nvPr/>
        </p:nvSpPr>
        <p:spPr>
          <a:xfrm>
            <a:off x="3212101" y="1533191"/>
            <a:ext cx="4170947" cy="923330"/>
          </a:xfrm>
          <a:prstGeom prst="rect">
            <a:avLst/>
          </a:prstGeom>
          <a:noFill/>
        </p:spPr>
        <p:txBody>
          <a:bodyPr wrap="square" rtlCol="0">
            <a:spAutoFit/>
          </a:bodyPr>
          <a:lstStyle/>
          <a:p>
            <a:r>
              <a:rPr lang="en-US" dirty="0">
                <a:solidFill>
                  <a:srgbClr val="EF7521"/>
                </a:solidFill>
              </a:rPr>
              <a:t>Please bookmark this link for accessing the Data Pipeline </a:t>
            </a:r>
            <a:r>
              <a:rPr lang="en-US" i="1" dirty="0">
                <a:solidFill>
                  <a:srgbClr val="EF7521"/>
                </a:solidFill>
              </a:rPr>
              <a:t>Resources</a:t>
            </a:r>
            <a:r>
              <a:rPr lang="en-US" dirty="0">
                <a:solidFill>
                  <a:srgbClr val="EF7521"/>
                </a:solidFill>
              </a:rPr>
              <a:t> for all collections:</a:t>
            </a:r>
          </a:p>
          <a:p>
            <a:r>
              <a:rPr lang="en-US" dirty="0">
                <a:solidFill>
                  <a:srgbClr val="FF0000"/>
                </a:solidFill>
                <a:hlinkClick r:id="rId3"/>
              </a:rPr>
              <a:t>https://www.cde.state.co.us/datapipeline</a:t>
            </a:r>
            <a:r>
              <a:rPr lang="en-US" dirty="0">
                <a:solidFill>
                  <a:srgbClr val="FF0000"/>
                </a:solidFill>
              </a:rPr>
              <a:t> </a:t>
            </a:r>
            <a:r>
              <a:rPr lang="en-US" dirty="0"/>
              <a:t> </a:t>
            </a:r>
          </a:p>
        </p:txBody>
      </p:sp>
      <p:sp>
        <p:nvSpPr>
          <p:cNvPr id="14" name="Line Callout 2 9">
            <a:extLst>
              <a:ext uri="{FF2B5EF4-FFF2-40B4-BE49-F238E27FC236}">
                <a16:creationId xmlns:a16="http://schemas.microsoft.com/office/drawing/2014/main" id="{316A2CB5-AE21-F343-B1E3-BB2176C68A3D}"/>
              </a:ext>
            </a:extLst>
          </p:cNvPr>
          <p:cNvSpPr/>
          <p:nvPr/>
        </p:nvSpPr>
        <p:spPr>
          <a:xfrm>
            <a:off x="10370397" y="1301770"/>
            <a:ext cx="1505517" cy="462842"/>
          </a:xfrm>
          <a:prstGeom prst="borderCallout2">
            <a:avLst>
              <a:gd name="adj1" fmla="val 46149"/>
              <a:gd name="adj2" fmla="val 1541"/>
              <a:gd name="adj3" fmla="val 41826"/>
              <a:gd name="adj4" fmla="val -14800"/>
              <a:gd name="adj5" fmla="val 91412"/>
              <a:gd name="adj6" fmla="val -97000"/>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IEP Interchange Resources</a:t>
            </a:r>
          </a:p>
        </p:txBody>
      </p:sp>
      <p:sp>
        <p:nvSpPr>
          <p:cNvPr id="15" name="Line Callout 2 10"/>
          <p:cNvSpPr/>
          <p:nvPr/>
        </p:nvSpPr>
        <p:spPr>
          <a:xfrm>
            <a:off x="10370397" y="1893128"/>
            <a:ext cx="1289113" cy="674369"/>
          </a:xfrm>
          <a:prstGeom prst="borderCallout2">
            <a:avLst>
              <a:gd name="adj1" fmla="val 53261"/>
              <a:gd name="adj2" fmla="val -823"/>
              <a:gd name="adj3" fmla="val 32921"/>
              <a:gd name="adj4" fmla="val -21840"/>
              <a:gd name="adj5" fmla="val 8783"/>
              <a:gd name="adj6" fmla="val -105813"/>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Special Education December Count and EOY Resources</a:t>
            </a:r>
          </a:p>
        </p:txBody>
      </p:sp>
      <p:sp>
        <p:nvSpPr>
          <p:cNvPr id="16" name="Line Callout 2 11"/>
          <p:cNvSpPr/>
          <p:nvPr/>
        </p:nvSpPr>
        <p:spPr>
          <a:xfrm>
            <a:off x="10378854" y="2721195"/>
            <a:ext cx="1732937" cy="967207"/>
          </a:xfrm>
          <a:prstGeom prst="borderCallout2">
            <a:avLst>
              <a:gd name="adj1" fmla="val 52750"/>
              <a:gd name="adj2" fmla="val -594"/>
              <a:gd name="adj3" fmla="val 8255"/>
              <a:gd name="adj4" fmla="val -14243"/>
              <a:gd name="adj5" fmla="val -4743"/>
              <a:gd name="adj6" fmla="val -52670"/>
            </a:avLst>
          </a:prstGeom>
          <a:solidFill>
            <a:srgbClr val="CCCCFF"/>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Codes – frequently used codes found here (AU codes, school codes, special education program codes, Allowed Eligible Facility codes)</a:t>
            </a:r>
          </a:p>
        </p:txBody>
      </p:sp>
      <p:sp>
        <p:nvSpPr>
          <p:cNvPr id="17" name="Line Callout 2 12"/>
          <p:cNvSpPr/>
          <p:nvPr/>
        </p:nvSpPr>
        <p:spPr>
          <a:xfrm>
            <a:off x="10234673" y="4041030"/>
            <a:ext cx="1732938" cy="867854"/>
          </a:xfrm>
          <a:prstGeom prst="borderCallout2">
            <a:avLst>
              <a:gd name="adj1" fmla="val 2533"/>
              <a:gd name="adj2" fmla="val 15218"/>
              <a:gd name="adj3" fmla="val -26278"/>
              <a:gd name="adj4" fmla="val 11024"/>
              <a:gd name="adj5" fmla="val -45040"/>
              <a:gd name="adj6" fmla="val -78868"/>
            </a:avLst>
          </a:prstGeom>
          <a:solidFill>
            <a:srgbClr val="C6E8F6"/>
          </a:solidFill>
          <a:ln w="28575">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All Pipeline collection dates, Mandatory Collections- legislation and uses, converting csv files to excel, and more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97729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15" y="152475"/>
            <a:ext cx="5993375" cy="711505"/>
          </a:xfrm>
        </p:spPr>
        <p:txBody>
          <a:bodyPr>
            <a:normAutofit/>
          </a:bodyPr>
          <a:lstStyle/>
          <a:p>
            <a:r>
              <a:rPr lang="en-US" dirty="0"/>
              <a:t>Special Education IEP Interchange Resources</a:t>
            </a:r>
          </a:p>
        </p:txBody>
      </p:sp>
      <p:pic>
        <p:nvPicPr>
          <p:cNvPr id="31" name="Content Placeholder 30" descr="screenshot of Special Education IEP Interchange resources webpage">
            <a:extLst>
              <a:ext uri="{FF2B5EF4-FFF2-40B4-BE49-F238E27FC236}">
                <a16:creationId xmlns:a16="http://schemas.microsoft.com/office/drawing/2014/main" id="{AD05C49B-2A0E-4012-BEC3-DE3C4EC7FAF4}"/>
              </a:ext>
            </a:extLst>
          </p:cNvPr>
          <p:cNvPicPr>
            <a:picLocks noGrp="1" noChangeAspect="1"/>
          </p:cNvPicPr>
          <p:nvPr>
            <p:ph idx="1"/>
          </p:nvPr>
        </p:nvPicPr>
        <p:blipFill rotWithShape="1">
          <a:blip r:embed="rId2"/>
          <a:srcRect l="19385" t="7943" r="45063" b="4313"/>
          <a:stretch/>
        </p:blipFill>
        <p:spPr>
          <a:xfrm>
            <a:off x="1930471" y="872060"/>
            <a:ext cx="3715653" cy="5731427"/>
          </a:xfrm>
        </p:spPr>
      </p:pic>
      <p:sp>
        <p:nvSpPr>
          <p:cNvPr id="45" name="Rectangle 44" title="Rectangle">
            <a:extLst>
              <a:ext uri="{FF2B5EF4-FFF2-40B4-BE49-F238E27FC236}">
                <a16:creationId xmlns:a16="http://schemas.microsoft.com/office/drawing/2014/main" id="{AB6B1DA9-A3B4-42B7-97F9-C773B6F6914E}"/>
              </a:ext>
            </a:extLst>
          </p:cNvPr>
          <p:cNvSpPr/>
          <p:nvPr/>
        </p:nvSpPr>
        <p:spPr>
          <a:xfrm>
            <a:off x="1930471" y="872059"/>
            <a:ext cx="3715654" cy="103759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EF7521"/>
              </a:highlight>
            </a:endParaRPr>
          </a:p>
        </p:txBody>
      </p:sp>
      <p:sp>
        <p:nvSpPr>
          <p:cNvPr id="47" name="Rectangle 46" title="Rectangle">
            <a:extLst>
              <a:ext uri="{FF2B5EF4-FFF2-40B4-BE49-F238E27FC236}">
                <a16:creationId xmlns:a16="http://schemas.microsoft.com/office/drawing/2014/main" id="{4DB95E9C-6A24-4FBD-B451-B372B19D71CA}"/>
              </a:ext>
            </a:extLst>
          </p:cNvPr>
          <p:cNvSpPr/>
          <p:nvPr/>
        </p:nvSpPr>
        <p:spPr>
          <a:xfrm>
            <a:off x="1930469" y="1962616"/>
            <a:ext cx="3715654" cy="124814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Rectangle 45" title="Rectangle">
            <a:extLst>
              <a:ext uri="{FF2B5EF4-FFF2-40B4-BE49-F238E27FC236}">
                <a16:creationId xmlns:a16="http://schemas.microsoft.com/office/drawing/2014/main" id="{6EAC20F1-6120-4761-B9C5-4C3E054CBEE9}"/>
              </a:ext>
            </a:extLst>
          </p:cNvPr>
          <p:cNvSpPr/>
          <p:nvPr/>
        </p:nvSpPr>
        <p:spPr>
          <a:xfrm>
            <a:off x="1930469" y="3210760"/>
            <a:ext cx="3715654" cy="110314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Rectangle 48" title="Rectangle">
            <a:extLst>
              <a:ext uri="{FF2B5EF4-FFF2-40B4-BE49-F238E27FC236}">
                <a16:creationId xmlns:a16="http://schemas.microsoft.com/office/drawing/2014/main" id="{3D0A3339-C7E2-43C7-9E2A-397234B92B0E}"/>
              </a:ext>
            </a:extLst>
          </p:cNvPr>
          <p:cNvSpPr/>
          <p:nvPr/>
        </p:nvSpPr>
        <p:spPr>
          <a:xfrm>
            <a:off x="1930469" y="4313905"/>
            <a:ext cx="3715654" cy="134709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Rectangle 47" title="Rectangle">
            <a:extLst>
              <a:ext uri="{FF2B5EF4-FFF2-40B4-BE49-F238E27FC236}">
                <a16:creationId xmlns:a16="http://schemas.microsoft.com/office/drawing/2014/main" id="{F178B147-E5B1-4B63-815B-292879ADAC32}"/>
              </a:ext>
            </a:extLst>
          </p:cNvPr>
          <p:cNvSpPr/>
          <p:nvPr/>
        </p:nvSpPr>
        <p:spPr>
          <a:xfrm>
            <a:off x="1930469" y="5718987"/>
            <a:ext cx="3715654" cy="9788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p:cNvSpPr txBox="1"/>
          <p:nvPr/>
        </p:nvSpPr>
        <p:spPr>
          <a:xfrm rot="10800000" flipV="1">
            <a:off x="6631412" y="1624062"/>
            <a:ext cx="4741606" cy="369332"/>
          </a:xfrm>
          <a:prstGeom prst="rect">
            <a:avLst/>
          </a:prstGeom>
          <a:noFill/>
        </p:spPr>
        <p:txBody>
          <a:bodyPr wrap="square" rtlCol="0">
            <a:spAutoFit/>
          </a:bodyPr>
          <a:lstStyle/>
          <a:p>
            <a:r>
              <a:rPr lang="en-US" dirty="0">
                <a:hlinkClick r:id="rId3"/>
              </a:rPr>
              <a:t>Special Education IEP Interchange Webpage </a:t>
            </a:r>
            <a:endParaRPr lang="en-US" dirty="0"/>
          </a:p>
        </p:txBody>
      </p:sp>
      <p:sp>
        <p:nvSpPr>
          <p:cNvPr id="3" name="TextBox 2">
            <a:extLst>
              <a:ext uri="{FF2B5EF4-FFF2-40B4-BE49-F238E27FC236}">
                <a16:creationId xmlns:a16="http://schemas.microsoft.com/office/drawing/2014/main" id="{8FB2C5ED-D93A-4BB1-BB54-11D71D4811F7}"/>
              </a:ext>
            </a:extLst>
          </p:cNvPr>
          <p:cNvSpPr txBox="1"/>
          <p:nvPr/>
        </p:nvSpPr>
        <p:spPr>
          <a:xfrm>
            <a:off x="7098911" y="2287813"/>
            <a:ext cx="2663155" cy="2862322"/>
          </a:xfrm>
          <a:prstGeom prst="rect">
            <a:avLst/>
          </a:prstGeom>
          <a:noFill/>
          <a:ln w="19050">
            <a:solidFill>
              <a:schemeClr val="tx1"/>
            </a:solidFill>
          </a:ln>
        </p:spPr>
        <p:txBody>
          <a:bodyPr wrap="square" rtlCol="0">
            <a:spAutoFit/>
          </a:bodyPr>
          <a:lstStyle/>
          <a:p>
            <a:r>
              <a:rPr lang="en-US" sz="1800" dirty="0"/>
              <a:t>At this link you will find: </a:t>
            </a:r>
          </a:p>
          <a:p>
            <a:pPr marL="285750" indent="-285750">
              <a:buFont typeface="Arial" panose="020B0604020202020204" pitchFamily="34" charset="0"/>
              <a:buChar char="•"/>
            </a:pPr>
            <a:r>
              <a:rPr lang="en-US" sz="1800" b="1" dirty="0">
                <a:solidFill>
                  <a:schemeClr val="accent2"/>
                </a:solidFill>
              </a:rPr>
              <a:t>Timelines</a:t>
            </a:r>
          </a:p>
          <a:p>
            <a:pPr marL="285750" indent="-285750">
              <a:buFont typeface="Arial" panose="020B0604020202020204" pitchFamily="34" charset="0"/>
              <a:buChar char="•"/>
            </a:pPr>
            <a:r>
              <a:rPr lang="en-US" sz="1800" b="1" dirty="0">
                <a:solidFill>
                  <a:schemeClr val="accent6"/>
                </a:solidFill>
              </a:rPr>
              <a:t>File Layouts</a:t>
            </a:r>
          </a:p>
          <a:p>
            <a:pPr marL="285750" indent="-285750">
              <a:buFont typeface="Arial" panose="020B0604020202020204" pitchFamily="34" charset="0"/>
              <a:buChar char="•"/>
            </a:pPr>
            <a:r>
              <a:rPr lang="en-US" sz="1800" b="1" dirty="0">
                <a:solidFill>
                  <a:schemeClr val="accent4"/>
                </a:solidFill>
              </a:rPr>
              <a:t>Business Rules</a:t>
            </a:r>
          </a:p>
          <a:p>
            <a:pPr marL="285750" indent="-285750">
              <a:buFont typeface="Arial" panose="020B0604020202020204" pitchFamily="34" charset="0"/>
              <a:buChar char="•"/>
            </a:pPr>
            <a:r>
              <a:rPr lang="en-US" sz="1800" b="1" dirty="0">
                <a:solidFill>
                  <a:schemeClr val="accent1"/>
                </a:solidFill>
              </a:rPr>
              <a:t>Templates</a:t>
            </a:r>
            <a:endParaRPr lang="en-US" sz="1800" b="1" dirty="0">
              <a:solidFill>
                <a:schemeClr val="accent4"/>
              </a:solidFill>
            </a:endParaRPr>
          </a:p>
          <a:p>
            <a:pPr marL="285750" indent="-285750">
              <a:buFont typeface="Arial" panose="020B0604020202020204" pitchFamily="34" charset="0"/>
              <a:buChar char="•"/>
            </a:pPr>
            <a:r>
              <a:rPr lang="en-US" sz="1800" b="1" dirty="0">
                <a:solidFill>
                  <a:srgbClr val="C00000"/>
                </a:solidFill>
              </a:rPr>
              <a:t>Training Slides/ Webinars</a:t>
            </a:r>
          </a:p>
          <a:p>
            <a:pPr marL="285750" indent="-285750">
              <a:buFont typeface="Arial" panose="020B0604020202020204" pitchFamily="34" charset="0"/>
              <a:buChar char="•"/>
            </a:pPr>
            <a:r>
              <a:rPr lang="en-US" sz="1800" b="1" dirty="0">
                <a:solidFill>
                  <a:srgbClr val="7030A0"/>
                </a:solidFill>
              </a:rPr>
              <a:t>Additional Resources</a:t>
            </a:r>
            <a:endParaRPr lang="en-US" sz="1800" b="1"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48988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Frequently Requested Codes Webpage </a:t>
            </a:r>
            <a:br>
              <a:rPr lang="en-US" dirty="0"/>
            </a:br>
            <a:endParaRPr lang="en-US" dirty="0"/>
          </a:p>
        </p:txBody>
      </p:sp>
      <p:sp>
        <p:nvSpPr>
          <p:cNvPr id="13" name="TextBox 12">
            <a:extLst>
              <a:ext uri="{FF2B5EF4-FFF2-40B4-BE49-F238E27FC236}">
                <a16:creationId xmlns:a16="http://schemas.microsoft.com/office/drawing/2014/main" id="{E460500C-C10C-3ACF-54DD-FDAD89614FE9}"/>
              </a:ext>
            </a:extLst>
          </p:cNvPr>
          <p:cNvSpPr txBox="1"/>
          <p:nvPr/>
        </p:nvSpPr>
        <p:spPr>
          <a:xfrm>
            <a:off x="326925" y="1220372"/>
            <a:ext cx="8783208" cy="646331"/>
          </a:xfrm>
          <a:prstGeom prst="rect">
            <a:avLst/>
          </a:prstGeom>
          <a:noFill/>
        </p:spPr>
        <p:txBody>
          <a:bodyPr wrap="square">
            <a:spAutoFit/>
          </a:bodyPr>
          <a:lstStyle/>
          <a:p>
            <a:r>
              <a:rPr lang="en-US" dirty="0">
                <a:hlinkClick r:id="rId3"/>
              </a:rPr>
              <a:t>https://www.cde.state.co.us/datapipeline/org_orgcodes</a:t>
            </a:r>
            <a:endParaRPr lang="en-US" dirty="0"/>
          </a:p>
          <a:p>
            <a:r>
              <a:rPr lang="en-US" dirty="0"/>
              <a:t>School Codes, AU Codes, Facility School Codes, Sped Program Codes, and more </a:t>
            </a:r>
          </a:p>
        </p:txBody>
      </p:sp>
      <p:pic>
        <p:nvPicPr>
          <p:cNvPr id="1030" name="Picture 6" descr="screenshot of the frequently requested codes lists posted online">
            <a:extLst>
              <a:ext uri="{FF2B5EF4-FFF2-40B4-BE49-F238E27FC236}">
                <a16:creationId xmlns:a16="http://schemas.microsoft.com/office/drawing/2014/main" id="{1A072B98-D945-5C59-AC6E-E000A0D9948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1139" y="1866703"/>
            <a:ext cx="10207195" cy="46402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BCB5380-B0DD-4165-98B4-28274A325838}"/>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82215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FFB1-EB11-44D7-AE40-A7F19D6F63EF}"/>
              </a:ext>
            </a:extLst>
          </p:cNvPr>
          <p:cNvSpPr>
            <a:spLocks noGrp="1"/>
          </p:cNvSpPr>
          <p:nvPr>
            <p:ph type="title"/>
          </p:nvPr>
        </p:nvSpPr>
        <p:spPr/>
        <p:txBody>
          <a:bodyPr>
            <a:normAutofit/>
          </a:bodyPr>
          <a:lstStyle/>
          <a:p>
            <a:r>
              <a:rPr lang="en-US" dirty="0"/>
              <a:t>Interchanges</a:t>
            </a:r>
            <a:br>
              <a:rPr lang="en-US" dirty="0"/>
            </a:br>
            <a:endParaRPr lang="en-US" dirty="0"/>
          </a:p>
        </p:txBody>
      </p:sp>
      <p:sp>
        <p:nvSpPr>
          <p:cNvPr id="5" name="TextBox 4">
            <a:extLst>
              <a:ext uri="{FF2B5EF4-FFF2-40B4-BE49-F238E27FC236}">
                <a16:creationId xmlns:a16="http://schemas.microsoft.com/office/drawing/2014/main" id="{BD5546F2-FD41-82A8-A9BE-250FAF91D680}"/>
              </a:ext>
            </a:extLst>
          </p:cNvPr>
          <p:cNvSpPr txBox="1"/>
          <p:nvPr/>
        </p:nvSpPr>
        <p:spPr>
          <a:xfrm>
            <a:off x="8143889" y="309557"/>
            <a:ext cx="248177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hlinkClick r:id="rId2"/>
              </a:rPr>
              <a:t>Data Pipeline </a:t>
            </a:r>
          </a:p>
          <a:p>
            <a:r>
              <a:rPr lang="en-US" dirty="0">
                <a:hlinkClick r:id="rId2"/>
              </a:rPr>
              <a:t>Interchanges webpage</a:t>
            </a:r>
            <a:r>
              <a:rPr lang="en-US" dirty="0">
                <a:hlinkClick r:id="rId3"/>
              </a:rPr>
              <a:t> </a:t>
            </a:r>
            <a:r>
              <a:rPr lang="en-US" sz="1800" dirty="0">
                <a:hlinkClick r:id="rId3"/>
              </a:rPr>
              <a:t> </a:t>
            </a:r>
            <a:endParaRPr lang="en-US" sz="1800" dirty="0"/>
          </a:p>
        </p:txBody>
      </p:sp>
      <p:sp>
        <p:nvSpPr>
          <p:cNvPr id="3" name="Content Placeholder 2">
            <a:extLst>
              <a:ext uri="{FF2B5EF4-FFF2-40B4-BE49-F238E27FC236}">
                <a16:creationId xmlns:a16="http://schemas.microsoft.com/office/drawing/2014/main" id="{C8B61842-DCD0-4E0F-8BA2-BB6B16B0D056}"/>
              </a:ext>
            </a:extLst>
          </p:cNvPr>
          <p:cNvSpPr>
            <a:spLocks noGrp="1"/>
          </p:cNvSpPr>
          <p:nvPr>
            <p:ph idx="1"/>
          </p:nvPr>
        </p:nvSpPr>
        <p:spPr/>
        <p:txBody>
          <a:bodyPr>
            <a:normAutofit/>
          </a:bodyPr>
          <a:lstStyle/>
          <a:p>
            <a:pPr marL="0" indent="0">
              <a:buNone/>
            </a:pPr>
            <a:r>
              <a:rPr lang="en-US" sz="2000" spc="150" dirty="0"/>
              <a:t>An interchange is a holding place for your data in which you may continually upload and validate your data files throughout the year. The interchange data is </a:t>
            </a:r>
            <a:r>
              <a:rPr lang="en-US" sz="2000" i="1" spc="150" dirty="0"/>
              <a:t>not</a:t>
            </a:r>
            <a:r>
              <a:rPr lang="en-US" sz="2000" spc="150" dirty="0"/>
              <a:t> your finalized dataset. See next slide for snapshot details. </a:t>
            </a:r>
          </a:p>
          <a:p>
            <a:pPr marL="0" indent="0">
              <a:buNone/>
            </a:pPr>
            <a:endParaRPr lang="en-US" sz="2000" dirty="0"/>
          </a:p>
        </p:txBody>
      </p:sp>
      <p:sp>
        <p:nvSpPr>
          <p:cNvPr id="6" name="TextBox 5">
            <a:extLst>
              <a:ext uri="{FF2B5EF4-FFF2-40B4-BE49-F238E27FC236}">
                <a16:creationId xmlns:a16="http://schemas.microsoft.com/office/drawing/2014/main" id="{B26F9896-C8AC-4AE8-88BD-BAF75E56DE65}"/>
              </a:ext>
            </a:extLst>
          </p:cNvPr>
          <p:cNvSpPr txBox="1"/>
          <p:nvPr/>
        </p:nvSpPr>
        <p:spPr>
          <a:xfrm>
            <a:off x="1261603" y="2499368"/>
            <a:ext cx="6975985" cy="3028521"/>
          </a:xfrm>
          <a:prstGeom prst="rect">
            <a:avLst/>
          </a:prstGeom>
          <a:noFill/>
        </p:spPr>
        <p:txBody>
          <a:bodyPr wrap="square">
            <a:spAutoFit/>
          </a:body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1800" b="1" i="0" strike="noStrike" kern="1200" cap="none" spc="150" normalizeH="0" baseline="0" noProof="0" dirty="0">
                <a:ln>
                  <a:noFill/>
                </a:ln>
                <a:effectLst/>
                <a:uLnTx/>
                <a:uFillTx/>
                <a:ea typeface="+mn-ea"/>
                <a:cs typeface="+mn-cs"/>
              </a:rPr>
              <a:t>There are 7 Interchanges:</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effectLst/>
                <a:uLnTx/>
                <a:uFillTx/>
                <a:ea typeface="+mn-ea"/>
                <a:cs typeface="+mn-cs"/>
              </a:rPr>
              <a:t>At-Risk</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effectLst/>
                <a:uLnTx/>
                <a:uFillTx/>
                <a:ea typeface="+mn-ea"/>
                <a:cs typeface="+mn-cs"/>
              </a:rPr>
              <a:t>Discipline</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solidFill>
                  <a:schemeClr val="accent2"/>
                </a:solidFill>
                <a:effectLst/>
                <a:uLnTx/>
                <a:uFillTx/>
                <a:ea typeface="+mn-ea"/>
                <a:cs typeface="+mn-cs"/>
              </a:rPr>
              <a:t>Special Education IEP</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u="none" strike="noStrike" kern="1200" cap="none" spc="150" normalizeH="0" baseline="0" noProof="0" dirty="0">
                <a:ln>
                  <a:noFill/>
                </a:ln>
                <a:solidFill>
                  <a:schemeClr val="accent2"/>
                </a:solidFill>
                <a:effectLst/>
                <a:uLnTx/>
                <a:uFillTx/>
                <a:ea typeface="+mn-ea"/>
                <a:cs typeface="+mn-cs"/>
              </a:rPr>
              <a:t>Staff</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u="none" strike="noStrike" kern="1200" cap="none" spc="150" normalizeH="0" baseline="0" noProof="0" dirty="0">
                <a:ln>
                  <a:noFill/>
                </a:ln>
                <a:solidFill>
                  <a:schemeClr val="accent2"/>
                </a:solidFill>
                <a:effectLst/>
                <a:uLnTx/>
                <a:uFillTx/>
                <a:ea typeface="+mn-ea"/>
                <a:cs typeface="+mn-cs"/>
              </a:rPr>
              <a:t>Student</a:t>
            </a:r>
            <a:r>
              <a:rPr kumimoji="0" lang="en-US" sz="1800" b="0" i="0" u="none" strike="noStrike" kern="1200" cap="none" spc="150" normalizeH="0" baseline="0" noProof="0" dirty="0">
                <a:ln>
                  <a:noFill/>
                </a:ln>
                <a:effectLst/>
                <a:uLnTx/>
                <a:uFillTx/>
                <a:ea typeface="+mn-ea"/>
                <a:cs typeface="+mn-cs"/>
              </a:rPr>
              <a:t> </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effectLst/>
                <a:uLnTx/>
                <a:uFillTx/>
                <a:ea typeface="+mn-ea"/>
                <a:cs typeface="+mn-cs"/>
              </a:rPr>
              <a:t>Teacher/Student Data Link</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effectLst/>
                <a:uLnTx/>
                <a:uFillTx/>
                <a:ea typeface="+mn-ea"/>
                <a:cs typeface="+mn-cs"/>
              </a:rPr>
              <a:t>Title 1</a:t>
            </a:r>
          </a:p>
          <a:p>
            <a:pPr marL="45720" marR="0" lvl="0" algn="l" defTabSz="914400" rtl="0" eaLnBrk="1" fontAlgn="auto" latinLnBrk="0" hangingPunct="1">
              <a:lnSpc>
                <a:spcPct val="100000"/>
              </a:lnSpc>
              <a:spcBef>
                <a:spcPct val="20000"/>
              </a:spcBef>
              <a:spcAft>
                <a:spcPts val="0"/>
              </a:spcAft>
              <a:buClr>
                <a:srgbClr val="488BC9"/>
              </a:buClr>
              <a:buSzPct val="110000"/>
              <a:tabLst/>
              <a:defRPr/>
            </a:pPr>
            <a:endParaRPr lang="en-US" sz="1800" spc="150" dirty="0"/>
          </a:p>
        </p:txBody>
      </p:sp>
      <p:sp>
        <p:nvSpPr>
          <p:cNvPr id="8" name="TextBox 7">
            <a:extLst>
              <a:ext uri="{FF2B5EF4-FFF2-40B4-BE49-F238E27FC236}">
                <a16:creationId xmlns:a16="http://schemas.microsoft.com/office/drawing/2014/main" id="{1DC2E90D-1710-45B3-A896-82F1567A6FAF}"/>
              </a:ext>
            </a:extLst>
          </p:cNvPr>
          <p:cNvSpPr txBox="1"/>
          <p:nvPr/>
        </p:nvSpPr>
        <p:spPr>
          <a:xfrm>
            <a:off x="6279125" y="2860047"/>
            <a:ext cx="3990941"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800" dirty="0"/>
              <a:t>Data from the Interchanges in orange are included in the Special Education December Count Collection.</a:t>
            </a:r>
          </a:p>
        </p:txBody>
      </p:sp>
      <p:sp>
        <p:nvSpPr>
          <p:cNvPr id="7" name="TextBox 6">
            <a:extLst>
              <a:ext uri="{FF2B5EF4-FFF2-40B4-BE49-F238E27FC236}">
                <a16:creationId xmlns:a16="http://schemas.microsoft.com/office/drawing/2014/main" id="{86AA4429-7260-C868-AACA-67243162B5F9}"/>
              </a:ext>
            </a:extLst>
          </p:cNvPr>
          <p:cNvSpPr txBox="1"/>
          <p:nvPr/>
        </p:nvSpPr>
        <p:spPr>
          <a:xfrm>
            <a:off x="2759242" y="5461137"/>
            <a:ext cx="6481011" cy="369332"/>
          </a:xfrm>
          <a:prstGeom prst="rect">
            <a:avLst/>
          </a:prstGeom>
          <a:noFill/>
        </p:spPr>
        <p:txBody>
          <a:bodyPr wrap="square" rtlCol="0">
            <a:spAutoFit/>
          </a:bodyPr>
          <a:lstStyle/>
          <a:p>
            <a:r>
              <a:rPr lang="en-US" i="1" dirty="0"/>
              <a:t>Interchanges house your data throughout the school year! </a:t>
            </a:r>
          </a:p>
        </p:txBody>
      </p:sp>
      <p:sp>
        <p:nvSpPr>
          <p:cNvPr id="4" name="Slide Number Placeholder 3">
            <a:extLst>
              <a:ext uri="{FF2B5EF4-FFF2-40B4-BE49-F238E27FC236}">
                <a16:creationId xmlns:a16="http://schemas.microsoft.com/office/drawing/2014/main" id="{88CC2EDF-0639-48A4-8457-EE898E971A59}"/>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91711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Snapshots</a:t>
            </a:r>
            <a:br>
              <a:rPr lang="en-US" dirty="0"/>
            </a:br>
            <a:endParaRPr lang="en-US" dirty="0"/>
          </a:p>
        </p:txBody>
      </p:sp>
      <p:sp>
        <p:nvSpPr>
          <p:cNvPr id="2" name="Content Placeholder 1"/>
          <p:cNvSpPr>
            <a:spLocks noGrp="1"/>
          </p:cNvSpPr>
          <p:nvPr>
            <p:ph idx="1"/>
          </p:nvPr>
        </p:nvSpPr>
        <p:spPr/>
        <p:txBody>
          <a:bodyPr>
            <a:normAutofit fontScale="85000" lnSpcReduction="10000"/>
          </a:bodyPr>
          <a:lstStyle/>
          <a:p>
            <a:pPr marL="0" indent="0">
              <a:buNone/>
            </a:pPr>
            <a:r>
              <a:rPr lang="en-US" sz="2000" dirty="0"/>
              <a:t>A snapshot is a point in time “picture” of specific data fields extracted from the Interchange files.</a:t>
            </a:r>
          </a:p>
          <a:p>
            <a:pPr marL="0" indent="0">
              <a:buNone/>
            </a:pPr>
            <a:endParaRPr kumimoji="0" lang="en-US" sz="2000" b="1" i="0" strike="noStrike" kern="1200" cap="none" spc="150" normalizeH="0" baseline="0" noProof="0" dirty="0">
              <a:ln>
                <a:noFill/>
              </a:ln>
              <a:effectLst/>
              <a:uLnTx/>
              <a:uFillTx/>
              <a:ea typeface="+mn-ea"/>
              <a:cs typeface="+mn-cs"/>
            </a:endParaRPr>
          </a:p>
          <a:p>
            <a:pPr marL="0" indent="0">
              <a:buNone/>
            </a:pPr>
            <a:r>
              <a:rPr kumimoji="0" lang="en-US" sz="2000" b="1" i="0" strike="noStrike" kern="1200" cap="none" spc="150" normalizeH="0" baseline="0" noProof="0" dirty="0">
                <a:ln>
                  <a:noFill/>
                </a:ln>
                <a:effectLst/>
                <a:uLnTx/>
                <a:uFillTx/>
                <a:ea typeface="+mn-ea"/>
                <a:cs typeface="+mn-cs"/>
              </a:rPr>
              <a:t>There are 11 snapshots:</a:t>
            </a:r>
            <a:endParaRPr lang="en-US" sz="2000" dirty="0"/>
          </a:p>
          <a:p>
            <a:r>
              <a:rPr lang="en-US" sz="2000" dirty="0"/>
              <a:t>Attendance</a:t>
            </a:r>
          </a:p>
          <a:p>
            <a:r>
              <a:rPr lang="en-US" sz="2000" dirty="0"/>
              <a:t>Human Resources</a:t>
            </a:r>
          </a:p>
          <a:p>
            <a:r>
              <a:rPr lang="en-US" sz="2000" dirty="0"/>
              <a:t>READ</a:t>
            </a:r>
          </a:p>
          <a:p>
            <a:r>
              <a:rPr lang="en-US" sz="2000" dirty="0">
                <a:solidFill>
                  <a:schemeClr val="accent2"/>
                </a:solidFill>
              </a:rPr>
              <a:t>Special Education December Count</a:t>
            </a:r>
          </a:p>
          <a:p>
            <a:r>
              <a:rPr lang="en-US" sz="2000" dirty="0">
                <a:solidFill>
                  <a:schemeClr val="accent2"/>
                </a:solidFill>
              </a:rPr>
              <a:t>Special Education Discipline</a:t>
            </a:r>
          </a:p>
          <a:p>
            <a:r>
              <a:rPr lang="en-US" sz="2000" dirty="0">
                <a:solidFill>
                  <a:schemeClr val="accent2"/>
                </a:solidFill>
              </a:rPr>
              <a:t>Special Education End of Year</a:t>
            </a:r>
          </a:p>
          <a:p>
            <a:r>
              <a:rPr lang="en-US" sz="2000" dirty="0"/>
              <a:t>Staff Evaluation</a:t>
            </a:r>
          </a:p>
          <a:p>
            <a:r>
              <a:rPr lang="en-US" sz="2000" dirty="0"/>
              <a:t>Student Discipline</a:t>
            </a:r>
          </a:p>
          <a:p>
            <a:r>
              <a:rPr lang="en-US" sz="2000" dirty="0"/>
              <a:t>Student End of year</a:t>
            </a:r>
          </a:p>
          <a:p>
            <a:r>
              <a:rPr lang="en-US" sz="2000" dirty="0"/>
              <a:t>Student October</a:t>
            </a:r>
          </a:p>
          <a:p>
            <a:r>
              <a:rPr lang="en-US" sz="2000" dirty="0"/>
              <a:t>Teacher Student Data Link</a:t>
            </a:r>
          </a:p>
        </p:txBody>
      </p:sp>
      <p:sp>
        <p:nvSpPr>
          <p:cNvPr id="5" name="TextBox 4">
            <a:extLst>
              <a:ext uri="{FF2B5EF4-FFF2-40B4-BE49-F238E27FC236}">
                <a16:creationId xmlns:a16="http://schemas.microsoft.com/office/drawing/2014/main" id="{4CE59270-E982-4B2D-B3C7-53A502BA1C0A}"/>
              </a:ext>
            </a:extLst>
          </p:cNvPr>
          <p:cNvSpPr txBox="1"/>
          <p:nvPr/>
        </p:nvSpPr>
        <p:spPr>
          <a:xfrm>
            <a:off x="5593777" y="3183212"/>
            <a:ext cx="3060292"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800" dirty="0"/>
              <a:t>The snapshots in orange are the three snapshots (collections) required by Administrative Units. </a:t>
            </a:r>
          </a:p>
        </p:txBody>
      </p:sp>
      <p:sp>
        <p:nvSpPr>
          <p:cNvPr id="4" name="Slide Number Placeholder 3">
            <a:extLst>
              <a:ext uri="{FF2B5EF4-FFF2-40B4-BE49-F238E27FC236}">
                <a16:creationId xmlns:a16="http://schemas.microsoft.com/office/drawing/2014/main" id="{D143EE0B-395E-4BDA-9300-1D8749CEC9CA}"/>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6" name="TextBox 5">
            <a:extLst>
              <a:ext uri="{FF2B5EF4-FFF2-40B4-BE49-F238E27FC236}">
                <a16:creationId xmlns:a16="http://schemas.microsoft.com/office/drawing/2014/main" id="{46B510C2-EBFA-6586-C3FF-1883BF4D7F9E}"/>
              </a:ext>
            </a:extLst>
          </p:cNvPr>
          <p:cNvSpPr txBox="1"/>
          <p:nvPr/>
        </p:nvSpPr>
        <p:spPr>
          <a:xfrm>
            <a:off x="7757586" y="247705"/>
            <a:ext cx="2368547" cy="6582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hlinkClick r:id="rId2"/>
              </a:rPr>
              <a:t>Data Pipeline </a:t>
            </a:r>
          </a:p>
          <a:p>
            <a:r>
              <a:rPr lang="en-US" dirty="0">
                <a:hlinkClick r:id="rId2"/>
              </a:rPr>
              <a:t>Snapshots webpage </a:t>
            </a:r>
            <a:r>
              <a:rPr lang="en-US" sz="1800" dirty="0">
                <a:hlinkClick r:id="rId2"/>
              </a:rPr>
              <a:t> </a:t>
            </a:r>
            <a:endParaRPr lang="en-US" sz="1800" dirty="0"/>
          </a:p>
        </p:txBody>
      </p:sp>
    </p:spTree>
    <p:extLst>
      <p:ext uri="{BB962C8B-B14F-4D97-AF65-F5344CB8AC3E}">
        <p14:creationId xmlns:p14="http://schemas.microsoft.com/office/powerpoint/2010/main" val="368849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23996" y="81314"/>
            <a:ext cx="924893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Special Education December Count Snapshot </a:t>
            </a:r>
          </a:p>
        </p:txBody>
      </p:sp>
      <p:pic>
        <p:nvPicPr>
          <p:cNvPr id="11"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7993" y="53980"/>
            <a:ext cx="680617" cy="4700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8C051D-3F47-4430-848F-F02C180A125B}"/>
              </a:ext>
            </a:extLst>
          </p:cNvPr>
          <p:cNvSpPr txBox="1"/>
          <p:nvPr/>
        </p:nvSpPr>
        <p:spPr>
          <a:xfrm>
            <a:off x="5070669" y="456097"/>
            <a:ext cx="2192784" cy="369332"/>
          </a:xfrm>
          <a:prstGeom prst="rect">
            <a:avLst/>
          </a:prstGeom>
          <a:noFill/>
        </p:spPr>
        <p:txBody>
          <a:bodyPr wrap="square" rtlCol="0">
            <a:spAutoFit/>
          </a:bodyPr>
          <a:lstStyle/>
          <a:p>
            <a:pPr>
              <a:defRPr/>
            </a:pPr>
            <a:r>
              <a:rPr lang="en-US" dirty="0">
                <a:solidFill>
                  <a:prstClr val="black"/>
                </a:solidFill>
                <a:latin typeface="Calibri" panose="020F0502020204030204"/>
              </a:rPr>
              <a:t>1. Student Snapshot</a:t>
            </a:r>
          </a:p>
        </p:txBody>
      </p:sp>
      <p:sp>
        <p:nvSpPr>
          <p:cNvPr id="3" name="TextBox 2">
            <a:extLst>
              <a:ext uri="{FF2B5EF4-FFF2-40B4-BE49-F238E27FC236}">
                <a16:creationId xmlns:a16="http://schemas.microsoft.com/office/drawing/2014/main" id="{9E444FAF-C126-45ED-B39E-6EA3A85782A5}"/>
              </a:ext>
            </a:extLst>
          </p:cNvPr>
          <p:cNvSpPr txBox="1"/>
          <p:nvPr/>
        </p:nvSpPr>
        <p:spPr>
          <a:xfrm>
            <a:off x="5070669" y="698588"/>
            <a:ext cx="1831392" cy="369332"/>
          </a:xfrm>
          <a:prstGeom prst="rect">
            <a:avLst/>
          </a:prstGeom>
          <a:noFill/>
        </p:spPr>
        <p:txBody>
          <a:bodyPr wrap="square" rtlCol="0">
            <a:spAutoFit/>
          </a:bodyPr>
          <a:lstStyle/>
          <a:p>
            <a:pPr>
              <a:defRPr/>
            </a:pPr>
            <a:r>
              <a:rPr lang="en-US" dirty="0">
                <a:solidFill>
                  <a:schemeClr val="bg2">
                    <a:lumMod val="25000"/>
                  </a:schemeClr>
                </a:solidFill>
                <a:latin typeface="Calibri" panose="020F0502020204030204"/>
              </a:rPr>
              <a:t>2. Staff Snapshot</a:t>
            </a:r>
          </a:p>
        </p:txBody>
      </p:sp>
      <p:sp>
        <p:nvSpPr>
          <p:cNvPr id="4" name="TextBox 3"/>
          <p:cNvSpPr txBox="1"/>
          <p:nvPr/>
        </p:nvSpPr>
        <p:spPr>
          <a:xfrm>
            <a:off x="3154575" y="1093578"/>
            <a:ext cx="7215454" cy="369332"/>
          </a:xfrm>
          <a:prstGeom prst="rect">
            <a:avLst/>
          </a:prstGeom>
          <a:noFill/>
        </p:spPr>
        <p:txBody>
          <a:bodyPr wrap="square" rtlCol="0">
            <a:spAutoFit/>
          </a:bodyPr>
          <a:lstStyle/>
          <a:p>
            <a:pPr>
              <a:defRPr/>
            </a:pPr>
            <a:r>
              <a:rPr lang="en-US" b="1" dirty="0">
                <a:solidFill>
                  <a:prstClr val="black"/>
                </a:solidFill>
                <a:latin typeface="Calibri" panose="020F0502020204030204"/>
              </a:rPr>
              <a:t>   </a:t>
            </a:r>
            <a:r>
              <a:rPr lang="en-US" dirty="0">
                <a:solidFill>
                  <a:prstClr val="black"/>
                </a:solidFill>
                <a:latin typeface="Calibri" panose="020F0502020204030204"/>
              </a:rPr>
              <a:t>Data is pulled from these Data Pipeline Interchange files:</a:t>
            </a:r>
          </a:p>
        </p:txBody>
      </p:sp>
      <p:graphicFrame>
        <p:nvGraphicFramePr>
          <p:cNvPr id="5" name="Content Placeholder 4" descr="Special Education Child, Special Education Participation, Staff Profile, Staff Assignment, Student Demographic, Student School Association" title="Data is pulled from these interchange files"/>
          <p:cNvGraphicFramePr>
            <a:graphicFrameLocks noGrp="1"/>
          </p:cNvGraphicFramePr>
          <p:nvPr>
            <p:ph sz="quarter" idx="10"/>
            <p:extLst>
              <p:ext uri="{D42A27DB-BD31-4B8C-83A1-F6EECF244321}">
                <p14:modId xmlns:p14="http://schemas.microsoft.com/office/powerpoint/2010/main" val="823159505"/>
              </p:ext>
            </p:extLst>
          </p:nvPr>
        </p:nvGraphicFramePr>
        <p:xfrm>
          <a:off x="2053740" y="1376059"/>
          <a:ext cx="8316289" cy="5272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descr="Student Demographic" title="Student Demographic"/>
          <p:cNvSpPr/>
          <p:nvPr/>
        </p:nvSpPr>
        <p:spPr>
          <a:xfrm>
            <a:off x="2599253" y="2555858"/>
            <a:ext cx="1454048" cy="1244183"/>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panose="020F0502020204030204"/>
            </a:endParaRPr>
          </a:p>
        </p:txBody>
      </p:sp>
      <p:sp>
        <p:nvSpPr>
          <p:cNvPr id="10" name="TextBox 9"/>
          <p:cNvSpPr txBox="1"/>
          <p:nvPr/>
        </p:nvSpPr>
        <p:spPr>
          <a:xfrm>
            <a:off x="2756788" y="2824007"/>
            <a:ext cx="1499017" cy="523220"/>
          </a:xfrm>
          <a:prstGeom prst="rect">
            <a:avLst/>
          </a:prstGeom>
          <a:noFill/>
        </p:spPr>
        <p:txBody>
          <a:bodyPr wrap="square" rtlCol="0">
            <a:spAutoFit/>
          </a:bodyPr>
          <a:lstStyle/>
          <a:p>
            <a:pPr>
              <a:defRPr/>
            </a:pPr>
            <a:r>
              <a:rPr lang="en-US" sz="1400" b="1" dirty="0">
                <a:solidFill>
                  <a:prstClr val="white">
                    <a:lumMod val="95000"/>
                  </a:prstClr>
                </a:solidFill>
                <a:latin typeface="Calibri" panose="020F0502020204030204"/>
              </a:rPr>
              <a:t>Student Demographic</a:t>
            </a:r>
          </a:p>
        </p:txBody>
      </p:sp>
      <p:sp>
        <p:nvSpPr>
          <p:cNvPr id="15" name="TextBox 14">
            <a:extLst>
              <a:ext uri="{FF2B5EF4-FFF2-40B4-BE49-F238E27FC236}">
                <a16:creationId xmlns:a16="http://schemas.microsoft.com/office/drawing/2014/main" id="{42C159AD-5F60-42AC-91F3-541565617E13}"/>
              </a:ext>
            </a:extLst>
          </p:cNvPr>
          <p:cNvSpPr txBox="1"/>
          <p:nvPr/>
        </p:nvSpPr>
        <p:spPr>
          <a:xfrm>
            <a:off x="2740242" y="3330964"/>
            <a:ext cx="1002302" cy="338554"/>
          </a:xfrm>
          <a:prstGeom prst="rect">
            <a:avLst/>
          </a:prstGeom>
          <a:noFill/>
        </p:spPr>
        <p:txBody>
          <a:bodyPr wrap="square" rtlCol="0">
            <a:spAutoFit/>
          </a:bodyPr>
          <a:lstStyle/>
          <a:p>
            <a:pPr>
              <a:defRPr/>
            </a:pPr>
            <a:r>
              <a:rPr lang="en-US" sz="1600" dirty="0">
                <a:solidFill>
                  <a:prstClr val="black"/>
                </a:solidFill>
                <a:latin typeface="Calibri" panose="020F0502020204030204"/>
              </a:rPr>
              <a:t>STUDENT</a:t>
            </a:r>
          </a:p>
        </p:txBody>
      </p:sp>
      <p:sp>
        <p:nvSpPr>
          <p:cNvPr id="8" name="Oval 7"/>
          <p:cNvSpPr/>
          <p:nvPr/>
        </p:nvSpPr>
        <p:spPr>
          <a:xfrm>
            <a:off x="8389238" y="2480906"/>
            <a:ext cx="1461542" cy="1319135"/>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lumMod val="95000"/>
                  </a:prstClr>
                </a:solidFill>
                <a:latin typeface="Calibri" panose="020F0502020204030204"/>
              </a:rPr>
              <a:t>Student School Association</a:t>
            </a:r>
          </a:p>
        </p:txBody>
      </p:sp>
      <p:sp>
        <p:nvSpPr>
          <p:cNvPr id="17" name="TextBox 16">
            <a:extLst>
              <a:ext uri="{FF2B5EF4-FFF2-40B4-BE49-F238E27FC236}">
                <a16:creationId xmlns:a16="http://schemas.microsoft.com/office/drawing/2014/main" id="{F9E05BDF-7EC6-405F-86D5-6F224F5BC184}"/>
              </a:ext>
            </a:extLst>
          </p:cNvPr>
          <p:cNvSpPr txBox="1"/>
          <p:nvPr/>
        </p:nvSpPr>
        <p:spPr>
          <a:xfrm>
            <a:off x="8676105" y="3429000"/>
            <a:ext cx="1002302" cy="338554"/>
          </a:xfrm>
          <a:prstGeom prst="rect">
            <a:avLst/>
          </a:prstGeom>
          <a:noFill/>
        </p:spPr>
        <p:txBody>
          <a:bodyPr wrap="square" rtlCol="0">
            <a:spAutoFit/>
          </a:bodyPr>
          <a:lstStyle/>
          <a:p>
            <a:pPr>
              <a:defRPr/>
            </a:pPr>
            <a:r>
              <a:rPr lang="en-US" sz="1600" dirty="0">
                <a:solidFill>
                  <a:prstClr val="black"/>
                </a:solidFill>
                <a:latin typeface="Calibri" panose="020F0502020204030204"/>
              </a:rPr>
              <a:t>STUDENT</a:t>
            </a:r>
          </a:p>
        </p:txBody>
      </p:sp>
      <p:sp>
        <p:nvSpPr>
          <p:cNvPr id="19" name="TextBox 18">
            <a:extLst>
              <a:ext uri="{FF2B5EF4-FFF2-40B4-BE49-F238E27FC236}">
                <a16:creationId xmlns:a16="http://schemas.microsoft.com/office/drawing/2014/main" id="{4A715D52-ED6B-44BD-B953-3581170A5C7A}"/>
              </a:ext>
            </a:extLst>
          </p:cNvPr>
          <p:cNvSpPr txBox="1"/>
          <p:nvPr/>
        </p:nvSpPr>
        <p:spPr>
          <a:xfrm>
            <a:off x="4542672" y="3177950"/>
            <a:ext cx="1002302" cy="338554"/>
          </a:xfrm>
          <a:prstGeom prst="rect">
            <a:avLst/>
          </a:prstGeom>
          <a:noFill/>
        </p:spPr>
        <p:txBody>
          <a:bodyPr wrap="square" rtlCol="0">
            <a:spAutoFit/>
          </a:bodyPr>
          <a:lstStyle/>
          <a:p>
            <a:pPr>
              <a:defRPr/>
            </a:pPr>
            <a:r>
              <a:rPr lang="en-US" sz="1600" dirty="0">
                <a:solidFill>
                  <a:prstClr val="black"/>
                </a:solidFill>
                <a:latin typeface="Calibri" panose="020F0502020204030204"/>
              </a:rPr>
              <a:t>IEP </a:t>
            </a:r>
          </a:p>
        </p:txBody>
      </p:sp>
      <p:sp>
        <p:nvSpPr>
          <p:cNvPr id="21" name="TextBox 20">
            <a:extLst>
              <a:ext uri="{FF2B5EF4-FFF2-40B4-BE49-F238E27FC236}">
                <a16:creationId xmlns:a16="http://schemas.microsoft.com/office/drawing/2014/main" id="{76F2B067-E86E-46BF-A837-667EF269A5EE}"/>
              </a:ext>
            </a:extLst>
          </p:cNvPr>
          <p:cNvSpPr txBox="1"/>
          <p:nvPr/>
        </p:nvSpPr>
        <p:spPr>
          <a:xfrm>
            <a:off x="6762302" y="3177950"/>
            <a:ext cx="1002302" cy="338554"/>
          </a:xfrm>
          <a:prstGeom prst="rect">
            <a:avLst/>
          </a:prstGeom>
          <a:noFill/>
        </p:spPr>
        <p:txBody>
          <a:bodyPr wrap="square" rtlCol="0">
            <a:spAutoFit/>
          </a:bodyPr>
          <a:lstStyle/>
          <a:p>
            <a:pPr>
              <a:defRPr/>
            </a:pPr>
            <a:r>
              <a:rPr lang="en-US" sz="1600" dirty="0">
                <a:solidFill>
                  <a:prstClr val="black"/>
                </a:solidFill>
                <a:latin typeface="Calibri" panose="020F0502020204030204"/>
              </a:rPr>
              <a:t>IEP</a:t>
            </a:r>
          </a:p>
        </p:txBody>
      </p:sp>
      <p:sp>
        <p:nvSpPr>
          <p:cNvPr id="24" name="TextBox 23">
            <a:extLst>
              <a:ext uri="{FF2B5EF4-FFF2-40B4-BE49-F238E27FC236}">
                <a16:creationId xmlns:a16="http://schemas.microsoft.com/office/drawing/2014/main" id="{729FF9B9-8712-4D6E-A51E-CFB229DCF72A}"/>
              </a:ext>
            </a:extLst>
          </p:cNvPr>
          <p:cNvSpPr txBox="1"/>
          <p:nvPr/>
        </p:nvSpPr>
        <p:spPr>
          <a:xfrm>
            <a:off x="4697807" y="5368988"/>
            <a:ext cx="745725" cy="338554"/>
          </a:xfrm>
          <a:prstGeom prst="rect">
            <a:avLst/>
          </a:prstGeom>
          <a:noFill/>
        </p:spPr>
        <p:txBody>
          <a:bodyPr wrap="square" rtlCol="0">
            <a:spAutoFit/>
          </a:bodyPr>
          <a:lstStyle/>
          <a:p>
            <a:pPr>
              <a:defRPr/>
            </a:pPr>
            <a:r>
              <a:rPr lang="en-US" sz="1600" b="1" dirty="0">
                <a:solidFill>
                  <a:schemeClr val="bg2">
                    <a:lumMod val="25000"/>
                  </a:schemeClr>
                </a:solidFill>
                <a:latin typeface="Calibri" panose="020F0502020204030204"/>
              </a:rPr>
              <a:t>STAFF</a:t>
            </a:r>
          </a:p>
        </p:txBody>
      </p:sp>
      <p:sp>
        <p:nvSpPr>
          <p:cNvPr id="23" name="TextBox 22">
            <a:extLst>
              <a:ext uri="{FF2B5EF4-FFF2-40B4-BE49-F238E27FC236}">
                <a16:creationId xmlns:a16="http://schemas.microsoft.com/office/drawing/2014/main" id="{C6B92326-984D-4108-859F-AB94E6488466}"/>
              </a:ext>
            </a:extLst>
          </p:cNvPr>
          <p:cNvSpPr txBox="1"/>
          <p:nvPr/>
        </p:nvSpPr>
        <p:spPr>
          <a:xfrm>
            <a:off x="6875215" y="5339498"/>
            <a:ext cx="1002302" cy="338554"/>
          </a:xfrm>
          <a:prstGeom prst="rect">
            <a:avLst/>
          </a:prstGeom>
          <a:noFill/>
        </p:spPr>
        <p:txBody>
          <a:bodyPr wrap="square" rtlCol="0">
            <a:spAutoFit/>
          </a:bodyPr>
          <a:lstStyle/>
          <a:p>
            <a:pPr>
              <a:defRPr/>
            </a:pPr>
            <a:r>
              <a:rPr lang="en-US" sz="1600" b="1" dirty="0">
                <a:solidFill>
                  <a:schemeClr val="bg2">
                    <a:lumMod val="25000"/>
                  </a:schemeClr>
                </a:solidFill>
                <a:latin typeface="Calibri" panose="020F0502020204030204"/>
              </a:rPr>
              <a:t>STAFF</a:t>
            </a:r>
          </a:p>
        </p:txBody>
      </p:sp>
      <p:sp>
        <p:nvSpPr>
          <p:cNvPr id="6" name="TextBox 5"/>
          <p:cNvSpPr txBox="1"/>
          <p:nvPr/>
        </p:nvSpPr>
        <p:spPr>
          <a:xfrm>
            <a:off x="37131" y="3237256"/>
            <a:ext cx="2072752" cy="3539430"/>
          </a:xfrm>
          <a:prstGeom prst="rect">
            <a:avLst/>
          </a:prstGeom>
          <a:noFill/>
        </p:spPr>
        <p:txBody>
          <a:bodyPr wrap="square" rtlCol="0">
            <a:spAutoFit/>
          </a:bodyPr>
          <a:lstStyle/>
          <a:p>
            <a:pPr>
              <a:defRPr/>
            </a:pPr>
            <a:r>
              <a:rPr lang="en-US" sz="1600" b="1" dirty="0">
                <a:solidFill>
                  <a:prstClr val="black"/>
                </a:solidFill>
                <a:latin typeface="Calibri" panose="020F0502020204030204"/>
              </a:rPr>
              <a:t>District Responsibility:</a:t>
            </a:r>
          </a:p>
          <a:p>
            <a:pPr marL="285750" indent="-285750">
              <a:buFont typeface="Arial" panose="020B0604020202020204" pitchFamily="34" charset="0"/>
              <a:buChar char="•"/>
              <a:defRPr/>
            </a:pPr>
            <a:r>
              <a:rPr lang="en-US" sz="1600" b="1" dirty="0">
                <a:solidFill>
                  <a:srgbClr val="EF7521"/>
                </a:solidFill>
                <a:latin typeface="Calibri" panose="020F0502020204030204"/>
              </a:rPr>
              <a:t>Student Interchange</a:t>
            </a:r>
          </a:p>
          <a:p>
            <a:pPr marL="285750" indent="-285750">
              <a:buFont typeface="Arial" panose="020B0604020202020204" pitchFamily="34" charset="0"/>
              <a:buChar char="•"/>
              <a:defRPr/>
            </a:pPr>
            <a:r>
              <a:rPr lang="en-US" sz="1600" b="1" dirty="0">
                <a:solidFill>
                  <a:srgbClr val="5B9BD5"/>
                </a:solidFill>
                <a:latin typeface="Calibri" panose="020F0502020204030204"/>
              </a:rPr>
              <a:t>Staff (include Sped staff if AU is not uploading staff data)</a:t>
            </a:r>
          </a:p>
          <a:p>
            <a:pPr>
              <a:defRPr/>
            </a:pPr>
            <a:r>
              <a:rPr lang="en-US" sz="1600" b="1" dirty="0">
                <a:solidFill>
                  <a:prstClr val="black"/>
                </a:solidFill>
                <a:latin typeface="Calibri" panose="020F0502020204030204"/>
              </a:rPr>
              <a:t>AU Responsibility:</a:t>
            </a:r>
            <a:r>
              <a:rPr lang="en-US" sz="1600" b="1" dirty="0">
                <a:solidFill>
                  <a:srgbClr val="EF7521"/>
                </a:solidFill>
                <a:latin typeface="Calibri" panose="020F0502020204030204"/>
              </a:rPr>
              <a:t> </a:t>
            </a:r>
          </a:p>
          <a:p>
            <a:pPr marL="285750" indent="-285750">
              <a:buFont typeface="Arial" panose="020B0604020202020204" pitchFamily="34" charset="0"/>
              <a:buChar char="•"/>
              <a:defRPr/>
            </a:pPr>
            <a:r>
              <a:rPr lang="en-US" sz="1600" b="1" dirty="0">
                <a:solidFill>
                  <a:srgbClr val="70AD47">
                    <a:lumMod val="60000"/>
                    <a:lumOff val="40000"/>
                  </a:srgbClr>
                </a:solidFill>
                <a:latin typeface="Calibri" panose="020F0502020204030204"/>
              </a:rPr>
              <a:t>Special Education IEP Interchange</a:t>
            </a:r>
          </a:p>
          <a:p>
            <a:pPr marL="285750" indent="-285750">
              <a:buFont typeface="Arial" panose="020B0604020202020204" pitchFamily="34" charset="0"/>
              <a:buChar char="•"/>
              <a:defRPr/>
            </a:pPr>
            <a:r>
              <a:rPr lang="en-US" sz="1600" b="1" dirty="0">
                <a:solidFill>
                  <a:srgbClr val="5B9BD5"/>
                </a:solidFill>
                <a:latin typeface="Calibri" panose="020F0502020204030204"/>
              </a:rPr>
              <a:t>Sped Staff (ONLY if district is not uploading Sped staff)</a:t>
            </a:r>
          </a:p>
        </p:txBody>
      </p:sp>
    </p:spTree>
    <p:extLst>
      <p:ext uri="{BB962C8B-B14F-4D97-AF65-F5344CB8AC3E}">
        <p14:creationId xmlns:p14="http://schemas.microsoft.com/office/powerpoint/2010/main" val="175898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B97F-23CF-A855-698B-31D3727AD0CE}"/>
              </a:ext>
            </a:extLst>
          </p:cNvPr>
          <p:cNvSpPr>
            <a:spLocks noGrp="1"/>
          </p:cNvSpPr>
          <p:nvPr>
            <p:ph type="title"/>
          </p:nvPr>
        </p:nvSpPr>
        <p:spPr/>
        <p:txBody>
          <a:bodyPr/>
          <a:lstStyle/>
          <a:p>
            <a:r>
              <a:rPr lang="en-US" dirty="0"/>
              <a:t>Special Education IEP Interchange</a:t>
            </a:r>
            <a:br>
              <a:rPr lang="en-US" dirty="0"/>
            </a:br>
            <a:r>
              <a:rPr lang="en-US" dirty="0"/>
              <a:t>Collection Year Timeline</a:t>
            </a:r>
          </a:p>
        </p:txBody>
      </p:sp>
      <p:graphicFrame>
        <p:nvGraphicFramePr>
          <p:cNvPr id="8" name="Content Placeholder 7">
            <a:extLst>
              <a:ext uri="{FF2B5EF4-FFF2-40B4-BE49-F238E27FC236}">
                <a16:creationId xmlns:a16="http://schemas.microsoft.com/office/drawing/2014/main" id="{74EC312A-3FBD-B8C5-32E0-498F353D6CB9}"/>
              </a:ext>
            </a:extLst>
          </p:cNvPr>
          <p:cNvGraphicFramePr>
            <a:graphicFrameLocks noGrp="1"/>
          </p:cNvGraphicFramePr>
          <p:nvPr>
            <p:ph idx="1"/>
            <p:extLst>
              <p:ext uri="{D42A27DB-BD31-4B8C-83A1-F6EECF244321}">
                <p14:modId xmlns:p14="http://schemas.microsoft.com/office/powerpoint/2010/main" val="970978051"/>
              </p:ext>
            </p:extLst>
          </p:nvPr>
        </p:nvGraphicFramePr>
        <p:xfrm>
          <a:off x="601133" y="1517378"/>
          <a:ext cx="10515600" cy="464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790D300-D323-FF2C-F882-7E5046553A78}"/>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15" name="Oval 14">
            <a:extLst>
              <a:ext uri="{FF2B5EF4-FFF2-40B4-BE49-F238E27FC236}">
                <a16:creationId xmlns:a16="http://schemas.microsoft.com/office/drawing/2014/main" id="{9B34F22C-C8F1-6629-242E-354B6AE3B6ED}"/>
              </a:ext>
            </a:extLst>
          </p:cNvPr>
          <p:cNvSpPr/>
          <p:nvPr/>
        </p:nvSpPr>
        <p:spPr>
          <a:xfrm>
            <a:off x="6628648" y="3642105"/>
            <a:ext cx="324328" cy="33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4E99EC01-47C5-4443-B925-F63CE6F088D8}"/>
              </a:ext>
            </a:extLst>
          </p:cNvPr>
          <p:cNvSpPr/>
          <p:nvPr/>
        </p:nvSpPr>
        <p:spPr>
          <a:xfrm>
            <a:off x="4617713" y="3624536"/>
            <a:ext cx="324328" cy="3582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784F6BF5-8DB8-A60D-5EF9-497AFBA77606}"/>
              </a:ext>
            </a:extLst>
          </p:cNvPr>
          <p:cNvSpPr/>
          <p:nvPr/>
        </p:nvSpPr>
        <p:spPr>
          <a:xfrm>
            <a:off x="8111751" y="3637889"/>
            <a:ext cx="324327" cy="33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BC212E4F-48CE-C761-8A1C-85F48E13C567}"/>
              </a:ext>
            </a:extLst>
          </p:cNvPr>
          <p:cNvSpPr/>
          <p:nvPr/>
        </p:nvSpPr>
        <p:spPr>
          <a:xfrm>
            <a:off x="9554020" y="3637889"/>
            <a:ext cx="324327" cy="33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F71C5220-5FB3-F42D-D6DA-ACB5B796184B}"/>
              </a:ext>
            </a:extLst>
          </p:cNvPr>
          <p:cNvSpPr/>
          <p:nvPr/>
        </p:nvSpPr>
        <p:spPr>
          <a:xfrm>
            <a:off x="2546366" y="3637889"/>
            <a:ext cx="324328" cy="3582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54ADBD6F-354A-8F3F-F75B-FCA232FDA153}"/>
              </a:ext>
            </a:extLst>
          </p:cNvPr>
          <p:cNvSpPr txBox="1"/>
          <p:nvPr/>
        </p:nvSpPr>
        <p:spPr>
          <a:xfrm flipH="1">
            <a:off x="1195926" y="1283655"/>
            <a:ext cx="6371149" cy="738664"/>
          </a:xfrm>
          <a:prstGeom prst="rect">
            <a:avLst/>
          </a:prstGeom>
          <a:noFill/>
        </p:spPr>
        <p:txBody>
          <a:bodyPr wrap="square" rtlCol="0">
            <a:spAutoFit/>
          </a:bodyPr>
          <a:lstStyle/>
          <a:p>
            <a:r>
              <a:rPr lang="en-US" sz="1400" dirty="0"/>
              <a:t>2024-2025 Special Education IEP Interchange</a:t>
            </a:r>
          </a:p>
          <a:p>
            <a:pPr marL="285750" indent="-285750">
              <a:buFont typeface="Arial" panose="020B0604020202020204" pitchFamily="34" charset="0"/>
              <a:buChar char="•"/>
            </a:pPr>
            <a:r>
              <a:rPr lang="en-US" sz="1400" dirty="0"/>
              <a:t>Open from 10/01/2024 – 09/30/2025</a:t>
            </a:r>
          </a:p>
          <a:p>
            <a:pPr marL="285750" indent="-285750">
              <a:buFont typeface="Arial" panose="020B0604020202020204" pitchFamily="34" charset="0"/>
              <a:buChar char="•"/>
            </a:pPr>
            <a:r>
              <a:rPr lang="en-US" sz="1400" dirty="0"/>
              <a:t>Collects data for reporting period of 07/01/2024 – 06/30/2025</a:t>
            </a:r>
          </a:p>
        </p:txBody>
      </p:sp>
      <p:sp>
        <p:nvSpPr>
          <p:cNvPr id="3" name="Oval 2">
            <a:extLst>
              <a:ext uri="{FF2B5EF4-FFF2-40B4-BE49-F238E27FC236}">
                <a16:creationId xmlns:a16="http://schemas.microsoft.com/office/drawing/2014/main" id="{28913AF9-5124-8D10-798D-70EAA5A1A218}"/>
              </a:ext>
            </a:extLst>
          </p:cNvPr>
          <p:cNvSpPr/>
          <p:nvPr/>
        </p:nvSpPr>
        <p:spPr>
          <a:xfrm>
            <a:off x="731900" y="5237454"/>
            <a:ext cx="464026" cy="464026"/>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04BE7C9B-33AC-043C-80F3-F9205314ACB6}"/>
              </a:ext>
            </a:extLst>
          </p:cNvPr>
          <p:cNvSpPr txBox="1"/>
          <p:nvPr/>
        </p:nvSpPr>
        <p:spPr>
          <a:xfrm flipH="1">
            <a:off x="1335159" y="5257468"/>
            <a:ext cx="8218861" cy="1169551"/>
          </a:xfrm>
          <a:prstGeom prst="rect">
            <a:avLst/>
          </a:prstGeom>
          <a:noFill/>
        </p:spPr>
        <p:txBody>
          <a:bodyPr wrap="square" rtlCol="0">
            <a:spAutoFit/>
          </a:bodyPr>
          <a:lstStyle/>
          <a:p>
            <a:r>
              <a:rPr lang="en-US" sz="1400" dirty="0"/>
              <a:t>2024-2025 Special Education Snapshots</a:t>
            </a:r>
          </a:p>
          <a:p>
            <a:pPr marL="285750" indent="-285750">
              <a:buFont typeface="Arial" panose="020B0604020202020204" pitchFamily="34" charset="0"/>
              <a:buChar char="•"/>
            </a:pPr>
            <a:r>
              <a:rPr lang="en-US" sz="1400" dirty="0"/>
              <a:t>December Count contains active SPED students and staff as of 12/01</a:t>
            </a:r>
          </a:p>
          <a:p>
            <a:pPr marL="285750" indent="-285750">
              <a:buFont typeface="Arial" panose="020B0604020202020204" pitchFamily="34" charset="0"/>
              <a:buChar char="•"/>
            </a:pPr>
            <a:r>
              <a:rPr lang="en-US" sz="1400" dirty="0"/>
              <a:t>Sped Discipline contains SPED students who had a discipline action during the school year</a:t>
            </a:r>
          </a:p>
          <a:p>
            <a:pPr marL="285750" indent="-285750">
              <a:buFont typeface="Arial" panose="020B0604020202020204" pitchFamily="34" charset="0"/>
              <a:buChar char="•"/>
            </a:pPr>
            <a:r>
              <a:rPr lang="en-US" sz="1400" dirty="0"/>
              <a:t>SPED End of Year contains all students in which your AU conducted an initial evaluation for special education and those you provided services to throughout the school year</a:t>
            </a:r>
          </a:p>
        </p:txBody>
      </p:sp>
    </p:spTree>
    <p:extLst>
      <p:ext uri="{BB962C8B-B14F-4D97-AF65-F5344CB8AC3E}">
        <p14:creationId xmlns:p14="http://schemas.microsoft.com/office/powerpoint/2010/main" val="378622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Special Education IEP Interchange </a:t>
            </a:r>
            <a:br>
              <a:rPr lang="en-US" dirty="0"/>
            </a:br>
            <a:r>
              <a:rPr lang="en-US" dirty="0"/>
              <a:t>Files and Data Collected</a:t>
            </a:r>
          </a:p>
        </p:txBody>
      </p:sp>
      <p:sp>
        <p:nvSpPr>
          <p:cNvPr id="5" name="Slide Number Placeholder 4"/>
          <p:cNvSpPr>
            <a:spLocks noGrp="1"/>
          </p:cNvSpPr>
          <p:nvPr>
            <p:ph type="sldNum" sz="quarter" idx="12"/>
          </p:nvPr>
        </p:nvSpPr>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63405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266" y="343291"/>
            <a:ext cx="3939047" cy="821989"/>
          </a:xfrm>
        </p:spPr>
        <p:txBody>
          <a:bodyPr>
            <a:normAutofit/>
          </a:bodyPr>
          <a:lstStyle/>
          <a:p>
            <a:pPr algn="ctr"/>
            <a:r>
              <a:rPr lang="en-US" dirty="0">
                <a:latin typeface="Museo Slab 500" panose="02000000000000000000"/>
              </a:rPr>
              <a:t>Agenda</a:t>
            </a:r>
          </a:p>
        </p:txBody>
      </p:sp>
      <p:sp>
        <p:nvSpPr>
          <p:cNvPr id="2" name="Content Placeholder 1"/>
          <p:cNvSpPr>
            <a:spLocks noGrp="1"/>
          </p:cNvSpPr>
          <p:nvPr>
            <p:ph idx="1"/>
          </p:nvPr>
        </p:nvSpPr>
        <p:spPr/>
        <p:txBody>
          <a:bodyPr>
            <a:normAutofit/>
          </a:bodyPr>
          <a:lstStyle/>
          <a:p>
            <a:pPr lvl="0"/>
            <a:r>
              <a:rPr lang="en-US" sz="1600" dirty="0">
                <a:latin typeface="Trebuchet MS" panose="020B0603020202020204" pitchFamily="34" charset="0"/>
              </a:rPr>
              <a:t>General Overview – slides 4-7</a:t>
            </a:r>
          </a:p>
          <a:p>
            <a:pPr lvl="0"/>
            <a:r>
              <a:rPr lang="en-US" sz="1600" dirty="0">
                <a:latin typeface="Trebuchet MS" panose="020B0603020202020204" pitchFamily="34" charset="0"/>
              </a:rPr>
              <a:t>Accessing the Data Pipeline/Identity Management- slides 8-11</a:t>
            </a:r>
          </a:p>
          <a:p>
            <a:pPr lvl="0"/>
            <a:r>
              <a:rPr lang="en-US" sz="1600" dirty="0">
                <a:latin typeface="Trebuchet MS" panose="020B0603020202020204" pitchFamily="34" charset="0"/>
              </a:rPr>
              <a:t>Collection resources – slides 12-14</a:t>
            </a:r>
          </a:p>
          <a:p>
            <a:pPr lvl="0"/>
            <a:r>
              <a:rPr lang="en-US" sz="1600" dirty="0">
                <a:latin typeface="Trebuchet MS" panose="020B0603020202020204" pitchFamily="34" charset="0"/>
              </a:rPr>
              <a:t>Data Pipeline IEP Interchange and Snapshots Overview – slides 15-17</a:t>
            </a:r>
          </a:p>
          <a:p>
            <a:pPr lvl="0"/>
            <a:r>
              <a:rPr lang="en-US" sz="1600" dirty="0">
                <a:latin typeface="Trebuchet MS" panose="020B0603020202020204" pitchFamily="34" charset="0"/>
              </a:rPr>
              <a:t>IEP Interchange Timeline – slide 18</a:t>
            </a:r>
          </a:p>
          <a:p>
            <a:pPr lvl="0"/>
            <a:r>
              <a:rPr lang="en-US" sz="1600" dirty="0">
                <a:latin typeface="Trebuchet MS" panose="020B0603020202020204" pitchFamily="34" charset="0"/>
              </a:rPr>
              <a:t>IEP Interchange Data Collected – slides 19-24</a:t>
            </a:r>
          </a:p>
          <a:p>
            <a:pPr lvl="0"/>
            <a:r>
              <a:rPr lang="en-US" sz="1600" dirty="0">
                <a:latin typeface="Trebuchet MS" panose="020B0603020202020204" pitchFamily="34" charset="0"/>
              </a:rPr>
              <a:t>Snapshots that pull IEP Interchange Data – slides 25-29</a:t>
            </a:r>
          </a:p>
          <a:p>
            <a:pPr lvl="0"/>
            <a:r>
              <a:rPr lang="en-US" sz="1600" dirty="0">
                <a:latin typeface="Trebuchet MS" panose="020B0603020202020204" pitchFamily="34" charset="0"/>
              </a:rPr>
              <a:t>Data Pipeline IEP Interchange Process – slides 31- 44</a:t>
            </a:r>
          </a:p>
          <a:p>
            <a:pPr marL="0" lvl="0" indent="0">
              <a:buNone/>
            </a:pPr>
            <a:endParaRPr lang="en-US" sz="1600" dirty="0">
              <a:latin typeface="Trebuchet MS" panose="020B0603020202020204" pitchFamily="34" charset="0"/>
            </a:endParaRPr>
          </a:p>
          <a:p>
            <a:pPr marL="0" lvl="0" indent="0">
              <a:buNone/>
            </a:pPr>
            <a:endParaRPr lang="en-US" sz="1600" dirty="0">
              <a:latin typeface="Trebuchet MS" panose="020B0603020202020204" pitchFamily="34" charset="0"/>
            </a:endParaRPr>
          </a:p>
          <a:p>
            <a:pPr lvl="0"/>
            <a:endParaRPr lang="en-US" dirty="0"/>
          </a:p>
          <a:p>
            <a:pPr marL="0" lvl="0" indent="0">
              <a:buNone/>
            </a:pPr>
            <a:endParaRPr lang="en-US" sz="2400" dirty="0">
              <a:latin typeface="Trebuchet MS" panose="020B0603020202020204" pitchFamily="34" charset="0"/>
            </a:endParaRPr>
          </a:p>
          <a:p>
            <a:pPr marL="0" indent="0">
              <a:buNone/>
            </a:pPr>
            <a:endParaRPr lang="en-US" dirty="0"/>
          </a:p>
        </p:txBody>
      </p:sp>
      <p:sp>
        <p:nvSpPr>
          <p:cNvPr id="5" name="Slide Number Placeholder 4"/>
          <p:cNvSpPr>
            <a:spLocks noGrp="1"/>
          </p:cNvSpPr>
          <p:nvPr>
            <p:ph type="sldNum" sz="quarter" idx="4294967295"/>
          </p:nvPr>
        </p:nvSpPr>
        <p:spPr>
          <a:xfrm>
            <a:off x="282788" y="6401474"/>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291817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Special Education IEP Interchange Data</a:t>
            </a:r>
          </a:p>
        </p:txBody>
      </p:sp>
      <p:sp>
        <p:nvSpPr>
          <p:cNvPr id="2" name="Content Placeholder 1"/>
          <p:cNvSpPr>
            <a:spLocks noGrp="1"/>
          </p:cNvSpPr>
          <p:nvPr>
            <p:ph idx="1"/>
          </p:nvPr>
        </p:nvSpPr>
        <p:spPr/>
        <p:txBody>
          <a:bodyPr>
            <a:normAutofit/>
          </a:bodyPr>
          <a:lstStyle/>
          <a:p>
            <a:pPr marL="0" indent="0">
              <a:buNone/>
            </a:pPr>
            <a:r>
              <a:rPr lang="en-US" sz="1800" b="1" dirty="0"/>
              <a:t>Special Education Child File</a:t>
            </a:r>
          </a:p>
          <a:p>
            <a:pPr lvl="1"/>
            <a:r>
              <a:rPr lang="en-US" sz="1800" dirty="0"/>
              <a:t>Required by all AUs</a:t>
            </a:r>
          </a:p>
          <a:p>
            <a:pPr lvl="1"/>
            <a:r>
              <a:rPr lang="en-US" sz="1800" dirty="0"/>
              <a:t>Student demographic information</a:t>
            </a:r>
          </a:p>
          <a:p>
            <a:pPr marL="0" indent="0">
              <a:buNone/>
            </a:pPr>
            <a:r>
              <a:rPr lang="en-US" sz="1800" b="1" dirty="0"/>
              <a:t>Special Education Participation File</a:t>
            </a:r>
          </a:p>
          <a:p>
            <a:pPr lvl="1"/>
            <a:r>
              <a:rPr lang="en-US" sz="1800" dirty="0"/>
              <a:t>Required by all AUs</a:t>
            </a:r>
          </a:p>
          <a:p>
            <a:pPr lvl="1"/>
            <a:r>
              <a:rPr lang="en-US" sz="1800" dirty="0"/>
              <a:t>Special Education services and referral information</a:t>
            </a:r>
          </a:p>
          <a:p>
            <a:pPr marL="0" indent="0">
              <a:buNone/>
            </a:pPr>
            <a:r>
              <a:rPr lang="en-US" sz="1800" b="1" dirty="0"/>
              <a:t>Medically Necessary Services Screen</a:t>
            </a:r>
          </a:p>
          <a:p>
            <a:pPr lvl="1"/>
            <a:r>
              <a:rPr lang="en-US" sz="1800" dirty="0"/>
              <a:t>Required by all AUs</a:t>
            </a:r>
          </a:p>
          <a:p>
            <a:pPr lvl="1"/>
            <a:r>
              <a:rPr lang="en-US" sz="1800" dirty="0">
                <a:effectLst/>
                <a:latin typeface="Calibri" panose="020F0502020204030204" pitchFamily="34" charset="0"/>
                <a:ea typeface="Calibri" panose="020F0502020204030204" pitchFamily="34" charset="0"/>
              </a:rPr>
              <a:t>AUs must report to CDE the number of requests for access to a student by a private healthcare specialist and whether the access was authorized or denied. Should include all students and all districts within AU.</a:t>
            </a:r>
            <a:endParaRPr lang="en-US" sz="1800" dirty="0"/>
          </a:p>
          <a:p>
            <a:pPr lvl="1"/>
            <a:r>
              <a:rPr lang="en-US" sz="1800" dirty="0"/>
              <a:t>Input screen in Data Pipeline to manually add counts related to medically necessary services</a:t>
            </a:r>
          </a:p>
          <a:p>
            <a:pPr marL="0" indent="0">
              <a:buNone/>
            </a:pPr>
            <a:r>
              <a:rPr lang="en-US" sz="1800" b="1" dirty="0"/>
              <a:t>Coordinated Early Intervening Services File</a:t>
            </a:r>
            <a:endParaRPr lang="en-US" sz="1800" dirty="0"/>
          </a:p>
          <a:p>
            <a:pPr lvl="1"/>
            <a:r>
              <a:rPr lang="en-US" sz="1800" dirty="0"/>
              <a:t>As needed - only required if your AU funded CEIS or CCEIS using federal dollars</a:t>
            </a:r>
          </a:p>
          <a:p>
            <a:pPr lvl="1"/>
            <a:r>
              <a:rPr lang="en-US" sz="1800" dirty="0"/>
              <a:t>You will be contacted by CDE if you need to upload this file </a:t>
            </a:r>
          </a:p>
          <a:p>
            <a:pPr marL="457200" lvl="1" indent="0">
              <a:buNone/>
            </a:pPr>
            <a:endParaRPr lang="en-US" sz="1400" dirty="0"/>
          </a:p>
        </p:txBody>
      </p:sp>
      <p:sp>
        <p:nvSpPr>
          <p:cNvPr id="4" name="Slide Number Placeholder 3">
            <a:extLst>
              <a:ext uri="{FF2B5EF4-FFF2-40B4-BE49-F238E27FC236}">
                <a16:creationId xmlns:a16="http://schemas.microsoft.com/office/drawing/2014/main" id="{8CFAC4F3-33AC-4F79-86B4-BEF93619C6A5}"/>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34821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p:txBody>
          <a:bodyPr>
            <a:normAutofit/>
          </a:bodyPr>
          <a:lstStyle/>
          <a:p>
            <a:r>
              <a:rPr lang="en-US"/>
              <a:t>Medically Necessary Services: </a:t>
            </a:r>
            <a:br>
              <a:rPr lang="en-US"/>
            </a:br>
            <a:r>
              <a:rPr lang="en-US"/>
              <a:t>Steps to Submit Counts to Data Pipeline</a:t>
            </a:r>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58388" y="1371785"/>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21</a:t>
            </a:fld>
            <a:endParaRPr lang="en-US" dirty="0"/>
          </a:p>
        </p:txBody>
      </p:sp>
      <p:graphicFrame>
        <p:nvGraphicFramePr>
          <p:cNvPr id="13" name="Content Placeholder 12" descr="# requests authorized + # requests denied = total # requests">
            <a:extLst>
              <a:ext uri="{FF2B5EF4-FFF2-40B4-BE49-F238E27FC236}">
                <a16:creationId xmlns:a16="http://schemas.microsoft.com/office/drawing/2014/main" id="{C70B0585-6E75-059D-8E1A-89509181825E}"/>
              </a:ext>
            </a:extLst>
          </p:cNvPr>
          <p:cNvGraphicFramePr>
            <a:graphicFrameLocks noGrp="1"/>
          </p:cNvGraphicFramePr>
          <p:nvPr>
            <p:ph sz="quarter" idx="4294967295"/>
            <p:extLst>
              <p:ext uri="{D42A27DB-BD31-4B8C-83A1-F6EECF244321}">
                <p14:modId xmlns:p14="http://schemas.microsoft.com/office/powerpoint/2010/main" val="3208055594"/>
              </p:ext>
            </p:extLst>
          </p:nvPr>
        </p:nvGraphicFramePr>
        <p:xfrm>
          <a:off x="5510844" y="5486215"/>
          <a:ext cx="4902200" cy="68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dirty="0"/>
              <a:t>Steps </a:t>
            </a:r>
          </a:p>
          <a:p>
            <a:r>
              <a:rPr lang="en-US" sz="1600" b="1" dirty="0"/>
              <a:t>1. Click Special Education tab</a:t>
            </a:r>
          </a:p>
          <a:p>
            <a:r>
              <a:rPr lang="en-US" sz="1600" b="1" dirty="0"/>
              <a:t>2. Click Medically Necessary Services tab</a:t>
            </a:r>
          </a:p>
          <a:p>
            <a:r>
              <a:rPr lang="en-US" sz="1600" b="1" dirty="0"/>
              <a:t>3. Select School Year/AU and click Search button</a:t>
            </a:r>
          </a:p>
          <a:p>
            <a:r>
              <a:rPr lang="en-US" sz="1600" b="1" dirty="0"/>
              <a:t>4. Enter a number in all 3 boxes</a:t>
            </a:r>
          </a:p>
          <a:p>
            <a:r>
              <a:rPr lang="en-US" sz="1600" b="1" dirty="0"/>
              <a:t>5. Click Save button</a:t>
            </a:r>
          </a:p>
          <a:p>
            <a:endParaRPr lang="en-US" sz="1600" dirty="0"/>
          </a:p>
        </p:txBody>
      </p:sp>
      <p:sp>
        <p:nvSpPr>
          <p:cNvPr id="10" name="TextBox 9">
            <a:extLst>
              <a:ext uri="{FF2B5EF4-FFF2-40B4-BE49-F238E27FC236}">
                <a16:creationId xmlns:a16="http://schemas.microsoft.com/office/drawing/2014/main" id="{8A8604B4-DD23-061C-19CC-83A6816C76B1}"/>
              </a:ext>
            </a:extLst>
          </p:cNvPr>
          <p:cNvSpPr txBox="1"/>
          <p:nvPr/>
        </p:nvSpPr>
        <p:spPr>
          <a:xfrm>
            <a:off x="5266267" y="4142247"/>
            <a:ext cx="6553200" cy="1169551"/>
          </a:xfrm>
          <a:prstGeom prst="rect">
            <a:avLst/>
          </a:prstGeom>
          <a:noFill/>
        </p:spPr>
        <p:txBody>
          <a:bodyPr wrap="square">
            <a:spAutoFit/>
          </a:bodyPr>
          <a:lstStyle/>
          <a:p>
            <a:r>
              <a:rPr lang="en-US" sz="1400" dirty="0"/>
              <a:t>Notes:</a:t>
            </a:r>
          </a:p>
          <a:p>
            <a:pPr marL="285750" indent="-285750">
              <a:buFont typeface="Arial" panose="020B0604020202020204" pitchFamily="34" charset="0"/>
              <a:buChar char="•"/>
            </a:pPr>
            <a:r>
              <a:rPr lang="en-US" sz="1400" dirty="0"/>
              <a:t>Counts must reflect all requests within all districts in the AU from 7/01/2024 – 6/30/2025</a:t>
            </a:r>
          </a:p>
          <a:p>
            <a:pPr marL="285750" indent="-285750">
              <a:buFont typeface="Arial" panose="020B0604020202020204" pitchFamily="34" charset="0"/>
              <a:buChar char="•"/>
            </a:pPr>
            <a:r>
              <a:rPr lang="en-US" sz="1400" dirty="0"/>
              <a:t>Counts include all students, not just Sped students</a:t>
            </a:r>
          </a:p>
          <a:p>
            <a:pPr marL="285750" indent="-285750">
              <a:buFont typeface="Arial" panose="020B0604020202020204" pitchFamily="34" charset="0"/>
              <a:buChar char="•"/>
            </a:pPr>
            <a:r>
              <a:rPr lang="en-US" sz="1400" dirty="0"/>
              <a:t>Must be completed by the time Sped EOY is approved fall 2025</a:t>
            </a:r>
          </a:p>
        </p:txBody>
      </p:sp>
    </p:spTree>
    <p:extLst>
      <p:ext uri="{BB962C8B-B14F-4D97-AF65-F5344CB8AC3E}">
        <p14:creationId xmlns:p14="http://schemas.microsoft.com/office/powerpoint/2010/main" val="87119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236" y="238471"/>
            <a:ext cx="6651263" cy="756418"/>
          </a:xfrm>
        </p:spPr>
        <p:txBody>
          <a:bodyPr>
            <a:normAutofit/>
          </a:bodyPr>
          <a:lstStyle/>
          <a:p>
            <a:r>
              <a:rPr lang="en-US" dirty="0"/>
              <a:t>Special Education IEP Interchange – </a:t>
            </a:r>
            <a:br>
              <a:rPr lang="en-US" dirty="0"/>
            </a:br>
            <a:r>
              <a:rPr lang="en-US" dirty="0"/>
              <a:t>Child and Participation File Details</a:t>
            </a:r>
          </a:p>
        </p:txBody>
      </p:sp>
      <p:sp>
        <p:nvSpPr>
          <p:cNvPr id="6" name="Content Placeholder 5"/>
          <p:cNvSpPr>
            <a:spLocks noGrp="1"/>
          </p:cNvSpPr>
          <p:nvPr>
            <p:ph idx="1"/>
          </p:nvPr>
        </p:nvSpPr>
        <p:spPr>
          <a:xfrm>
            <a:off x="1976583" y="1375872"/>
            <a:ext cx="4076688" cy="3039111"/>
          </a:xfrm>
          <a:solidFill>
            <a:schemeClr val="tx2">
              <a:lumMod val="40000"/>
              <a:lumOff val="60000"/>
            </a:schemeClr>
          </a:solidFill>
          <a:ln>
            <a:solidFill>
              <a:schemeClr val="tx1"/>
            </a:solidFill>
          </a:ln>
        </p:spPr>
        <p:txBody>
          <a:bodyPr>
            <a:normAutofit fontScale="92500" lnSpcReduction="20000"/>
          </a:bodyPr>
          <a:lstStyle/>
          <a:p>
            <a:pPr marL="0" indent="0">
              <a:buNone/>
            </a:pPr>
            <a:r>
              <a:rPr lang="en-US" sz="1700" b="1" u="sng" dirty="0"/>
              <a:t>Child File</a:t>
            </a:r>
          </a:p>
          <a:p>
            <a:r>
              <a:rPr lang="en-US" sz="1700" dirty="0"/>
              <a:t>Demographic information</a:t>
            </a:r>
          </a:p>
          <a:p>
            <a:r>
              <a:rPr lang="en-US" sz="1700" dirty="0"/>
              <a:t>1 record per student</a:t>
            </a:r>
          </a:p>
          <a:p>
            <a:r>
              <a:rPr lang="en-US" sz="1700" dirty="0"/>
              <a:t>The primary source of this information is the Student Interchange Student Demographic File </a:t>
            </a:r>
            <a:r>
              <a:rPr lang="en-US" sz="1700" b="1" dirty="0"/>
              <a:t>– as long as the LASIDs match between Student Interchange files and IEP Interchange files</a:t>
            </a:r>
            <a:endParaRPr lang="en-US" sz="1700" dirty="0"/>
          </a:p>
          <a:p>
            <a:r>
              <a:rPr lang="en-US" sz="1700" dirty="0"/>
              <a:t>If student is not required to be submitted in the Student Interchange (private school, or facility students) the demographic data is pulled from this file into the snapshot</a:t>
            </a:r>
          </a:p>
          <a:p>
            <a:pPr marL="0" indent="0">
              <a:buNone/>
            </a:pPr>
            <a:endParaRPr lang="en-US" sz="1400" b="1" dirty="0"/>
          </a:p>
          <a:p>
            <a:pPr marL="0" indent="0">
              <a:buNone/>
            </a:pPr>
            <a:endParaRPr lang="en-US" sz="1600" dirty="0"/>
          </a:p>
          <a:p>
            <a:pPr marL="0" indent="0">
              <a:buNone/>
            </a:pPr>
            <a:endParaRPr lang="en-US" sz="1600" dirty="0"/>
          </a:p>
          <a:p>
            <a:endParaRPr lang="en-US" sz="1600" dirty="0"/>
          </a:p>
          <a:p>
            <a:pPr marL="0" indent="0">
              <a:buNone/>
            </a:pPr>
            <a:endParaRPr lang="en-US" dirty="0"/>
          </a:p>
        </p:txBody>
      </p:sp>
      <p:sp>
        <p:nvSpPr>
          <p:cNvPr id="7" name="Content Placeholder 6"/>
          <p:cNvSpPr>
            <a:spLocks noGrp="1"/>
          </p:cNvSpPr>
          <p:nvPr>
            <p:ph idx="4294967295"/>
          </p:nvPr>
        </p:nvSpPr>
        <p:spPr>
          <a:xfrm>
            <a:off x="6159065" y="1375872"/>
            <a:ext cx="4248805" cy="3039110"/>
          </a:xfrm>
          <a:prstGeom prst="rect">
            <a:avLst/>
          </a:prstGeom>
          <a:solidFill>
            <a:schemeClr val="bg2">
              <a:lumMod val="75000"/>
            </a:schemeClr>
          </a:solidFill>
          <a:ln>
            <a:solidFill>
              <a:schemeClr val="tx1"/>
            </a:solidFill>
          </a:ln>
        </p:spPr>
        <p:txBody>
          <a:bodyPr>
            <a:normAutofit fontScale="25000" lnSpcReduction="20000"/>
          </a:bodyPr>
          <a:lstStyle/>
          <a:p>
            <a:pPr marL="0" indent="0">
              <a:buNone/>
            </a:pPr>
            <a:r>
              <a:rPr lang="en-US" sz="6400" b="1" u="sng" dirty="0"/>
              <a:t>Participation File </a:t>
            </a:r>
          </a:p>
          <a:p>
            <a:r>
              <a:rPr lang="en-US" sz="6400" dirty="0"/>
              <a:t>Special Education services information</a:t>
            </a:r>
          </a:p>
          <a:p>
            <a:r>
              <a:rPr lang="en-US" sz="6400" dirty="0"/>
              <a:t>1 record per student</a:t>
            </a:r>
          </a:p>
          <a:p>
            <a:r>
              <a:rPr lang="en-US" sz="6400" dirty="0"/>
              <a:t>Record should reflect a student’s</a:t>
            </a:r>
            <a:r>
              <a:rPr lang="en-US" sz="6400" b="1" dirty="0"/>
              <a:t> latest Sped status in the AU </a:t>
            </a:r>
            <a:r>
              <a:rPr lang="en-US" sz="6400" dirty="0"/>
              <a:t>within the reporting period</a:t>
            </a:r>
          </a:p>
          <a:p>
            <a:r>
              <a:rPr lang="en-US" sz="6400" dirty="0"/>
              <a:t>The primary source of the </a:t>
            </a:r>
            <a:r>
              <a:rPr lang="en-US" sz="6400" b="1" dirty="0"/>
              <a:t>Entry Grade Level </a:t>
            </a:r>
            <a:r>
              <a:rPr lang="en-US" sz="6400" dirty="0"/>
              <a:t>field is the Student Interchange </a:t>
            </a:r>
            <a:r>
              <a:rPr lang="en-US" sz="6400" b="1" dirty="0"/>
              <a:t>Student School Association File</a:t>
            </a:r>
            <a:endParaRPr lang="en-US" sz="6400" dirty="0"/>
          </a:p>
          <a:p>
            <a:r>
              <a:rPr lang="en-US" sz="6400" dirty="0"/>
              <a:t>If student is not required to be submitted in the Student Interchange (private school, or facility students) the Grade Level is pulled from this file</a:t>
            </a:r>
          </a:p>
          <a:p>
            <a:pPr marL="0" indent="0">
              <a:buNone/>
            </a:pPr>
            <a:endParaRPr lang="en-US" sz="5600" b="1" dirty="0"/>
          </a:p>
          <a:p>
            <a:endParaRPr lang="en-US" sz="1600" dirty="0"/>
          </a:p>
          <a:p>
            <a:pPr marL="0" indent="0">
              <a:buNone/>
            </a:pPr>
            <a:endParaRPr lang="en-US" sz="1600" dirty="0"/>
          </a:p>
          <a:p>
            <a:pPr marL="0" indent="0">
              <a:buNone/>
            </a:pPr>
            <a:r>
              <a:rPr lang="en-US" sz="1600" dirty="0"/>
              <a:t> </a:t>
            </a:r>
          </a:p>
        </p:txBody>
      </p:sp>
      <p:sp>
        <p:nvSpPr>
          <p:cNvPr id="4" name="TextBox 3"/>
          <p:cNvSpPr txBox="1"/>
          <p:nvPr/>
        </p:nvSpPr>
        <p:spPr>
          <a:xfrm>
            <a:off x="3225801" y="4414982"/>
            <a:ext cx="7321884" cy="1354217"/>
          </a:xfrm>
          <a:prstGeom prst="rect">
            <a:avLst/>
          </a:prstGeom>
          <a:noFill/>
        </p:spPr>
        <p:txBody>
          <a:bodyPr wrap="square" rtlCol="0">
            <a:spAutoFit/>
          </a:bodyPr>
          <a:lstStyle/>
          <a:p>
            <a:endParaRPr lang="en-US" sz="1800" dirty="0"/>
          </a:p>
          <a:p>
            <a:pPr marL="285750" indent="-285750">
              <a:buFont typeface="Arial" panose="020B0604020202020204" pitchFamily="34" charset="0"/>
              <a:buChar char="•"/>
            </a:pPr>
            <a:r>
              <a:rPr lang="en-US" sz="1600" dirty="0"/>
              <a:t>Each record must have a valid SASID and/or a LASID</a:t>
            </a:r>
          </a:p>
          <a:p>
            <a:pPr marL="285750" indent="-285750">
              <a:buFont typeface="Arial" panose="020B0604020202020204" pitchFamily="34" charset="0"/>
              <a:buChar char="•"/>
            </a:pPr>
            <a:r>
              <a:rPr lang="en-US" sz="1600" dirty="0"/>
              <a:t>Each record must have a matching record SASID/LASID combo on each file</a:t>
            </a:r>
          </a:p>
          <a:p>
            <a:pPr marL="285750" indent="-285750">
              <a:buFont typeface="Arial" panose="020B0604020202020204" pitchFamily="34" charset="0"/>
              <a:buChar char="•"/>
            </a:pPr>
            <a:r>
              <a:rPr lang="en-US" sz="1600" dirty="0"/>
              <a:t>LASIDs </a:t>
            </a:r>
            <a:r>
              <a:rPr lang="en-US" sz="1600" i="1" dirty="0"/>
              <a:t>should</a:t>
            </a:r>
            <a:r>
              <a:rPr lang="en-US" sz="1600" dirty="0"/>
              <a:t> match district uploaded Student Interchange files for the demographics to pull from the district files</a:t>
            </a:r>
          </a:p>
        </p:txBody>
      </p:sp>
      <p:sp>
        <p:nvSpPr>
          <p:cNvPr id="2" name="Slide Number Placeholder 1"/>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3394421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0702" y="261715"/>
            <a:ext cx="7685975" cy="548719"/>
          </a:xfrm>
        </p:spPr>
        <p:txBody>
          <a:bodyPr>
            <a:normAutofit/>
          </a:bodyPr>
          <a:lstStyle/>
          <a:p>
            <a:pPr algn="ctr"/>
            <a:r>
              <a:rPr lang="en-US" dirty="0"/>
              <a:t>Screen Shot of the Participation File Layout</a:t>
            </a:r>
          </a:p>
        </p:txBody>
      </p:sp>
      <p:pic>
        <p:nvPicPr>
          <p:cNvPr id="5122" name="Picture 2" descr="Participation file layout screenshot">
            <a:extLst>
              <a:ext uri="{FF2B5EF4-FFF2-40B4-BE49-F238E27FC236}">
                <a16:creationId xmlns:a16="http://schemas.microsoft.com/office/drawing/2014/main" id="{74E42E04-8997-F731-C32C-036FCE2E6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3" y="1106264"/>
            <a:ext cx="6726233" cy="33656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articipation file layout data field list screenshot">
            <a:extLst>
              <a:ext uri="{FF2B5EF4-FFF2-40B4-BE49-F238E27FC236}">
                <a16:creationId xmlns:a16="http://schemas.microsoft.com/office/drawing/2014/main" id="{463AA5ED-5744-D36B-7533-D5F360BDC1CA}"/>
              </a:ext>
            </a:extLst>
          </p:cNvPr>
          <p:cNvPicPr>
            <a:picLocks noChangeAspect="1"/>
          </p:cNvPicPr>
          <p:nvPr/>
        </p:nvPicPr>
        <p:blipFill>
          <a:blip r:embed="rId4"/>
          <a:stretch>
            <a:fillRect/>
          </a:stretch>
        </p:blipFill>
        <p:spPr>
          <a:xfrm>
            <a:off x="0" y="4431226"/>
            <a:ext cx="6837956" cy="2360918"/>
          </a:xfrm>
          <a:prstGeom prst="rect">
            <a:avLst/>
          </a:prstGeom>
        </p:spPr>
      </p:pic>
      <p:sp>
        <p:nvSpPr>
          <p:cNvPr id="17" name="Rectangle 16">
            <a:extLst>
              <a:ext uri="{FF2B5EF4-FFF2-40B4-BE49-F238E27FC236}">
                <a16:creationId xmlns:a16="http://schemas.microsoft.com/office/drawing/2014/main" id="{6B7D222D-82CA-43FC-2C71-A62E596D7EA6}"/>
              </a:ext>
              <a:ext uri="{C183D7F6-B498-43B3-948B-1728B52AA6E4}">
                <adec:decorative xmlns:adec="http://schemas.microsoft.com/office/drawing/2017/decorative" val="1"/>
              </a:ext>
            </a:extLst>
          </p:cNvPr>
          <p:cNvSpPr/>
          <p:nvPr/>
        </p:nvSpPr>
        <p:spPr>
          <a:xfrm>
            <a:off x="111723" y="1106264"/>
            <a:ext cx="6726233" cy="5685880"/>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0BE174-10F2-49C7-5A5A-5F4CBC11753C}"/>
              </a:ext>
            </a:extLst>
          </p:cNvPr>
          <p:cNvSpPr txBox="1"/>
          <p:nvPr/>
        </p:nvSpPr>
        <p:spPr>
          <a:xfrm>
            <a:off x="7684169" y="2028615"/>
            <a:ext cx="3991364" cy="3093717"/>
          </a:xfrm>
          <a:prstGeom prst="rect">
            <a:avLst/>
          </a:prstGeom>
          <a:solidFill>
            <a:schemeClr val="accent2">
              <a:lumMod val="40000"/>
              <a:lumOff val="60000"/>
            </a:schemeClr>
          </a:solidFill>
          <a:ln>
            <a:solidFill>
              <a:schemeClr val="tx1"/>
            </a:solidFill>
          </a:ln>
        </p:spPr>
        <p:txBody>
          <a:bodyPr wrap="square" rtlCol="0">
            <a:spAutoFit/>
          </a:bodyPr>
          <a:lstStyle/>
          <a:p>
            <a:r>
              <a:rPr lang="en-US" sz="1600" dirty="0">
                <a:latin typeface="+mn-lt"/>
              </a:rPr>
              <a:t>What’s included in the file layout? </a:t>
            </a:r>
          </a:p>
          <a:p>
            <a:pPr marL="342900" indent="-342900">
              <a:buFont typeface="Arial" panose="020B0604020202020204" pitchFamily="34" charset="0"/>
              <a:buChar char="•"/>
            </a:pPr>
            <a:r>
              <a:rPr lang="en-US" sz="1600" b="1" dirty="0">
                <a:latin typeface="+mn-lt"/>
              </a:rPr>
              <a:t>Data field name, definition, and applicable codes for each field provided below the ordered format</a:t>
            </a:r>
            <a:endParaRPr lang="en-US" sz="1600" dirty="0">
              <a:latin typeface="+mn-lt"/>
            </a:endParaRPr>
          </a:p>
          <a:p>
            <a:pPr marL="342900" indent="-342900">
              <a:buFont typeface="Arial" panose="020B0604020202020204" pitchFamily="34" charset="0"/>
              <a:buChar char="•"/>
            </a:pPr>
            <a:r>
              <a:rPr lang="en-US" sz="1600" dirty="0">
                <a:latin typeface="+mn-lt"/>
              </a:rPr>
              <a:t>Name and Order (format) of the fields   </a:t>
            </a:r>
          </a:p>
          <a:p>
            <a:pPr marL="342900" indent="-342900">
              <a:buFont typeface="Arial" panose="020B0604020202020204" pitchFamily="34" charset="0"/>
              <a:buChar char="•"/>
            </a:pPr>
            <a:r>
              <a:rPr lang="en-US" sz="1600" dirty="0"/>
              <a:t>Number</a:t>
            </a:r>
            <a:r>
              <a:rPr lang="en-US" sz="1600" dirty="0">
                <a:latin typeface="+mn-lt"/>
              </a:rPr>
              <a:t> of characters in each field</a:t>
            </a:r>
          </a:p>
          <a:p>
            <a:pPr marL="342900" indent="-342900">
              <a:buFont typeface="Arial" panose="020B0604020202020204" pitchFamily="34" charset="0"/>
              <a:buChar char="•"/>
            </a:pPr>
            <a:r>
              <a:rPr lang="en-US" sz="1600" dirty="0">
                <a:latin typeface="+mn-lt"/>
              </a:rPr>
              <a:t>Examples and remarks that help clarify</a:t>
            </a:r>
          </a:p>
          <a:p>
            <a:pPr marL="342900" indent="-342900">
              <a:buFont typeface="Arial" panose="020B0604020202020204" pitchFamily="34" charset="0"/>
              <a:buChar char="•"/>
            </a:pPr>
            <a:r>
              <a:rPr lang="en-US" sz="1600" dirty="0">
                <a:latin typeface="+mn-lt"/>
              </a:rPr>
              <a:t>Changes listed at bottom of layout and highlighted yellow or strikethrough in red</a:t>
            </a:r>
          </a:p>
        </p:txBody>
      </p:sp>
      <p:sp>
        <p:nvSpPr>
          <p:cNvPr id="2" name="Slide Number Placeholder 1">
            <a:extLst>
              <a:ext uri="{FF2B5EF4-FFF2-40B4-BE49-F238E27FC236}">
                <a16:creationId xmlns:a16="http://schemas.microsoft.com/office/drawing/2014/main" id="{230D084C-9EAB-491E-A538-71F79364698F}"/>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14855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0E9E-B3E5-4B90-ACC5-1B00C9B288B8}"/>
              </a:ext>
            </a:extLst>
          </p:cNvPr>
          <p:cNvSpPr>
            <a:spLocks noGrp="1"/>
          </p:cNvSpPr>
          <p:nvPr>
            <p:ph type="title"/>
          </p:nvPr>
        </p:nvSpPr>
        <p:spPr/>
        <p:txBody>
          <a:bodyPr/>
          <a:lstStyle/>
          <a:p>
            <a:r>
              <a:rPr lang="en-US" dirty="0"/>
              <a:t>Special Education Participation File Layout</a:t>
            </a:r>
            <a:br>
              <a:rPr lang="en-US" dirty="0"/>
            </a:br>
            <a:r>
              <a:rPr lang="en-US" dirty="0"/>
              <a:t>Data Field Definitions</a:t>
            </a:r>
          </a:p>
        </p:txBody>
      </p:sp>
      <p:pic>
        <p:nvPicPr>
          <p:cNvPr id="7174" name="Picture 6" descr="screenshot of participation file layout Special Education Referral Type field">
            <a:extLst>
              <a:ext uri="{FF2B5EF4-FFF2-40B4-BE49-F238E27FC236}">
                <a16:creationId xmlns:a16="http://schemas.microsoft.com/office/drawing/2014/main" id="{A2571F1F-89BD-16DD-31E8-07C4F8126E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943" y="1305632"/>
            <a:ext cx="8838885" cy="5121387"/>
          </a:xfrm>
          <a:prstGeom prst="rect">
            <a:avLst/>
          </a:prstGeom>
          <a:noFill/>
          <a:extLst>
            <a:ext uri="{909E8E84-426E-40DD-AFC4-6F175D3DCCD1}">
              <a14:hiddenFill xmlns:a14="http://schemas.microsoft.com/office/drawing/2010/main">
                <a:solidFill>
                  <a:srgbClr val="FFFFFF"/>
                </a:solidFill>
              </a14:hiddenFill>
            </a:ext>
          </a:extLst>
        </p:spPr>
      </p:pic>
      <p:sp>
        <p:nvSpPr>
          <p:cNvPr id="17" name="Left Brace 16" descr="showing that all codes are shown for each data field along with their definitions">
            <a:extLst>
              <a:ext uri="{FF2B5EF4-FFF2-40B4-BE49-F238E27FC236}">
                <a16:creationId xmlns:a16="http://schemas.microsoft.com/office/drawing/2014/main" id="{4ADAA874-0FF5-42EC-8C5C-B7DAFE9A3081}"/>
              </a:ext>
            </a:extLst>
          </p:cNvPr>
          <p:cNvSpPr/>
          <p:nvPr/>
        </p:nvSpPr>
        <p:spPr>
          <a:xfrm rot="10800000">
            <a:off x="8742948" y="1862971"/>
            <a:ext cx="1636584" cy="456404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B2B5A84-C2F2-4004-94EC-C9702BDD53CC}"/>
              </a:ext>
            </a:extLst>
          </p:cNvPr>
          <p:cNvSpPr txBox="1"/>
          <p:nvPr/>
        </p:nvSpPr>
        <p:spPr>
          <a:xfrm>
            <a:off x="10473812" y="3617742"/>
            <a:ext cx="1718188" cy="1477328"/>
          </a:xfrm>
          <a:prstGeom prst="rect">
            <a:avLst/>
          </a:prstGeom>
          <a:noFill/>
        </p:spPr>
        <p:txBody>
          <a:bodyPr wrap="square" rtlCol="0">
            <a:spAutoFit/>
          </a:bodyPr>
          <a:lstStyle/>
          <a:p>
            <a:r>
              <a:rPr lang="en-US" sz="1800" dirty="0"/>
              <a:t> </a:t>
            </a:r>
            <a:r>
              <a:rPr lang="en-US" sz="1800" b="1" dirty="0"/>
              <a:t>All applicable codes and their definitions for the field</a:t>
            </a:r>
          </a:p>
          <a:p>
            <a:endParaRPr lang="en-US" sz="1800" dirty="0"/>
          </a:p>
        </p:txBody>
      </p:sp>
      <p:sp>
        <p:nvSpPr>
          <p:cNvPr id="4" name="Slide Number Placeholder 3">
            <a:extLst>
              <a:ext uri="{FF2B5EF4-FFF2-40B4-BE49-F238E27FC236}">
                <a16:creationId xmlns:a16="http://schemas.microsoft.com/office/drawing/2014/main" id="{596F0973-C879-4014-BE8A-F43345915237}"/>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6453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IEP Interchange and Snapshot Uses</a:t>
            </a:r>
          </a:p>
        </p:txBody>
      </p:sp>
      <p:sp>
        <p:nvSpPr>
          <p:cNvPr id="2" name="Content Placeholder 1"/>
          <p:cNvSpPr>
            <a:spLocks noGrp="1"/>
          </p:cNvSpPr>
          <p:nvPr>
            <p:ph idx="1"/>
          </p:nvPr>
        </p:nvSpPr>
        <p:spPr>
          <a:xfrm>
            <a:off x="838199" y="1463040"/>
            <a:ext cx="9292389" cy="4640674"/>
          </a:xfrm>
        </p:spPr>
        <p:txBody>
          <a:bodyPr>
            <a:normAutofit fontScale="85000" lnSpcReduction="20000"/>
          </a:bodyPr>
          <a:lstStyle/>
          <a:p>
            <a:pPr marL="0" indent="0">
              <a:buNone/>
            </a:pPr>
            <a:r>
              <a:rPr lang="en-US" dirty="0"/>
              <a:t>Special Education IEP Interchange data is used in the following snapshots:</a:t>
            </a:r>
          </a:p>
          <a:p>
            <a:pPr marL="457200" lvl="1" indent="0">
              <a:buNone/>
            </a:pPr>
            <a:endParaRPr lang="en-US"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Notes on the Snapshot Process:</a:t>
            </a:r>
          </a:p>
          <a:p>
            <a:pPr lvl="1"/>
            <a:r>
              <a:rPr lang="en-US" dirty="0"/>
              <a:t>Each snapshot pull records from the Child and Participation files based on the criteria set for that snapshot</a:t>
            </a:r>
          </a:p>
          <a:p>
            <a:pPr lvl="1"/>
            <a:r>
              <a:rPr lang="en-US" dirty="0"/>
              <a:t>Keep in mind you may need to “manually” modify your interchange files’ data based on which snapshot is open to get the right records in your snapshots</a:t>
            </a:r>
          </a:p>
          <a:p>
            <a:pPr lvl="1"/>
            <a:r>
              <a:rPr lang="en-US" dirty="0"/>
              <a:t>Snapshots are not automatically updated when interchange files are uploaded- a new snapshot must be created within the system to pull in the updated records</a:t>
            </a:r>
          </a:p>
          <a:p>
            <a:pPr lvl="1"/>
            <a:r>
              <a:rPr lang="en-US" dirty="0"/>
              <a:t>Check the snapshot file layouts to see which data fields pull into each snapshot</a:t>
            </a:r>
          </a:p>
          <a:p>
            <a:pPr marL="457200" lvl="1" indent="0">
              <a:buNone/>
            </a:pPr>
            <a:endParaRPr lang="en-US" i="1" dirty="0"/>
          </a:p>
          <a:p>
            <a:pPr marL="457200" lvl="1" indent="0">
              <a:buNone/>
            </a:pPr>
            <a:r>
              <a:rPr lang="en-US" i="1" dirty="0"/>
              <a:t>*Note: Error-free interchange files are not required to take a Snapshot but recommended. Get your interchange files as close to error free as possible before taking a snapshot!</a:t>
            </a:r>
          </a:p>
          <a:p>
            <a:pPr marL="457200" lvl="1" indent="0">
              <a:buNone/>
            </a:pPr>
            <a:endParaRPr lang="en-US" dirty="0"/>
          </a:p>
          <a:p>
            <a:pPr lvl="1"/>
            <a:endParaRPr lang="en-US" dirty="0"/>
          </a:p>
          <a:p>
            <a:endParaRPr lang="en-US" dirty="0"/>
          </a:p>
          <a:p>
            <a:endParaRPr lang="en-US" dirty="0"/>
          </a:p>
          <a:p>
            <a:endParaRPr lang="en-US" dirty="0"/>
          </a:p>
          <a:p>
            <a:pPr lvl="1"/>
            <a:endParaRPr lang="en-US" dirty="0"/>
          </a:p>
        </p:txBody>
      </p:sp>
      <p:sp>
        <p:nvSpPr>
          <p:cNvPr id="6" name="Rectangle 5">
            <a:extLst>
              <a:ext uri="{FF2B5EF4-FFF2-40B4-BE49-F238E27FC236}">
                <a16:creationId xmlns:a16="http://schemas.microsoft.com/office/drawing/2014/main" id="{8B2EF181-67B3-E37A-6B6D-A0EA91D710E1}"/>
              </a:ext>
            </a:extLst>
          </p:cNvPr>
          <p:cNvSpPr/>
          <p:nvPr/>
        </p:nvSpPr>
        <p:spPr>
          <a:xfrm>
            <a:off x="1777213" y="1941095"/>
            <a:ext cx="2390274" cy="110690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December Count</a:t>
            </a:r>
          </a:p>
        </p:txBody>
      </p:sp>
      <p:sp>
        <p:nvSpPr>
          <p:cNvPr id="7" name="Rectangle 6">
            <a:extLst>
              <a:ext uri="{FF2B5EF4-FFF2-40B4-BE49-F238E27FC236}">
                <a16:creationId xmlns:a16="http://schemas.microsoft.com/office/drawing/2014/main" id="{AFCFC07A-3353-06AB-A6A7-C3D224F6D42E}"/>
              </a:ext>
            </a:extLst>
          </p:cNvPr>
          <p:cNvSpPr/>
          <p:nvPr/>
        </p:nvSpPr>
        <p:spPr>
          <a:xfrm>
            <a:off x="4445944" y="1941094"/>
            <a:ext cx="2390274" cy="110690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End of Year</a:t>
            </a:r>
          </a:p>
        </p:txBody>
      </p:sp>
      <p:sp>
        <p:nvSpPr>
          <p:cNvPr id="8" name="Rectangle 7">
            <a:extLst>
              <a:ext uri="{FF2B5EF4-FFF2-40B4-BE49-F238E27FC236}">
                <a16:creationId xmlns:a16="http://schemas.microsoft.com/office/drawing/2014/main" id="{0EA61D0B-6CD2-0142-A655-F7A33FB21D03}"/>
              </a:ext>
            </a:extLst>
          </p:cNvPr>
          <p:cNvSpPr/>
          <p:nvPr/>
        </p:nvSpPr>
        <p:spPr>
          <a:xfrm>
            <a:off x="7114675" y="1941094"/>
            <a:ext cx="2390274" cy="110690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Discipline</a:t>
            </a:r>
          </a:p>
        </p:txBody>
      </p:sp>
      <p:sp>
        <p:nvSpPr>
          <p:cNvPr id="5" name="Slide Number Placeholder 4"/>
          <p:cNvSpPr>
            <a:spLocks noGrp="1"/>
          </p:cNvSpPr>
          <p:nvPr>
            <p:ph type="sldNum" sz="quarter" idx="12"/>
          </p:nvPr>
        </p:nvSpPr>
        <p:spPr>
          <a:xfrm>
            <a:off x="1769193" y="6329642"/>
            <a:ext cx="1543050" cy="273844"/>
          </a:xfrm>
        </p:spPr>
        <p:txBody>
          <a:bodyPr/>
          <a:lstStyle/>
          <a:p>
            <a:fld id="{600BAA8B-998A-4793-9AB8-94EE2C3B2243}" type="slidenum">
              <a:rPr lang="en-US" smtClean="0"/>
              <a:pPr/>
              <a:t>25</a:t>
            </a:fld>
            <a:endParaRPr lang="en-US" dirty="0"/>
          </a:p>
        </p:txBody>
      </p:sp>
    </p:spTree>
    <p:extLst>
      <p:ext uri="{BB962C8B-B14F-4D97-AF65-F5344CB8AC3E}">
        <p14:creationId xmlns:p14="http://schemas.microsoft.com/office/powerpoint/2010/main" val="411329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Report:</a:t>
            </a:r>
            <a:br>
              <a:rPr lang="en-US" dirty="0"/>
            </a:br>
            <a:r>
              <a:rPr lang="en-US" dirty="0"/>
              <a:t>December Count Snapshot Purposes</a:t>
            </a:r>
          </a:p>
        </p:txBody>
      </p:sp>
      <p:sp>
        <p:nvSpPr>
          <p:cNvPr id="5" name="TextBox 4"/>
          <p:cNvSpPr txBox="1"/>
          <p:nvPr/>
        </p:nvSpPr>
        <p:spPr>
          <a:xfrm>
            <a:off x="460400" y="1526809"/>
            <a:ext cx="9064600" cy="1200329"/>
          </a:xfrm>
          <a:prstGeom prst="rect">
            <a:avLst/>
          </a:prstGeom>
          <a:noFill/>
        </p:spPr>
        <p:txBody>
          <a:bodyPr wrap="square" rtlCol="0">
            <a:spAutoFit/>
          </a:bodyPr>
          <a:lstStyle/>
          <a:p>
            <a:pPr marL="285750" indent="-285750">
              <a:buFont typeface="Wingdings" panose="05000000000000000000" pitchFamily="2" charset="2"/>
              <a:buChar char="ü"/>
            </a:pPr>
            <a:r>
              <a:rPr lang="en-US" sz="1800" dirty="0"/>
              <a:t>Students in Special Ed who were </a:t>
            </a:r>
            <a:r>
              <a:rPr lang="en-US" sz="1800" i="1" dirty="0"/>
              <a:t>receiving services per an IEP as of 12/01/2024   </a:t>
            </a:r>
          </a:p>
          <a:p>
            <a:endParaRPr lang="en-US" sz="1800" dirty="0"/>
          </a:p>
          <a:p>
            <a:pPr marL="285750" indent="-285750">
              <a:buFont typeface="Wingdings" panose="05000000000000000000" pitchFamily="2" charset="2"/>
              <a:buChar char="ü"/>
            </a:pPr>
            <a:r>
              <a:rPr lang="en-US" sz="1800" dirty="0"/>
              <a:t>Parentally Placed Private School Students with a disability (all ages 3-21)– those receiving services per an ISP, IEP, and those not receiving services from the AU</a:t>
            </a:r>
          </a:p>
        </p:txBody>
      </p:sp>
      <p:sp>
        <p:nvSpPr>
          <p:cNvPr id="6" name="TextBox 5"/>
          <p:cNvSpPr txBox="1"/>
          <p:nvPr/>
        </p:nvSpPr>
        <p:spPr>
          <a:xfrm>
            <a:off x="721748" y="3243015"/>
            <a:ext cx="7961487" cy="2123658"/>
          </a:xfrm>
          <a:prstGeom prst="rect">
            <a:avLst/>
          </a:prstGeom>
          <a:noFill/>
        </p:spPr>
        <p:txBody>
          <a:bodyPr wrap="square" rtlCol="0">
            <a:spAutoFit/>
          </a:bodyPr>
          <a:lstStyle/>
          <a:p>
            <a:endParaRPr lang="en-US" sz="1600" dirty="0"/>
          </a:p>
          <a:p>
            <a:endParaRPr lang="en-US" sz="1600" dirty="0"/>
          </a:p>
          <a:p>
            <a:r>
              <a:rPr lang="en-US" sz="2000" dirty="0"/>
              <a:t>Please Include:</a:t>
            </a:r>
          </a:p>
          <a:p>
            <a:pPr marL="285750" lvl="0" indent="-285750">
              <a:buFont typeface="Arial" panose="020B0604020202020204" pitchFamily="34" charset="0"/>
              <a:buChar char="•"/>
            </a:pPr>
            <a:r>
              <a:rPr lang="en-US" sz="2000" dirty="0"/>
              <a:t>all AU residents, regardless of where they attend</a:t>
            </a:r>
          </a:p>
          <a:p>
            <a:pPr marL="285750" lvl="0" indent="-285750">
              <a:buFont typeface="Arial" panose="020B0604020202020204" pitchFamily="34" charset="0"/>
              <a:buChar char="•"/>
            </a:pPr>
            <a:r>
              <a:rPr lang="en-US" sz="2000" dirty="0"/>
              <a:t>all students who attend your AU, regardless of where they live </a:t>
            </a:r>
          </a:p>
          <a:p>
            <a:pPr marL="285750" lvl="0" indent="-285750">
              <a:buFont typeface="Arial" panose="020B0604020202020204" pitchFamily="34" charset="0"/>
              <a:buChar char="•"/>
            </a:pPr>
            <a:r>
              <a:rPr lang="en-US" sz="2000" dirty="0"/>
              <a:t>residents in approved facility schools</a:t>
            </a:r>
          </a:p>
          <a:p>
            <a:pPr marL="285750" lvl="0" indent="-285750">
              <a:buFont typeface="Arial" panose="020B0604020202020204" pitchFamily="34" charset="0"/>
              <a:buChar char="•"/>
            </a:pPr>
            <a:r>
              <a:rPr lang="en-US" sz="2000" dirty="0"/>
              <a:t>any possible educational orphans in a residential facility within your AU</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26</a:t>
            </a:fld>
            <a:endParaRPr lang="en-US"/>
          </a:p>
        </p:txBody>
      </p:sp>
    </p:spTree>
    <p:extLst>
      <p:ext uri="{BB962C8B-B14F-4D97-AF65-F5344CB8AC3E}">
        <p14:creationId xmlns:p14="http://schemas.microsoft.com/office/powerpoint/2010/main" val="150667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pPr algn="l"/>
            <a:r>
              <a:rPr lang="en-US" altLang="en-US" dirty="0">
                <a:latin typeface="Museo Slab 500"/>
              </a:rPr>
              <a:t>Who to Report: </a:t>
            </a:r>
            <a:br>
              <a:rPr lang="en-US" altLang="en-US" dirty="0">
                <a:latin typeface="Museo Slab 500"/>
              </a:rPr>
            </a:br>
            <a:r>
              <a:rPr lang="en-US" altLang="en-US" dirty="0">
                <a:latin typeface="Museo Slab 500"/>
              </a:rPr>
              <a:t>Sped EOY Snapshot Purposes</a:t>
            </a:r>
          </a:p>
        </p:txBody>
      </p:sp>
      <p:sp>
        <p:nvSpPr>
          <p:cNvPr id="1741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fontScale="85000" lnSpcReduction="20000"/>
          </a:bodyPr>
          <a:lstStyle/>
          <a:p>
            <a:pPr>
              <a:buFont typeface="Wingdings" panose="05000000000000000000" pitchFamily="2" charset="2"/>
              <a:buChar char="ü"/>
            </a:pPr>
            <a:r>
              <a:rPr lang="en-US" altLang="en-US" sz="1900" u="sng" dirty="0">
                <a:solidFill>
                  <a:schemeClr val="tx1"/>
                </a:solidFill>
                <a:ea typeface="Verdana" pitchFamily="34" charset="0"/>
                <a:cs typeface="Verdana" pitchFamily="34" charset="0"/>
              </a:rPr>
              <a:t>Received services </a:t>
            </a:r>
            <a:r>
              <a:rPr lang="en-US" altLang="en-US" sz="1900" dirty="0">
                <a:solidFill>
                  <a:schemeClr val="tx1"/>
                </a:solidFill>
                <a:ea typeface="Verdana" pitchFamily="34" charset="0"/>
                <a:cs typeface="Verdana" pitchFamily="34" charset="0"/>
              </a:rPr>
              <a:t>in your Administrative Unit (or a detention center within your AU) at any point during this reporting period (July 1-June 30)</a:t>
            </a:r>
          </a:p>
          <a:p>
            <a:pPr marL="45720" indent="0">
              <a:buNone/>
            </a:pPr>
            <a:endParaRPr lang="en-US" altLang="en-US" sz="1900" dirty="0">
              <a:solidFill>
                <a:schemeClr val="tx1"/>
              </a:solidFill>
              <a:ea typeface="Verdana" pitchFamily="34" charset="0"/>
              <a:cs typeface="Verdana" pitchFamily="34" charset="0"/>
            </a:endParaRPr>
          </a:p>
          <a:p>
            <a:pPr>
              <a:buFont typeface="Wingdings" panose="05000000000000000000" pitchFamily="2" charset="2"/>
              <a:buChar char="ü"/>
            </a:pPr>
            <a:r>
              <a:rPr lang="en-US" altLang="en-US" sz="1900" dirty="0">
                <a:solidFill>
                  <a:schemeClr val="tx1"/>
                </a:solidFill>
                <a:ea typeface="Verdana" pitchFamily="34" charset="0"/>
                <a:cs typeface="Verdana" pitchFamily="34" charset="0"/>
              </a:rPr>
              <a:t>Had an </a:t>
            </a:r>
            <a:r>
              <a:rPr lang="en-US" altLang="en-US" sz="1900" b="1" dirty="0">
                <a:solidFill>
                  <a:schemeClr val="tx1"/>
                </a:solidFill>
                <a:ea typeface="Verdana" pitchFamily="34" charset="0"/>
                <a:cs typeface="Verdana" pitchFamily="34" charset="0"/>
              </a:rPr>
              <a:t>initial evaluation </a:t>
            </a:r>
            <a:r>
              <a:rPr lang="en-US" altLang="en-US" sz="1900" dirty="0">
                <a:solidFill>
                  <a:schemeClr val="tx1"/>
                </a:solidFill>
                <a:ea typeface="Verdana" pitchFamily="34" charset="0"/>
                <a:cs typeface="Verdana" pitchFamily="34" charset="0"/>
              </a:rPr>
              <a:t>for Part B services:</a:t>
            </a:r>
          </a:p>
          <a:p>
            <a:pPr lvl="1"/>
            <a:r>
              <a:rPr lang="en-US" altLang="en-US" sz="1800" dirty="0">
                <a:ea typeface="Verdana" pitchFamily="34" charset="0"/>
                <a:cs typeface="Verdana" pitchFamily="34" charset="0"/>
              </a:rPr>
              <a:t>were 2.5 but not 4 years old when they were </a:t>
            </a:r>
            <a:r>
              <a:rPr lang="en-US" altLang="en-US" sz="1800" b="1" dirty="0">
                <a:ea typeface="Verdana" pitchFamily="34" charset="0"/>
                <a:cs typeface="Verdana" pitchFamily="34" charset="0"/>
              </a:rPr>
              <a:t>referred</a:t>
            </a:r>
            <a:r>
              <a:rPr lang="en-US" altLang="en-US" sz="1800" dirty="0">
                <a:ea typeface="Verdana" pitchFamily="34" charset="0"/>
                <a:cs typeface="Verdana" pitchFamily="34" charset="0"/>
              </a:rPr>
              <a:t> from Part C (early intervention services) to Part B Special Education services (path 2)</a:t>
            </a:r>
          </a:p>
          <a:p>
            <a:pPr lvl="1"/>
            <a:r>
              <a:rPr lang="en-US" altLang="en-US" sz="1800" dirty="0"/>
              <a:t>were </a:t>
            </a:r>
            <a:r>
              <a:rPr lang="en-US" altLang="en-US" sz="1800" b="1" dirty="0"/>
              <a:t>referred</a:t>
            </a:r>
            <a:r>
              <a:rPr lang="en-US" altLang="en-US" sz="1800" dirty="0"/>
              <a:t> for a Part B special education Initial Evaluation (path 3)</a:t>
            </a:r>
          </a:p>
          <a:p>
            <a:pPr lvl="1"/>
            <a:endParaRPr lang="en-US" altLang="en-US" sz="1700" i="1" dirty="0"/>
          </a:p>
          <a:p>
            <a:pPr>
              <a:buFont typeface="Wingdings" panose="05000000000000000000" pitchFamily="2" charset="2"/>
              <a:buChar char="ü"/>
            </a:pPr>
            <a:r>
              <a:rPr lang="en-US" altLang="en-US" sz="1900" dirty="0">
                <a:solidFill>
                  <a:schemeClr val="tx1"/>
                </a:solidFill>
                <a:ea typeface="Verdana" pitchFamily="34" charset="0"/>
                <a:cs typeface="Verdana" pitchFamily="34" charset="0"/>
              </a:rPr>
              <a:t>Were placed in an </a:t>
            </a:r>
            <a:r>
              <a:rPr lang="en-US" altLang="en-US" sz="1900" dirty="0">
                <a:ea typeface="Verdana" pitchFamily="34" charset="0"/>
                <a:cs typeface="Verdana" pitchFamily="34" charset="0"/>
              </a:rPr>
              <a:t>a</a:t>
            </a:r>
            <a:r>
              <a:rPr lang="en-US" altLang="en-US" sz="1900" dirty="0">
                <a:solidFill>
                  <a:schemeClr val="tx1"/>
                </a:solidFill>
                <a:ea typeface="Verdana" pitchFamily="34" charset="0"/>
                <a:cs typeface="Verdana" pitchFamily="34" charset="0"/>
              </a:rPr>
              <a:t>pproved CDE Facility School and you are the Administrative Unit of residence</a:t>
            </a:r>
          </a:p>
          <a:p>
            <a:pPr>
              <a:buFont typeface="Wingdings" panose="05000000000000000000" pitchFamily="2" charset="2"/>
              <a:buChar char="ü"/>
            </a:pPr>
            <a:r>
              <a:rPr lang="en-US" altLang="en-US" sz="1900" dirty="0">
                <a:solidFill>
                  <a:schemeClr val="tx1"/>
                </a:solidFill>
                <a:ea typeface="Verdana" pitchFamily="34" charset="0"/>
                <a:cs typeface="Verdana" pitchFamily="34" charset="0"/>
              </a:rPr>
              <a:t>Were detained at a Detention Center located within your AU boundaries</a:t>
            </a:r>
          </a:p>
          <a:p>
            <a:pPr>
              <a:buFont typeface="Wingdings" panose="05000000000000000000" pitchFamily="2" charset="2"/>
              <a:buChar char="ü"/>
            </a:pPr>
            <a:r>
              <a:rPr lang="en-US" altLang="en-US" sz="1900" dirty="0">
                <a:solidFill>
                  <a:schemeClr val="tx1"/>
                </a:solidFill>
                <a:ea typeface="Verdana" pitchFamily="34" charset="0"/>
                <a:cs typeface="Verdana" pitchFamily="34" charset="0"/>
              </a:rPr>
              <a:t>Were on an IEP and received services at a private school on a tuition basis or parentally placed in a private school, have an ISP and receive Sped services from the AU</a:t>
            </a:r>
          </a:p>
          <a:p>
            <a:pPr>
              <a:buFont typeface="Wingdings" panose="05000000000000000000" pitchFamily="2" charset="2"/>
              <a:buChar char="ü"/>
            </a:pPr>
            <a:r>
              <a:rPr lang="en-US" altLang="en-US" sz="1800" b="0" dirty="0">
                <a:solidFill>
                  <a:srgbClr val="000000"/>
                </a:solidFill>
                <a:ea typeface="Verdana" pitchFamily="34" charset="0"/>
                <a:cs typeface="Verdana" pitchFamily="34" charset="0"/>
              </a:rPr>
              <a:t>received services outside the State of Colorado and are the responsibility of your Administrative Unit (these students are placed out of state per their IEP and should be reported by the Administrative Unit of Residence).</a:t>
            </a:r>
          </a:p>
          <a:p>
            <a:pPr>
              <a:buFont typeface="Wingdings" panose="05000000000000000000" pitchFamily="2" charset="2"/>
              <a:buChar char="ü"/>
            </a:pPr>
            <a:r>
              <a:rPr lang="en-US" altLang="en-US" sz="1800" dirty="0">
                <a:solidFill>
                  <a:schemeClr val="tx1"/>
                </a:solidFill>
                <a:ea typeface="Verdana" pitchFamily="34" charset="0"/>
                <a:cs typeface="Verdana" pitchFamily="34" charset="0"/>
              </a:rPr>
              <a:t>were evaluated, even if they were found not eligible. Check your data extracts to make sure students found </a:t>
            </a:r>
            <a:r>
              <a:rPr lang="en-US" altLang="en-US" sz="1800" u="sng" dirty="0">
                <a:solidFill>
                  <a:schemeClr val="tx1"/>
                </a:solidFill>
                <a:ea typeface="Verdana" pitchFamily="34" charset="0"/>
                <a:cs typeface="Verdana" pitchFamily="34" charset="0"/>
              </a:rPr>
              <a:t>not eligible </a:t>
            </a:r>
            <a:r>
              <a:rPr lang="en-US" altLang="en-US" sz="1800" dirty="0">
                <a:solidFill>
                  <a:schemeClr val="tx1"/>
                </a:solidFill>
                <a:ea typeface="Verdana" pitchFamily="34" charset="0"/>
                <a:cs typeface="Verdana" pitchFamily="34" charset="0"/>
              </a:rPr>
              <a:t>are being reported too</a:t>
            </a:r>
            <a:endParaRPr lang="en-US" altLang="en-US" sz="1900" dirty="0">
              <a:solidFill>
                <a:schemeClr val="tx1"/>
              </a:solidFill>
              <a:ea typeface="Verdana" pitchFamily="34" charset="0"/>
              <a:cs typeface="Verdana" pitchFamily="34" charset="0"/>
            </a:endParaRPr>
          </a:p>
          <a:p>
            <a:pPr marL="0" indent="0">
              <a:buNone/>
            </a:pPr>
            <a:endParaRPr lang="en-US" altLang="en-US" sz="1900" dirty="0">
              <a:solidFill>
                <a:schemeClr val="tx1"/>
              </a:solidFill>
              <a:ea typeface="Verdana" pitchFamily="34" charset="0"/>
              <a:cs typeface="Verdana" pitchFamily="34" charset="0"/>
            </a:endParaRPr>
          </a:p>
          <a:p>
            <a:pPr marL="0" indent="0">
              <a:buNone/>
            </a:pPr>
            <a:r>
              <a:rPr lang="en-US" altLang="en-US" sz="1900" dirty="0">
                <a:solidFill>
                  <a:schemeClr val="tx1"/>
                </a:solidFill>
                <a:ea typeface="Verdana" pitchFamily="34" charset="0"/>
                <a:cs typeface="Verdana" pitchFamily="34" charset="0"/>
              </a:rPr>
              <a:t>*more specific details on who should be reported can be found on the Special Education EOY Data Content Guide pages 1 and 2.  Posted </a:t>
            </a:r>
            <a:r>
              <a:rPr lang="en-US" altLang="en-US" sz="1900" dirty="0">
                <a:solidFill>
                  <a:schemeClr val="tx1"/>
                </a:solidFill>
                <a:ea typeface="Verdana" pitchFamily="34" charset="0"/>
                <a:cs typeface="Verdana" pitchFamily="34" charset="0"/>
                <a:hlinkClick r:id="rId3"/>
              </a:rPr>
              <a:t>here</a:t>
            </a:r>
            <a:r>
              <a:rPr lang="en-US" altLang="en-US" sz="1900" dirty="0">
                <a:solidFill>
                  <a:schemeClr val="tx1"/>
                </a:solidFill>
                <a:ea typeface="Verdana" pitchFamily="34" charset="0"/>
                <a:cs typeface="Verdana" pitchFamily="34" charset="0"/>
              </a:rPr>
              <a:t> under Additional Resources:</a:t>
            </a:r>
            <a:endParaRPr lang="en-US" altLang="en-US" sz="1900" i="1" dirty="0"/>
          </a:p>
          <a:p>
            <a:pPr marL="45720" indent="0">
              <a:buNone/>
            </a:pPr>
            <a:endParaRPr lang="en-US" altLang="en-US" sz="1900" u="sng" dirty="0">
              <a:ea typeface="Verdana" pitchFamily="34" charset="0"/>
              <a:cs typeface="Verdana" pitchFamily="34" charset="0"/>
            </a:endParaRPr>
          </a:p>
          <a:p>
            <a:pPr marL="0" indent="0">
              <a:buNone/>
            </a:pPr>
            <a:endParaRPr lang="en-US" altLang="en-US" sz="1900" dirty="0">
              <a:latin typeface="Verdana" pitchFamily="34" charset="0"/>
              <a:ea typeface="Verdana" pitchFamily="34" charset="0"/>
              <a:cs typeface="Verdana" pitchFamily="34" charset="0"/>
            </a:endParaRPr>
          </a:p>
          <a:p>
            <a:pPr lvl="1" eaLnBrk="1" hangingPunct="1"/>
            <a:endParaRPr lang="en-US" altLang="en-US" sz="1800" dirty="0">
              <a:latin typeface="Verdana" pitchFamily="34" charset="0"/>
              <a:ea typeface="Verdana" pitchFamily="34" charset="0"/>
              <a:cs typeface="Verdana" pitchFamily="34" charset="0"/>
            </a:endParaRPr>
          </a:p>
          <a:p>
            <a:pPr>
              <a:buFontTx/>
              <a:buNone/>
            </a:pPr>
            <a:endParaRPr lang="en-US" altLang="en-US" sz="18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27</a:t>
            </a:fld>
            <a:endParaRPr lang="en-US" dirty="0"/>
          </a:p>
        </p:txBody>
      </p:sp>
    </p:spTree>
    <p:extLst>
      <p:ext uri="{BB962C8B-B14F-4D97-AF65-F5344CB8AC3E}">
        <p14:creationId xmlns:p14="http://schemas.microsoft.com/office/powerpoint/2010/main" val="3769414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A97215-DE50-E68F-968C-828082B27152}"/>
              </a:ext>
            </a:extLst>
          </p:cNvPr>
          <p:cNvSpPr>
            <a:spLocks noGrp="1"/>
          </p:cNvSpPr>
          <p:nvPr>
            <p:ph type="title"/>
          </p:nvPr>
        </p:nvSpPr>
        <p:spPr>
          <a:xfrm>
            <a:off x="326925" y="254514"/>
            <a:ext cx="5603975" cy="646331"/>
          </a:xfrm>
        </p:spPr>
        <p:txBody>
          <a:bodyPr>
            <a:normAutofit fontScale="90000"/>
          </a:bodyPr>
          <a:lstStyle/>
          <a:p>
            <a:r>
              <a:rPr lang="en-US" dirty="0"/>
              <a:t>Participation File Data Fields and </a:t>
            </a:r>
            <a:br>
              <a:rPr lang="en-US" dirty="0"/>
            </a:br>
            <a:r>
              <a:rPr lang="en-US" dirty="0"/>
              <a:t>Which Snapshot They Pull Into</a:t>
            </a:r>
          </a:p>
        </p:txBody>
      </p:sp>
      <p:sp>
        <p:nvSpPr>
          <p:cNvPr id="6" name="Content Placeholder 5">
            <a:extLst>
              <a:ext uri="{FF2B5EF4-FFF2-40B4-BE49-F238E27FC236}">
                <a16:creationId xmlns:a16="http://schemas.microsoft.com/office/drawing/2014/main" id="{2BA2E49F-86F3-E9D5-3279-91047DBDBDEB}"/>
              </a:ext>
            </a:extLst>
          </p:cNvPr>
          <p:cNvSpPr>
            <a:spLocks noGrp="1"/>
          </p:cNvSpPr>
          <p:nvPr>
            <p:ph sz="half" idx="4294967295"/>
          </p:nvPr>
        </p:nvSpPr>
        <p:spPr>
          <a:xfrm>
            <a:off x="6372520" y="1844413"/>
            <a:ext cx="5270500" cy="4371975"/>
          </a:xfrm>
          <a:ln w="3175">
            <a:solidFill>
              <a:schemeClr val="tx1"/>
            </a:solidFill>
          </a:ln>
        </p:spPr>
        <p:txBody>
          <a:bodyPr>
            <a:normAutofit fontScale="25000" lnSpcReduction="20000"/>
          </a:bodyPr>
          <a:lstStyle/>
          <a:p>
            <a:r>
              <a:rPr lang="en-US" sz="5600" dirty="0">
                <a:effectLst/>
                <a:ea typeface="Times New Roman" panose="02020603050405020304" pitchFamily="18" charset="0"/>
                <a:cs typeface="Arial" panose="020B0604020202020204" pitchFamily="34" charset="0"/>
              </a:rPr>
              <a:t>Primary Disability</a:t>
            </a:r>
          </a:p>
          <a:p>
            <a:r>
              <a:rPr lang="en-US" sz="5600" dirty="0">
                <a:effectLst/>
                <a:ea typeface="Times New Roman" panose="02020603050405020304" pitchFamily="18" charset="0"/>
                <a:cs typeface="Arial" panose="020B0604020202020204" pitchFamily="34" charset="0"/>
              </a:rPr>
              <a:t>School Code/Eligible Facility/Detention Code</a:t>
            </a:r>
          </a:p>
          <a:p>
            <a:r>
              <a:rPr lang="en-US" sz="5600" dirty="0">
                <a:effectLst/>
                <a:ea typeface="Times New Roman" panose="02020603050405020304" pitchFamily="18" charset="0"/>
                <a:cs typeface="Arial" panose="020B0604020202020204" pitchFamily="34" charset="0"/>
              </a:rPr>
              <a:t>Special Education Program Code</a:t>
            </a:r>
          </a:p>
          <a:p>
            <a:r>
              <a:rPr lang="en-US" sz="5600" dirty="0">
                <a:effectLst/>
                <a:ea typeface="Times New Roman" panose="02020603050405020304" pitchFamily="18" charset="0"/>
                <a:cs typeface="Arial" panose="020B0604020202020204" pitchFamily="34" charset="0"/>
              </a:rPr>
              <a:t>District of Attendance</a:t>
            </a:r>
          </a:p>
          <a:p>
            <a:r>
              <a:rPr lang="en-US" sz="5600" dirty="0">
                <a:effectLst/>
                <a:ea typeface="Times New Roman" panose="02020603050405020304" pitchFamily="18" charset="0"/>
                <a:cs typeface="Times New Roman" panose="02020603050405020304" pitchFamily="18" charset="0"/>
              </a:rPr>
              <a:t>Student’s District of Residence</a:t>
            </a:r>
          </a:p>
          <a:p>
            <a:r>
              <a:rPr lang="en-US" sz="5600" dirty="0">
                <a:effectLst/>
                <a:ea typeface="Times New Roman" panose="02020603050405020304" pitchFamily="18" charset="0"/>
                <a:cs typeface="Times New Roman" panose="02020603050405020304" pitchFamily="18" charset="0"/>
              </a:rPr>
              <a:t>State of Parent’s Residence for Non-Residence Students</a:t>
            </a:r>
            <a:endParaRPr lang="en-US" sz="5600" dirty="0">
              <a:effectLst/>
              <a:ea typeface="Times New Roman" panose="02020603050405020304" pitchFamily="18" charset="0"/>
              <a:cs typeface="Arial" panose="020B0604020202020204" pitchFamily="34" charset="0"/>
            </a:endParaRPr>
          </a:p>
          <a:p>
            <a:r>
              <a:rPr lang="en-US" sz="5600" dirty="0">
                <a:effectLst/>
                <a:ea typeface="Times New Roman" panose="02020603050405020304" pitchFamily="18" charset="0"/>
                <a:cs typeface="Arial" panose="020B0604020202020204" pitchFamily="34" charset="0"/>
              </a:rPr>
              <a:t>State of Attendance</a:t>
            </a:r>
          </a:p>
          <a:p>
            <a:r>
              <a:rPr lang="en-US" sz="5600" dirty="0">
                <a:effectLst/>
                <a:ea typeface="Times New Roman" panose="02020603050405020304" pitchFamily="18" charset="0"/>
                <a:cs typeface="Times New Roman" panose="02020603050405020304" pitchFamily="18" charset="0"/>
              </a:rPr>
              <a:t>Grade Level</a:t>
            </a:r>
          </a:p>
          <a:p>
            <a:r>
              <a:rPr lang="en-US" sz="5600" dirty="0">
                <a:solidFill>
                  <a:srgbClr val="00B050"/>
                </a:solidFill>
                <a:effectLst/>
                <a:ea typeface="Times New Roman" panose="02020603050405020304" pitchFamily="18" charset="0"/>
                <a:cs typeface="Arial" panose="020B0604020202020204" pitchFamily="34" charset="0"/>
              </a:rPr>
              <a:t>Date of Entry to Special Education</a:t>
            </a:r>
          </a:p>
          <a:p>
            <a:r>
              <a:rPr lang="en-US" sz="5600" dirty="0">
                <a:solidFill>
                  <a:srgbClr val="00B050"/>
                </a:solidFill>
                <a:effectLst/>
                <a:ea typeface="Times New Roman" panose="02020603050405020304" pitchFamily="18" charset="0"/>
                <a:cs typeface="Arial" panose="020B0604020202020204" pitchFamily="34" charset="0"/>
              </a:rPr>
              <a:t>Date of Exit from Special Education</a:t>
            </a:r>
          </a:p>
          <a:p>
            <a:r>
              <a:rPr lang="en-US" sz="5600" dirty="0">
                <a:solidFill>
                  <a:srgbClr val="00B050"/>
                </a:solidFill>
                <a:effectLst/>
                <a:ea typeface="Calibri" panose="020F0502020204030204" pitchFamily="34" charset="0"/>
              </a:rPr>
              <a:t>Hours of Special Education Services per Week</a:t>
            </a:r>
          </a:p>
          <a:p>
            <a:r>
              <a:rPr lang="en-US" sz="5600" dirty="0">
                <a:solidFill>
                  <a:srgbClr val="00B050"/>
                </a:solidFill>
                <a:effectLst/>
                <a:ea typeface="Calibri" panose="020F0502020204030204" pitchFamily="34" charset="0"/>
              </a:rPr>
              <a:t>Total School Hours per Week</a:t>
            </a:r>
          </a:p>
          <a:p>
            <a:r>
              <a:rPr lang="en-US" sz="5600" dirty="0">
                <a:solidFill>
                  <a:srgbClr val="00B050"/>
                </a:solidFill>
                <a:effectLst/>
                <a:ea typeface="Calibri" panose="020F0502020204030204" pitchFamily="34" charset="0"/>
              </a:rPr>
              <a:t>Extended School Year Services</a:t>
            </a:r>
          </a:p>
          <a:p>
            <a:r>
              <a:rPr lang="en-US" sz="5600" dirty="0">
                <a:solidFill>
                  <a:srgbClr val="00B050"/>
                </a:solidFill>
                <a:effectLst/>
                <a:ea typeface="Calibri" panose="020F0502020204030204" pitchFamily="34" charset="0"/>
              </a:rPr>
              <a:t>Basis of Exit</a:t>
            </a:r>
          </a:p>
          <a:p>
            <a:r>
              <a:rPr lang="en-US" sz="5600" dirty="0">
                <a:solidFill>
                  <a:srgbClr val="00B050"/>
                </a:solidFill>
                <a:effectLst/>
                <a:ea typeface="Times New Roman" panose="02020603050405020304" pitchFamily="18" charset="0"/>
                <a:cs typeface="Arial" panose="020B0604020202020204" pitchFamily="34" charset="0"/>
              </a:rPr>
              <a:t>Special Education Referral Type</a:t>
            </a:r>
          </a:p>
          <a:p>
            <a:r>
              <a:rPr lang="en-US" sz="5600" dirty="0">
                <a:solidFill>
                  <a:srgbClr val="00B050"/>
                </a:solidFill>
                <a:effectLst/>
                <a:ea typeface="Times New Roman" panose="02020603050405020304" pitchFamily="18" charset="0"/>
                <a:cs typeface="Arial" panose="020B0604020202020204" pitchFamily="34" charset="0"/>
              </a:rPr>
              <a:t>Current Eligibility and Services</a:t>
            </a:r>
            <a:endParaRPr lang="en-US" sz="5600" dirty="0">
              <a:solidFill>
                <a:srgbClr val="00B050"/>
              </a:solidFill>
              <a:effectLst/>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656B91DA-1C5A-5BE7-A132-98C618DA4E63}"/>
              </a:ext>
            </a:extLst>
          </p:cNvPr>
          <p:cNvSpPr>
            <a:spLocks noGrp="1"/>
          </p:cNvSpPr>
          <p:nvPr>
            <p:ph type="sldNum" sz="quarter" idx="4294967295"/>
          </p:nvPr>
        </p:nvSpPr>
        <p:spPr>
          <a:xfrm>
            <a:off x="0" y="6427788"/>
            <a:ext cx="2743200" cy="365125"/>
          </a:xfrm>
        </p:spPr>
        <p:txBody>
          <a:bodyPr/>
          <a:lstStyle/>
          <a:p>
            <a:fld id="{C479D5F6-EDCB-402A-AC08-4943A1820E8F}" type="slidenum">
              <a:rPr lang="en-US" smtClean="0"/>
              <a:pPr/>
              <a:t>28</a:t>
            </a:fld>
            <a:endParaRPr lang="en-US" dirty="0"/>
          </a:p>
        </p:txBody>
      </p:sp>
      <p:sp>
        <p:nvSpPr>
          <p:cNvPr id="3" name="Content Placeholder 2">
            <a:extLst>
              <a:ext uri="{FF2B5EF4-FFF2-40B4-BE49-F238E27FC236}">
                <a16:creationId xmlns:a16="http://schemas.microsoft.com/office/drawing/2014/main" id="{395C7CB0-DEA2-D578-9488-6AF442503DA7}"/>
              </a:ext>
            </a:extLst>
          </p:cNvPr>
          <p:cNvSpPr>
            <a:spLocks noGrp="1"/>
          </p:cNvSpPr>
          <p:nvPr>
            <p:ph sz="half" idx="4294967295"/>
          </p:nvPr>
        </p:nvSpPr>
        <p:spPr>
          <a:xfrm>
            <a:off x="749300" y="1862991"/>
            <a:ext cx="5270500" cy="4371975"/>
          </a:xfrm>
          <a:ln w="3175">
            <a:solidFill>
              <a:schemeClr val="tx1"/>
            </a:solidFill>
          </a:ln>
        </p:spPr>
        <p:txBody>
          <a:bodyPr>
            <a:normAutofit fontScale="85000" lnSpcReduction="20000"/>
          </a:bodyPr>
          <a:lstStyle/>
          <a:p>
            <a:r>
              <a:rPr lang="en-US" sz="1800" dirty="0">
                <a:effectLst/>
                <a:ea typeface="Times New Roman" panose="02020603050405020304" pitchFamily="18" charset="0"/>
                <a:cs typeface="Arial" panose="020B0604020202020204" pitchFamily="34" charset="0"/>
              </a:rPr>
              <a:t>Primary Disability</a:t>
            </a:r>
          </a:p>
          <a:p>
            <a:r>
              <a:rPr lang="en-US" sz="1800" dirty="0">
                <a:effectLst/>
                <a:ea typeface="Times New Roman" panose="02020603050405020304" pitchFamily="18" charset="0"/>
                <a:cs typeface="Arial" panose="020B0604020202020204" pitchFamily="34" charset="0"/>
              </a:rPr>
              <a:t>School Code/Eligible Facility/Detention Code</a:t>
            </a:r>
          </a:p>
          <a:p>
            <a:r>
              <a:rPr lang="en-US" sz="1800" dirty="0">
                <a:effectLst/>
                <a:ea typeface="Times New Roman" panose="02020603050405020304" pitchFamily="18" charset="0"/>
                <a:cs typeface="Arial" panose="020B0604020202020204" pitchFamily="34" charset="0"/>
              </a:rPr>
              <a:t>Special Education Program Code</a:t>
            </a:r>
          </a:p>
          <a:p>
            <a:r>
              <a:rPr lang="en-US" sz="1800" dirty="0">
                <a:effectLst/>
                <a:ea typeface="Times New Roman" panose="02020603050405020304" pitchFamily="18" charset="0"/>
                <a:cs typeface="Arial" panose="020B0604020202020204" pitchFamily="34" charset="0"/>
              </a:rPr>
              <a:t>District of Attendance</a:t>
            </a:r>
          </a:p>
          <a:p>
            <a:r>
              <a:rPr lang="en-US" sz="1800" dirty="0">
                <a:effectLst/>
                <a:ea typeface="Times New Roman" panose="02020603050405020304" pitchFamily="18" charset="0"/>
                <a:cs typeface="Arial" panose="020B0604020202020204" pitchFamily="34" charset="0"/>
              </a:rPr>
              <a:t>Student’s District of Residence</a:t>
            </a:r>
          </a:p>
          <a:p>
            <a:r>
              <a:rPr lang="en-US" sz="1800" dirty="0">
                <a:effectLst/>
                <a:ea typeface="Times New Roman" panose="02020603050405020304" pitchFamily="18" charset="0"/>
                <a:cs typeface="Arial" panose="020B0604020202020204" pitchFamily="34" charset="0"/>
              </a:rPr>
              <a:t>State of Parent's Residence for Non-Residence Students</a:t>
            </a:r>
          </a:p>
          <a:p>
            <a:r>
              <a:rPr lang="en-US" sz="1800" dirty="0">
                <a:effectLst/>
                <a:ea typeface="Times New Roman" panose="02020603050405020304" pitchFamily="18" charset="0"/>
                <a:cs typeface="Arial" panose="020B0604020202020204" pitchFamily="34" charset="0"/>
              </a:rPr>
              <a:t>State of Attendance</a:t>
            </a:r>
          </a:p>
          <a:p>
            <a:r>
              <a:rPr lang="en-US" sz="1800" dirty="0">
                <a:effectLst/>
                <a:ea typeface="Times New Roman" panose="02020603050405020304" pitchFamily="18" charset="0"/>
                <a:cs typeface="Arial" panose="020B0604020202020204" pitchFamily="34" charset="0"/>
              </a:rPr>
              <a:t>Grade Level</a:t>
            </a:r>
            <a:endParaRPr lang="en-US" sz="1800" dirty="0">
              <a:ea typeface="Times New Roman" panose="02020603050405020304" pitchFamily="18" charset="0"/>
              <a:cs typeface="Arial" panose="020B0604020202020204" pitchFamily="34" charset="0"/>
            </a:endParaRPr>
          </a:p>
          <a:p>
            <a:r>
              <a:rPr lang="en-US" sz="1800" dirty="0">
                <a:solidFill>
                  <a:srgbClr val="FF0000"/>
                </a:solidFill>
                <a:effectLst/>
                <a:ea typeface="Times New Roman" panose="02020603050405020304" pitchFamily="18" charset="0"/>
                <a:cs typeface="Arial" panose="020B0604020202020204" pitchFamily="34" charset="0"/>
              </a:rPr>
              <a:t>SPED Pupil’s Attendance Information</a:t>
            </a:r>
          </a:p>
          <a:p>
            <a:r>
              <a:rPr lang="en-US" sz="1800" dirty="0">
                <a:solidFill>
                  <a:srgbClr val="FF0000"/>
                </a:solidFill>
                <a:effectLst/>
                <a:ea typeface="Times New Roman" panose="02020603050405020304" pitchFamily="18" charset="0"/>
                <a:cs typeface="Arial" panose="020B0604020202020204" pitchFamily="34" charset="0"/>
              </a:rPr>
              <a:t>Educational Orphan</a:t>
            </a:r>
            <a:endParaRPr lang="en-US" sz="1800" dirty="0">
              <a:solidFill>
                <a:srgbClr val="FF0000"/>
              </a:solidFill>
              <a:ea typeface="Times New Roman" panose="02020603050405020304" pitchFamily="18" charset="0"/>
              <a:cs typeface="Arial" panose="020B0604020202020204" pitchFamily="34" charset="0"/>
            </a:endParaRPr>
          </a:p>
          <a:p>
            <a:r>
              <a:rPr lang="en-US" sz="1800" dirty="0">
                <a:solidFill>
                  <a:srgbClr val="FF0000"/>
                </a:solidFill>
                <a:effectLst/>
                <a:ea typeface="Times New Roman" panose="02020603050405020304" pitchFamily="18" charset="0"/>
                <a:cs typeface="Arial" panose="020B0604020202020204" pitchFamily="34" charset="0"/>
              </a:rPr>
              <a:t>Parentally Placed in a Private School</a:t>
            </a:r>
          </a:p>
          <a:p>
            <a:r>
              <a:rPr lang="en-US" sz="1800" dirty="0">
                <a:solidFill>
                  <a:srgbClr val="FF0000"/>
                </a:solidFill>
                <a:effectLst/>
                <a:ea typeface="Times New Roman" panose="02020603050405020304" pitchFamily="18" charset="0"/>
                <a:cs typeface="Arial" panose="020B0604020202020204" pitchFamily="34" charset="0"/>
              </a:rPr>
              <a:t>Special Education Funding Status</a:t>
            </a:r>
          </a:p>
          <a:p>
            <a:r>
              <a:rPr lang="en-US" sz="1800" dirty="0">
                <a:solidFill>
                  <a:srgbClr val="FF0000"/>
                </a:solidFill>
                <a:effectLst/>
                <a:ea typeface="Times New Roman" panose="02020603050405020304" pitchFamily="18" charset="0"/>
                <a:cs typeface="Arial" panose="020B0604020202020204" pitchFamily="34" charset="0"/>
              </a:rPr>
              <a:t>Educational Environment</a:t>
            </a:r>
          </a:p>
          <a:p>
            <a:r>
              <a:rPr lang="en-US" sz="1800" dirty="0">
                <a:solidFill>
                  <a:srgbClr val="FF0000"/>
                </a:solidFill>
                <a:effectLst/>
                <a:ea typeface="Times New Roman" panose="02020603050405020304" pitchFamily="18" charset="0"/>
                <a:cs typeface="Arial" panose="020B0604020202020204" pitchFamily="34" charset="0"/>
              </a:rPr>
              <a:t>Primary Service Provider’s EDID</a:t>
            </a:r>
          </a:p>
          <a:p>
            <a:r>
              <a:rPr lang="en-US" sz="1800" dirty="0">
                <a:solidFill>
                  <a:srgbClr val="FF0000"/>
                </a:solidFill>
                <a:cs typeface="Arial" panose="020B0604020202020204" pitchFamily="34" charset="0"/>
              </a:rPr>
              <a:t>Secondary Service Provider EDID fields 1, 2, 3, 4 </a:t>
            </a:r>
            <a:endParaRPr lang="en-US" dirty="0">
              <a:solidFill>
                <a:srgbClr val="FF0000"/>
              </a:solidFill>
            </a:endParaRPr>
          </a:p>
        </p:txBody>
      </p:sp>
      <p:sp>
        <p:nvSpPr>
          <p:cNvPr id="10" name="TextBox 9">
            <a:extLst>
              <a:ext uri="{FF2B5EF4-FFF2-40B4-BE49-F238E27FC236}">
                <a16:creationId xmlns:a16="http://schemas.microsoft.com/office/drawing/2014/main" id="{AA22687C-E677-7A40-B727-829B8BB35E0A}"/>
              </a:ext>
            </a:extLst>
          </p:cNvPr>
          <p:cNvSpPr txBox="1"/>
          <p:nvPr/>
        </p:nvSpPr>
        <p:spPr>
          <a:xfrm>
            <a:off x="749300" y="1231222"/>
            <a:ext cx="5270500" cy="646331"/>
          </a:xfrm>
          <a:prstGeom prst="rect">
            <a:avLst/>
          </a:prstGeom>
          <a:noFill/>
          <a:ln w="3175">
            <a:noFill/>
          </a:ln>
        </p:spPr>
        <p:txBody>
          <a:bodyPr wrap="square" rtlCol="0">
            <a:spAutoFit/>
          </a:bodyPr>
          <a:lstStyle/>
          <a:p>
            <a:pPr marL="0" indent="0">
              <a:buNone/>
            </a:pPr>
            <a:r>
              <a:rPr lang="en-US" sz="1800" b="1" dirty="0">
                <a:effectLst/>
                <a:ea typeface="Times New Roman" panose="02020603050405020304" pitchFamily="18" charset="0"/>
                <a:cs typeface="Arial" panose="020B0604020202020204" pitchFamily="34" charset="0"/>
              </a:rPr>
              <a:t>Special Ed December Count Student Snapshot</a:t>
            </a:r>
            <a:r>
              <a:rPr lang="en-US" b="1" dirty="0">
                <a:ea typeface="Times New Roman" panose="02020603050405020304" pitchFamily="18" charset="0"/>
                <a:cs typeface="Arial" panose="020B0604020202020204" pitchFamily="34" charset="0"/>
              </a:rPr>
              <a:t> - </a:t>
            </a:r>
            <a:r>
              <a:rPr lang="en-US" sz="1800" b="1" dirty="0">
                <a:effectLst/>
                <a:ea typeface="Times New Roman" panose="02020603050405020304" pitchFamily="18" charset="0"/>
                <a:cs typeface="Arial" panose="020B0604020202020204" pitchFamily="34" charset="0"/>
              </a:rPr>
              <a:t>status as of 12/01</a:t>
            </a:r>
          </a:p>
        </p:txBody>
      </p:sp>
      <p:sp>
        <p:nvSpPr>
          <p:cNvPr id="11" name="TextBox 10">
            <a:extLst>
              <a:ext uri="{FF2B5EF4-FFF2-40B4-BE49-F238E27FC236}">
                <a16:creationId xmlns:a16="http://schemas.microsoft.com/office/drawing/2014/main" id="{66313F72-7C5E-92C8-CDAE-E8B5876007C4}"/>
              </a:ext>
            </a:extLst>
          </p:cNvPr>
          <p:cNvSpPr txBox="1"/>
          <p:nvPr/>
        </p:nvSpPr>
        <p:spPr>
          <a:xfrm>
            <a:off x="6353275" y="1195118"/>
            <a:ext cx="5181600" cy="923330"/>
          </a:xfrm>
          <a:prstGeom prst="rect">
            <a:avLst/>
          </a:prstGeom>
          <a:noFill/>
        </p:spPr>
        <p:txBody>
          <a:bodyPr wrap="square" rtlCol="0">
            <a:spAutoFit/>
          </a:bodyPr>
          <a:lstStyle/>
          <a:p>
            <a:r>
              <a:rPr lang="en-US" sz="1800" b="1" dirty="0"/>
              <a:t>Special Ed EOY Snapshot</a:t>
            </a:r>
            <a:r>
              <a:rPr lang="en-US" b="1" dirty="0"/>
              <a:t> - latest status in the school year in your AU </a:t>
            </a:r>
          </a:p>
          <a:p>
            <a:endParaRPr lang="en-US" dirty="0"/>
          </a:p>
        </p:txBody>
      </p:sp>
      <p:sp>
        <p:nvSpPr>
          <p:cNvPr id="2" name="TextBox 1">
            <a:extLst>
              <a:ext uri="{FF2B5EF4-FFF2-40B4-BE49-F238E27FC236}">
                <a16:creationId xmlns:a16="http://schemas.microsoft.com/office/drawing/2014/main" id="{E564ACC5-A0E7-7C0F-F785-63D0B2D63F1C}"/>
              </a:ext>
            </a:extLst>
          </p:cNvPr>
          <p:cNvSpPr txBox="1"/>
          <p:nvPr/>
        </p:nvSpPr>
        <p:spPr>
          <a:xfrm>
            <a:off x="6372519" y="103003"/>
            <a:ext cx="5162355" cy="830997"/>
          </a:xfrm>
          <a:prstGeom prst="rect">
            <a:avLst/>
          </a:prstGeom>
          <a:solidFill>
            <a:schemeClr val="bg1">
              <a:lumMod val="85000"/>
            </a:schemeClr>
          </a:solidFill>
          <a:ln w="3175">
            <a:solidFill>
              <a:schemeClr val="tx1"/>
            </a:solidFill>
          </a:ln>
        </p:spPr>
        <p:txBody>
          <a:bodyPr wrap="square" rtlCol="0">
            <a:spAutoFit/>
          </a:bodyPr>
          <a:lstStyle/>
          <a:p>
            <a:r>
              <a:rPr lang="en-US" sz="1600" dirty="0"/>
              <a:t>Fields in </a:t>
            </a:r>
            <a:r>
              <a:rPr lang="en-US" sz="1600" b="1" dirty="0"/>
              <a:t>BLACK</a:t>
            </a:r>
            <a:r>
              <a:rPr lang="en-US" sz="1600" dirty="0"/>
              <a:t> pull into both snapshots</a:t>
            </a:r>
          </a:p>
          <a:p>
            <a:r>
              <a:rPr lang="en-US" sz="1600" dirty="0"/>
              <a:t>Fields in </a:t>
            </a:r>
            <a:r>
              <a:rPr lang="en-US" sz="1600" dirty="0">
                <a:solidFill>
                  <a:srgbClr val="FF0000"/>
                </a:solidFill>
              </a:rPr>
              <a:t>RED</a:t>
            </a:r>
            <a:r>
              <a:rPr lang="en-US" sz="1600" dirty="0"/>
              <a:t> </a:t>
            </a:r>
            <a:r>
              <a:rPr lang="en-US" sz="1600" i="1" dirty="0"/>
              <a:t>only</a:t>
            </a:r>
            <a:r>
              <a:rPr lang="en-US" sz="1600" dirty="0"/>
              <a:t> pull into December Count Snapshot</a:t>
            </a:r>
          </a:p>
          <a:p>
            <a:r>
              <a:rPr lang="en-US" sz="1600" dirty="0"/>
              <a:t>Fields in </a:t>
            </a:r>
            <a:r>
              <a:rPr lang="en-US" sz="1600" dirty="0">
                <a:solidFill>
                  <a:srgbClr val="00B050"/>
                </a:solidFill>
              </a:rPr>
              <a:t>GREEN</a:t>
            </a:r>
            <a:r>
              <a:rPr lang="en-US" sz="1600" dirty="0"/>
              <a:t> </a:t>
            </a:r>
            <a:r>
              <a:rPr lang="en-US" sz="1600" i="1" dirty="0"/>
              <a:t>only</a:t>
            </a:r>
            <a:r>
              <a:rPr lang="en-US" sz="1600" dirty="0"/>
              <a:t> pull into Sped EOY Snapshot</a:t>
            </a:r>
          </a:p>
        </p:txBody>
      </p:sp>
    </p:spTree>
    <p:extLst>
      <p:ext uri="{BB962C8B-B14F-4D97-AF65-F5344CB8AC3E}">
        <p14:creationId xmlns:p14="http://schemas.microsoft.com/office/powerpoint/2010/main" val="3420159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78932-6F0C-971C-D638-C805AE7A737E}"/>
              </a:ext>
            </a:extLst>
          </p:cNvPr>
          <p:cNvSpPr>
            <a:spLocks noGrp="1"/>
          </p:cNvSpPr>
          <p:nvPr>
            <p:ph type="title"/>
          </p:nvPr>
        </p:nvSpPr>
        <p:spPr/>
        <p:txBody>
          <a:bodyPr/>
          <a:lstStyle/>
          <a:p>
            <a:r>
              <a:rPr lang="en-US" dirty="0"/>
              <a:t>Participation File Data Fields and Which Snapshot They Pull Into:</a:t>
            </a:r>
            <a:br>
              <a:rPr lang="en-US" dirty="0"/>
            </a:br>
            <a:r>
              <a:rPr lang="en-US" dirty="0"/>
              <a:t>Path 2 and 3 Data Fields – Sped EOY only </a:t>
            </a:r>
          </a:p>
        </p:txBody>
      </p:sp>
      <p:sp>
        <p:nvSpPr>
          <p:cNvPr id="7" name="TextBox 6">
            <a:extLst>
              <a:ext uri="{FF2B5EF4-FFF2-40B4-BE49-F238E27FC236}">
                <a16:creationId xmlns:a16="http://schemas.microsoft.com/office/drawing/2014/main" id="{3E7EE287-543A-B6E8-CC79-3A6725AA590C}"/>
              </a:ext>
            </a:extLst>
          </p:cNvPr>
          <p:cNvSpPr txBox="1"/>
          <p:nvPr/>
        </p:nvSpPr>
        <p:spPr>
          <a:xfrm>
            <a:off x="848803" y="1442152"/>
            <a:ext cx="5361497" cy="615553"/>
          </a:xfrm>
          <a:prstGeom prst="rect">
            <a:avLst/>
          </a:prstGeom>
          <a:noFill/>
        </p:spPr>
        <p:txBody>
          <a:bodyPr wrap="square" rtlCol="0">
            <a:spAutoFit/>
          </a:bodyPr>
          <a:lstStyle/>
          <a:p>
            <a:r>
              <a:rPr lang="en-US" sz="1600" b="1" dirty="0">
                <a:effectLst/>
                <a:ea typeface="MS PGothic" panose="020B0600070205080204" pitchFamily="34" charset="-128"/>
                <a:cs typeface="Calibri" panose="020F0502020204030204" pitchFamily="34" charset="0"/>
              </a:rPr>
              <a:t>Special Education EOY Snapshot Path 2 Data Fields</a:t>
            </a:r>
          </a:p>
          <a:p>
            <a:endParaRPr lang="en-US" dirty="0"/>
          </a:p>
        </p:txBody>
      </p:sp>
      <p:sp>
        <p:nvSpPr>
          <p:cNvPr id="2" name="Content Placeholder 1">
            <a:extLst>
              <a:ext uri="{FF2B5EF4-FFF2-40B4-BE49-F238E27FC236}">
                <a16:creationId xmlns:a16="http://schemas.microsoft.com/office/drawing/2014/main" id="{514F7F1C-33E9-4ED3-751D-2F060923DC9F}"/>
              </a:ext>
            </a:extLst>
          </p:cNvPr>
          <p:cNvSpPr>
            <a:spLocks noGrp="1"/>
          </p:cNvSpPr>
          <p:nvPr>
            <p:ph sz="half" idx="1"/>
          </p:nvPr>
        </p:nvSpPr>
        <p:spPr>
          <a:xfrm>
            <a:off x="810703" y="1826388"/>
            <a:ext cx="5285295" cy="3785175"/>
          </a:xfrm>
          <a:ln w="3175">
            <a:solidFill>
              <a:schemeClr val="tx1"/>
            </a:solidFill>
          </a:ln>
        </p:spPr>
        <p:txBody>
          <a:bodyPr>
            <a:normAutofit fontScale="92500" lnSpcReduction="20000"/>
          </a:bodyPr>
          <a:lstStyle/>
          <a:p>
            <a:pPr marL="0" marR="0" lvl="0" indent="0">
              <a:spcBef>
                <a:spcPts val="0"/>
              </a:spcBef>
              <a:spcAft>
                <a:spcPts val="0"/>
              </a:spcAft>
              <a:buNone/>
            </a:pPr>
            <a:endParaRPr lang="en-US" sz="1700" dirty="0">
              <a:effectLst/>
              <a:ea typeface="MS PGothic" panose="020B0600070205080204" pitchFamily="34" charset="-128"/>
              <a:cs typeface="Calibri" panose="020F0502020204030204" pitchFamily="34" charset="0"/>
            </a:endParaRPr>
          </a:p>
          <a:p>
            <a:pPr marR="0" lvl="0">
              <a:spcBef>
                <a:spcPts val="0"/>
              </a:spcBef>
              <a:spcAft>
                <a:spcPts val="0"/>
              </a:spcAft>
            </a:pPr>
            <a:r>
              <a:rPr lang="en-US" sz="1700" dirty="0">
                <a:solidFill>
                  <a:srgbClr val="00B050"/>
                </a:solidFill>
                <a:effectLst/>
                <a:ea typeface="MS PGothic" panose="020B0600070205080204" pitchFamily="34" charset="-128"/>
                <a:cs typeface="Calibri" panose="020F0502020204030204" pitchFamily="34" charset="0"/>
              </a:rPr>
              <a:t>Date Child is Found Eligible for Part C</a:t>
            </a:r>
            <a:r>
              <a:rPr lang="en-US" sz="1700" spc="-2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Services</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of Referral to Administrative Unit from the Local</a:t>
            </a:r>
            <a:r>
              <a:rPr lang="en-US" sz="1700" spc="-9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Community Centered</a:t>
            </a:r>
            <a:r>
              <a:rPr lang="en-US" sz="1700" spc="-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Board</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of Parental Consent to Evaluate C to</a:t>
            </a:r>
            <a:r>
              <a:rPr lang="en-US" sz="1700" spc="-60"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Evaluation Completed C to</a:t>
            </a:r>
            <a:r>
              <a:rPr lang="en-US" sz="1700" spc="-20"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Reason for Delay in Completing the Evaluation C to</a:t>
            </a:r>
            <a:r>
              <a:rPr lang="en-US" sz="1700" spc="-5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of Initial Eligibility</a:t>
            </a:r>
            <a:r>
              <a:rPr lang="en-US" sz="1700" spc="-2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Meeting</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Reason for Delay in Initial Eligibility Meeting C to</a:t>
            </a:r>
            <a:r>
              <a:rPr lang="en-US" sz="1700" spc="-50"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IEP was Implemented C to</a:t>
            </a:r>
            <a:r>
              <a:rPr lang="en-US" sz="1700" spc="-3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Reason for Delay in IEP Implementation C to</a:t>
            </a:r>
            <a:r>
              <a:rPr lang="en-US" sz="1700" spc="-6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Eligibility and Services Path</a:t>
            </a:r>
            <a:r>
              <a:rPr lang="en-US" sz="1700" spc="-20"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2</a:t>
            </a:r>
            <a:endParaRPr lang="en-US" sz="1700" dirty="0">
              <a:solidFill>
                <a:srgbClr val="00B050"/>
              </a:solidFill>
              <a:effectLst/>
              <a:ea typeface="MS PGothic" panose="020B0600070205080204" pitchFamily="34" charset="-128"/>
              <a:cs typeface="Times New Roman" panose="02020603050405020304" pitchFamily="18" charset="0"/>
            </a:endParaRPr>
          </a:p>
          <a:p>
            <a:pPr marL="0" indent="0">
              <a:buNone/>
            </a:pPr>
            <a:endParaRPr lang="en-US" dirty="0"/>
          </a:p>
        </p:txBody>
      </p:sp>
      <p:sp>
        <p:nvSpPr>
          <p:cNvPr id="8" name="TextBox 7">
            <a:extLst>
              <a:ext uri="{FF2B5EF4-FFF2-40B4-BE49-F238E27FC236}">
                <a16:creationId xmlns:a16="http://schemas.microsoft.com/office/drawing/2014/main" id="{29E78F78-860B-6032-2745-A3F4F7B1201F}"/>
              </a:ext>
            </a:extLst>
          </p:cNvPr>
          <p:cNvSpPr txBox="1"/>
          <p:nvPr/>
        </p:nvSpPr>
        <p:spPr>
          <a:xfrm>
            <a:off x="6324602" y="1442152"/>
            <a:ext cx="5132893" cy="615553"/>
          </a:xfrm>
          <a:prstGeom prst="rect">
            <a:avLst/>
          </a:prstGeom>
          <a:noFill/>
        </p:spPr>
        <p:txBody>
          <a:bodyPr wrap="square" rtlCol="0">
            <a:spAutoFit/>
          </a:bodyPr>
          <a:lstStyle/>
          <a:p>
            <a:r>
              <a:rPr lang="en-US" sz="1600" b="1" dirty="0">
                <a:effectLst/>
                <a:ea typeface="MS PGothic" panose="020B0600070205080204" pitchFamily="34" charset="-128"/>
                <a:cs typeface="Calibri" panose="020F0502020204030204" pitchFamily="34" charset="0"/>
              </a:rPr>
              <a:t>Special Education EOY Snapshot Path 3 Data Fields</a:t>
            </a:r>
          </a:p>
          <a:p>
            <a:endParaRPr lang="en-US" dirty="0"/>
          </a:p>
        </p:txBody>
      </p:sp>
      <p:sp>
        <p:nvSpPr>
          <p:cNvPr id="3" name="Content Placeholder 2">
            <a:extLst>
              <a:ext uri="{FF2B5EF4-FFF2-40B4-BE49-F238E27FC236}">
                <a16:creationId xmlns:a16="http://schemas.microsoft.com/office/drawing/2014/main" id="{EBF186DC-B914-CD42-8BDD-4E1EC7B08C9D}"/>
              </a:ext>
            </a:extLst>
          </p:cNvPr>
          <p:cNvSpPr>
            <a:spLocks noGrp="1"/>
          </p:cNvSpPr>
          <p:nvPr>
            <p:ph sz="half" idx="2"/>
          </p:nvPr>
        </p:nvSpPr>
        <p:spPr>
          <a:xfrm>
            <a:off x="6210301" y="1826387"/>
            <a:ext cx="5791199" cy="3785176"/>
          </a:xfrm>
          <a:ln w="3175">
            <a:solidFill>
              <a:schemeClr val="tx1"/>
            </a:solidFill>
          </a:ln>
        </p:spPr>
        <p:txBody>
          <a:bodyPr>
            <a:normAutofit/>
          </a:bodyPr>
          <a:lstStyle/>
          <a:p>
            <a:pPr marR="0" lvl="0">
              <a:spcBef>
                <a:spcPts val="1150"/>
              </a:spcBef>
              <a:spcAft>
                <a:spcPts val="0"/>
              </a:spcAft>
            </a:pPr>
            <a:r>
              <a:rPr lang="en-US" sz="1600" dirty="0">
                <a:solidFill>
                  <a:srgbClr val="00B050"/>
                </a:solidFill>
                <a:effectLst/>
                <a:ea typeface="MS PGothic" panose="020B0600070205080204" pitchFamily="34" charset="-128"/>
                <a:cs typeface="Calibri" panose="020F0502020204030204" pitchFamily="34" charset="0"/>
              </a:rPr>
              <a:t>Date of Parental Consent to Evaluate Part</a:t>
            </a:r>
            <a:r>
              <a:rPr lang="en-US" sz="1600" spc="-50"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Date Evaluation Completed Part</a:t>
            </a:r>
            <a:r>
              <a:rPr lang="en-US" sz="1600" spc="-10"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Reason for Delay in Completing the Evaluation Part</a:t>
            </a:r>
            <a:r>
              <a:rPr lang="en-US" sz="1600" spc="-5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Date of Initial Eligibility Meeting Part</a:t>
            </a:r>
            <a:r>
              <a:rPr lang="en-US" sz="1600" spc="-4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Date Initial IEP was Finalized Part</a:t>
            </a:r>
            <a:r>
              <a:rPr lang="en-US" sz="1600" spc="-3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Reason for Delay in Finalizing the Initial IEP Part</a:t>
            </a:r>
            <a:r>
              <a:rPr lang="en-US" sz="1600" spc="-60"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Date IEP was Implemented Part</a:t>
            </a:r>
            <a:r>
              <a:rPr lang="en-US" sz="1600" spc="-2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Reason the IEP was Never Implemented Part</a:t>
            </a:r>
            <a:r>
              <a:rPr lang="en-US" sz="1600" spc="-5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Eligibility and Services Path</a:t>
            </a:r>
            <a:r>
              <a:rPr lang="en-US" sz="1600" spc="-20"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3</a:t>
            </a:r>
            <a:endParaRPr lang="en-US" sz="1600" dirty="0">
              <a:solidFill>
                <a:srgbClr val="00B050"/>
              </a:solidFill>
              <a:effectLst/>
              <a:ea typeface="MS PGothic" panose="020B0600070205080204" pitchFamily="34" charset="-128"/>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5DF7D10C-144E-2689-FB89-371045890450}"/>
              </a:ext>
            </a:extLst>
          </p:cNvPr>
          <p:cNvSpPr txBox="1"/>
          <p:nvPr/>
        </p:nvSpPr>
        <p:spPr>
          <a:xfrm>
            <a:off x="1465662" y="5834625"/>
            <a:ext cx="10261281" cy="369332"/>
          </a:xfrm>
          <a:prstGeom prst="rect">
            <a:avLst/>
          </a:prstGeom>
          <a:noFill/>
        </p:spPr>
        <p:txBody>
          <a:bodyPr wrap="square" rtlCol="0">
            <a:spAutoFit/>
          </a:bodyPr>
          <a:lstStyle/>
          <a:p>
            <a:r>
              <a:rPr lang="en-US" dirty="0"/>
              <a:t>The edits for these data fields are switched to warnings during the December Count timeframe!</a:t>
            </a:r>
          </a:p>
        </p:txBody>
      </p:sp>
      <p:sp>
        <p:nvSpPr>
          <p:cNvPr id="5" name="Slide Number Placeholder 4">
            <a:extLst>
              <a:ext uri="{FF2B5EF4-FFF2-40B4-BE49-F238E27FC236}">
                <a16:creationId xmlns:a16="http://schemas.microsoft.com/office/drawing/2014/main" id="{B5EDF8E8-0DE8-8966-1FFB-CD7BDF56D1A8}"/>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82962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General Overview</a:t>
            </a:r>
          </a:p>
        </p:txBody>
      </p:sp>
      <p:sp>
        <p:nvSpPr>
          <p:cNvPr id="5" name="Slide Number Placeholder 4"/>
          <p:cNvSpPr>
            <a:spLocks noGrp="1"/>
          </p:cNvSpPr>
          <p:nvPr>
            <p:ph type="sldNum" sz="quarter" idx="12"/>
          </p:nvPr>
        </p:nvSpPr>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424572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4E98-015E-4A75-A98B-91E0795A8BB6}"/>
              </a:ext>
            </a:extLst>
          </p:cNvPr>
          <p:cNvSpPr>
            <a:spLocks noGrp="1"/>
          </p:cNvSpPr>
          <p:nvPr>
            <p:ph type="ctrTitle"/>
          </p:nvPr>
        </p:nvSpPr>
        <p:spPr/>
        <p:txBody>
          <a:bodyPr/>
          <a:lstStyle/>
          <a:p>
            <a:r>
              <a:rPr lang="en-US" dirty="0"/>
              <a:t>Data Pipeline IEP Interchange Process</a:t>
            </a:r>
          </a:p>
        </p:txBody>
      </p:sp>
      <p:sp>
        <p:nvSpPr>
          <p:cNvPr id="3" name="Slide Number Placeholder 2">
            <a:extLst>
              <a:ext uri="{FF2B5EF4-FFF2-40B4-BE49-F238E27FC236}">
                <a16:creationId xmlns:a16="http://schemas.microsoft.com/office/drawing/2014/main" id="{9CB03C53-E964-44DC-B6B6-BC61BD7E7B11}"/>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91947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351" y="136523"/>
            <a:ext cx="3617506" cy="756418"/>
          </a:xfrm>
        </p:spPr>
        <p:txBody>
          <a:bodyPr>
            <a:normAutofit/>
          </a:bodyPr>
          <a:lstStyle/>
          <a:p>
            <a:r>
              <a:rPr lang="en-US" dirty="0"/>
              <a:t>File Upload </a:t>
            </a:r>
            <a:br>
              <a:rPr lang="en-US" dirty="0"/>
            </a:br>
            <a:r>
              <a:rPr lang="en-US" dirty="0"/>
              <a:t>Tips</a:t>
            </a:r>
          </a:p>
        </p:txBody>
      </p:sp>
      <p:sp>
        <p:nvSpPr>
          <p:cNvPr id="5" name="Content Placeholder 4"/>
          <p:cNvSpPr>
            <a:spLocks noGrp="1"/>
          </p:cNvSpPr>
          <p:nvPr>
            <p:ph idx="1"/>
          </p:nvPr>
        </p:nvSpPr>
        <p:spPr/>
        <p:txBody>
          <a:bodyPr>
            <a:normAutofit fontScale="92500" lnSpcReduction="10000"/>
          </a:bodyPr>
          <a:lstStyle/>
          <a:p>
            <a:pPr>
              <a:buFont typeface="Wingdings" panose="05000000000000000000" pitchFamily="2" charset="2"/>
              <a:buChar char="ü"/>
            </a:pPr>
            <a:r>
              <a:rPr lang="en-US" sz="1600" dirty="0"/>
              <a:t>Refer to the File Layout and Definitions document for details on each file</a:t>
            </a:r>
          </a:p>
          <a:p>
            <a:pPr>
              <a:buFont typeface="Wingdings" panose="05000000000000000000" pitchFamily="2" charset="2"/>
              <a:buChar char="ü"/>
            </a:pPr>
            <a:r>
              <a:rPr lang="en-US" sz="1600" dirty="0"/>
              <a:t>Excel, CSV, or Text formats are accepted</a:t>
            </a:r>
          </a:p>
          <a:p>
            <a:pPr>
              <a:buFont typeface="Wingdings" panose="05000000000000000000" pitchFamily="2" charset="2"/>
              <a:buChar char="ü"/>
            </a:pPr>
            <a:r>
              <a:rPr lang="en-US" sz="1600" dirty="0"/>
              <a:t>Excel templates for Child and Participation Files posted on the </a:t>
            </a:r>
            <a:r>
              <a:rPr lang="en-US" sz="1600" dirty="0">
                <a:hlinkClick r:id="rId2"/>
              </a:rPr>
              <a:t>IEP Interchange </a:t>
            </a:r>
            <a:r>
              <a:rPr lang="en-US" sz="1600" dirty="0"/>
              <a:t> page under Templates (if needed)</a:t>
            </a:r>
          </a:p>
          <a:p>
            <a:pPr>
              <a:buFont typeface="Wingdings" panose="05000000000000000000" pitchFamily="2" charset="2"/>
              <a:buChar char="ü"/>
            </a:pPr>
            <a:r>
              <a:rPr lang="en-US" sz="1600" dirty="0"/>
              <a:t>No blank fields (file likely won’t upload if there are blanks)</a:t>
            </a:r>
          </a:p>
          <a:p>
            <a:pPr>
              <a:buFont typeface="Wingdings" panose="05000000000000000000" pitchFamily="2" charset="2"/>
              <a:buChar char="ü"/>
            </a:pPr>
            <a:r>
              <a:rPr lang="en-US" sz="1600" dirty="0"/>
              <a:t>Be sure the file is not open when uploading it</a:t>
            </a:r>
          </a:p>
          <a:p>
            <a:pPr>
              <a:buFont typeface="Wingdings" panose="05000000000000000000" pitchFamily="2" charset="2"/>
              <a:buChar char="ü"/>
            </a:pPr>
            <a:r>
              <a:rPr lang="en-US" sz="1600" dirty="0"/>
              <a:t>Be sure each field has the correct number of bytes  </a:t>
            </a:r>
          </a:p>
          <a:p>
            <a:pPr>
              <a:buFont typeface="Wingdings" panose="05000000000000000000" pitchFamily="2" charset="2"/>
              <a:buChar char="ü"/>
            </a:pPr>
            <a:endParaRPr lang="en-US" sz="1600" dirty="0"/>
          </a:p>
          <a:p>
            <a:pPr>
              <a:buFont typeface="Wingdings" panose="05000000000000000000" pitchFamily="2" charset="2"/>
              <a:buChar char="v"/>
            </a:pPr>
            <a:r>
              <a:rPr lang="en-US" sz="1600" dirty="0">
                <a:highlight>
                  <a:srgbClr val="FFFF00"/>
                </a:highlight>
              </a:rPr>
              <a:t>PLEASE BE AWARE OF THIS ISSUE WITH CSV Files</a:t>
            </a:r>
          </a:p>
          <a:p>
            <a:pPr marL="457200" lvl="1" indent="0">
              <a:buNone/>
            </a:pPr>
            <a:r>
              <a:rPr lang="en-US" sz="1600" dirty="0"/>
              <a:t>CSV files lose leading zeros within a data field after opening. A file will not upload/process successfully unless the field has the correct number of bytes so any field that could start with a zero will not have the correct number of bytes unless you format it to text to retain those leading zeros. Find steps for retaining leading zeros posted </a:t>
            </a:r>
            <a:r>
              <a:rPr lang="en-US" sz="1600" dirty="0">
                <a:hlinkClick r:id="rId3"/>
              </a:rPr>
              <a:t>here</a:t>
            </a:r>
            <a:r>
              <a:rPr lang="en-US" sz="1600" dirty="0"/>
              <a:t>. </a:t>
            </a:r>
            <a:endParaRPr lang="en-US" sz="1200" dirty="0"/>
          </a:p>
          <a:p>
            <a:pPr marL="0" indent="0">
              <a:buNone/>
            </a:pPr>
            <a:endParaRPr lang="en-US" sz="1600" dirty="0"/>
          </a:p>
          <a:p>
            <a:pPr marL="742950" lvl="1" indent="-285750">
              <a:buFont typeface="Wingdings" panose="05000000000000000000" pitchFamily="2" charset="2"/>
              <a:buChar char="q"/>
            </a:pPr>
            <a:r>
              <a:rPr lang="en-US" sz="1800" dirty="0"/>
              <a:t>Create a folder to save your files in as you work on each snapshot.</a:t>
            </a:r>
          </a:p>
          <a:p>
            <a:pPr marL="742950" lvl="1" indent="-285750">
              <a:buFont typeface="Wingdings" panose="05000000000000000000" pitchFamily="2" charset="2"/>
              <a:buChar char="q"/>
            </a:pPr>
            <a:r>
              <a:rPr lang="en-US" sz="1800" dirty="0"/>
              <a:t>Use a versioning process that makes sense to you to keep track of the file revisions.</a:t>
            </a:r>
          </a:p>
          <a:p>
            <a:pPr marL="742950" lvl="1" indent="-285750">
              <a:buFont typeface="Wingdings" panose="05000000000000000000" pitchFamily="2" charset="2"/>
              <a:buChar char="q"/>
            </a:pPr>
            <a:r>
              <a:rPr lang="en-US" sz="1800" dirty="0"/>
              <a:t>Create an email folder for handling the Data Pipeline system generated emails as you will need to refer to them throughout the Data Pipeline process.</a:t>
            </a:r>
          </a:p>
          <a:p>
            <a:pPr marL="742950" lvl="1" indent="-285750">
              <a:buFont typeface="Wingdings" panose="05000000000000000000" pitchFamily="2" charset="2"/>
              <a:buChar char="q"/>
            </a:pPr>
            <a:r>
              <a:rPr lang="en-US" sz="1800" dirty="0">
                <a:solidFill>
                  <a:srgbClr val="FF0000"/>
                </a:solidFill>
              </a:rPr>
              <a:t>Be sure to save your final set of files for each snapshot. </a:t>
            </a:r>
          </a:p>
          <a:p>
            <a:pPr marL="457200" lvl="1" indent="0">
              <a:buNone/>
            </a:pPr>
            <a:endParaRPr lang="en-US" sz="1800" dirty="0"/>
          </a:p>
          <a:p>
            <a:pPr marL="0" indent="0">
              <a:buNone/>
            </a:pPr>
            <a:endParaRPr lang="en-US" sz="1600" dirty="0"/>
          </a:p>
          <a:p>
            <a:pPr marL="0" indent="0">
              <a:buNone/>
            </a:pPr>
            <a:endParaRPr lang="en-US" sz="1600" dirty="0"/>
          </a:p>
        </p:txBody>
      </p:sp>
      <p:sp>
        <p:nvSpPr>
          <p:cNvPr id="2" name="Slide Number Placeholder 1"/>
          <p:cNvSpPr>
            <a:spLocks noGrp="1"/>
          </p:cNvSpPr>
          <p:nvPr>
            <p:ph type="sldNum" sz="quarter" idx="4294967295"/>
          </p:nvPr>
        </p:nvSpPr>
        <p:spPr>
          <a:xfrm>
            <a:off x="223459" y="6356352"/>
            <a:ext cx="467783" cy="365125"/>
          </a:xfrm>
          <a:prstGeom prst="rect">
            <a:avLst/>
          </a:prstGeom>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3276868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E854-F3B2-A117-0220-E720B54F6CAB}"/>
              </a:ext>
            </a:extLst>
          </p:cNvPr>
          <p:cNvSpPr>
            <a:spLocks noGrp="1"/>
          </p:cNvSpPr>
          <p:nvPr>
            <p:ph type="title"/>
          </p:nvPr>
        </p:nvSpPr>
        <p:spPr/>
        <p:txBody>
          <a:bodyPr/>
          <a:lstStyle/>
          <a:p>
            <a:r>
              <a:rPr lang="en-US" dirty="0"/>
              <a:t>Data Pipeline Process Overview – IEP Interchange</a:t>
            </a:r>
            <a:br>
              <a:rPr lang="en-US" dirty="0"/>
            </a:br>
            <a:r>
              <a:rPr lang="en-US" dirty="0"/>
              <a:t>Steps can take place throughout the school year </a:t>
            </a:r>
          </a:p>
        </p:txBody>
      </p:sp>
      <p:sp>
        <p:nvSpPr>
          <p:cNvPr id="3" name="Content Placeholder 2">
            <a:extLst>
              <a:ext uri="{FF2B5EF4-FFF2-40B4-BE49-F238E27FC236}">
                <a16:creationId xmlns:a16="http://schemas.microsoft.com/office/drawing/2014/main" id="{FBB51A83-F6E3-631E-D01E-4EBFAB1B449C}"/>
              </a:ext>
            </a:extLst>
          </p:cNvPr>
          <p:cNvSpPr>
            <a:spLocks noGrp="1"/>
          </p:cNvSpPr>
          <p:nvPr>
            <p:ph idx="1"/>
          </p:nvPr>
        </p:nvSpPr>
        <p:spPr>
          <a:xfrm>
            <a:off x="838200" y="1463040"/>
            <a:ext cx="9618133" cy="4640674"/>
          </a:xfrm>
        </p:spPr>
        <p:txBody>
          <a:bodyPr>
            <a:normAutofit fontScale="92500" lnSpcReduction="10000"/>
          </a:bodyPr>
          <a:lstStyle/>
          <a:p>
            <a:pPr marL="0" indent="0">
              <a:buNone/>
            </a:pPr>
            <a:r>
              <a:rPr lang="en-US" sz="2000" dirty="0">
                <a:highlight>
                  <a:srgbClr val="FFFF00"/>
                </a:highlight>
              </a:rPr>
              <a:t>1. </a:t>
            </a:r>
            <a:r>
              <a:rPr lang="en-US" sz="1800" dirty="0">
                <a:highlight>
                  <a:srgbClr val="FFFF00"/>
                </a:highlight>
              </a:rPr>
              <a:t>Extract Child File and Participation File from SIS and upload files to Data Pipeline </a:t>
            </a:r>
          </a:p>
          <a:p>
            <a:pPr lvl="1"/>
            <a:r>
              <a:rPr lang="en-US" sz="1800" dirty="0"/>
              <a:t>Enrich system uses web transfer to send both files at once to Data Pipeline (no manual upload necessary in Pipeline)</a:t>
            </a:r>
          </a:p>
          <a:p>
            <a:pPr lvl="2"/>
            <a:r>
              <a:rPr lang="en-US" sz="1600" dirty="0"/>
              <a:t>Enrich users select ‘Child Count 24-25’ option when working on December Count Snapshot</a:t>
            </a:r>
          </a:p>
          <a:p>
            <a:pPr lvl="2"/>
            <a:r>
              <a:rPr lang="en-US" sz="1600" dirty="0"/>
              <a:t>Enrich users select ‘EOY 24-25’ option when working on Sped EOY Snapshot</a:t>
            </a:r>
          </a:p>
          <a:p>
            <a:pPr marL="0" indent="0">
              <a:buNone/>
            </a:pPr>
            <a:r>
              <a:rPr lang="en-US" sz="1800" dirty="0">
                <a:highlight>
                  <a:srgbClr val="FFFF00"/>
                </a:highlight>
              </a:rPr>
              <a:t>2. Check Batch Maintenance for file upload status and wait for a confirmation email from Data Pipeline system</a:t>
            </a:r>
          </a:p>
          <a:p>
            <a:pPr lvl="1"/>
            <a:r>
              <a:rPr lang="en-US" sz="1800" dirty="0"/>
              <a:t>The email will show you the number of errors in your upload </a:t>
            </a:r>
          </a:p>
          <a:p>
            <a:pPr lvl="2"/>
            <a:r>
              <a:rPr lang="en-US" dirty="0"/>
              <a:t>NOTE: If the file didn’t process, the email should show you which row of data contains a formatting “error”</a:t>
            </a:r>
          </a:p>
          <a:p>
            <a:pPr marL="0" indent="0">
              <a:buNone/>
            </a:pPr>
            <a:r>
              <a:rPr lang="en-US" sz="1800" dirty="0">
                <a:highlight>
                  <a:srgbClr val="FFFF00"/>
                </a:highlight>
              </a:rPr>
              <a:t>3. Check and resolve interchange errors in each file </a:t>
            </a:r>
          </a:p>
          <a:p>
            <a:pPr lvl="1"/>
            <a:r>
              <a:rPr lang="en-US" sz="1800" dirty="0"/>
              <a:t>Many of the same IEP Interchange file errors are found in </a:t>
            </a:r>
            <a:r>
              <a:rPr lang="en-US" sz="1800" i="1" dirty="0"/>
              <a:t>both</a:t>
            </a:r>
            <a:r>
              <a:rPr lang="en-US" sz="1800" dirty="0"/>
              <a:t> the Enrich system and the Data Pipeline system </a:t>
            </a:r>
          </a:p>
          <a:p>
            <a:pPr lvl="2"/>
            <a:r>
              <a:rPr lang="en-US" dirty="0"/>
              <a:t>NOTE: Data Pipeline system is the official error source! </a:t>
            </a:r>
          </a:p>
          <a:p>
            <a:pPr lvl="1"/>
            <a:r>
              <a:rPr lang="en-US" sz="1800" dirty="0"/>
              <a:t>Ideally data field corrections are made in SIS (Enrich, IC, PowerSchool, or other IEP systems used)</a:t>
            </a:r>
          </a:p>
          <a:p>
            <a:pPr lvl="2"/>
            <a:r>
              <a:rPr lang="en-US" dirty="0"/>
              <a:t>Extract revised files and upload revised files to Data Pipeline. Repeat steps 1-3 until interchange errors are resolved. </a:t>
            </a:r>
          </a:p>
          <a:p>
            <a:endParaRPr lang="en-US" dirty="0"/>
          </a:p>
        </p:txBody>
      </p:sp>
      <p:sp>
        <p:nvSpPr>
          <p:cNvPr id="4" name="Slide Number Placeholder 3">
            <a:extLst>
              <a:ext uri="{FF2B5EF4-FFF2-40B4-BE49-F238E27FC236}">
                <a16:creationId xmlns:a16="http://schemas.microsoft.com/office/drawing/2014/main" id="{1D10FC19-F78E-4650-6FE7-F56F123239E0}"/>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660653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94FA-65D8-7626-91A6-AC707B7B562C}"/>
              </a:ext>
            </a:extLst>
          </p:cNvPr>
          <p:cNvSpPr>
            <a:spLocks noGrp="1"/>
          </p:cNvSpPr>
          <p:nvPr>
            <p:ph type="title"/>
          </p:nvPr>
        </p:nvSpPr>
        <p:spPr>
          <a:xfrm>
            <a:off x="326925" y="254514"/>
            <a:ext cx="9409742" cy="756418"/>
          </a:xfrm>
        </p:spPr>
        <p:txBody>
          <a:bodyPr>
            <a:normAutofit/>
          </a:bodyPr>
          <a:lstStyle/>
          <a:p>
            <a:r>
              <a:rPr lang="en-US" dirty="0"/>
              <a:t>Data Pipeline Process Overview – Snapshot, Report Review, Final Approval </a:t>
            </a:r>
            <a:br>
              <a:rPr lang="en-US" dirty="0"/>
            </a:br>
            <a:r>
              <a:rPr lang="en-US" dirty="0"/>
              <a:t>Steps 4 and 5 can take place once snapshot opens </a:t>
            </a:r>
          </a:p>
        </p:txBody>
      </p:sp>
      <p:sp>
        <p:nvSpPr>
          <p:cNvPr id="3" name="Content Placeholder 2">
            <a:extLst>
              <a:ext uri="{FF2B5EF4-FFF2-40B4-BE49-F238E27FC236}">
                <a16:creationId xmlns:a16="http://schemas.microsoft.com/office/drawing/2014/main" id="{4E73B5DC-DD30-F34C-4715-D489765E28E7}"/>
              </a:ext>
            </a:extLst>
          </p:cNvPr>
          <p:cNvSpPr>
            <a:spLocks noGrp="1"/>
          </p:cNvSpPr>
          <p:nvPr>
            <p:ph idx="1"/>
          </p:nvPr>
        </p:nvSpPr>
        <p:spPr/>
        <p:txBody>
          <a:bodyPr/>
          <a:lstStyle/>
          <a:p>
            <a:pPr marL="0" indent="0">
              <a:buNone/>
            </a:pPr>
            <a:r>
              <a:rPr lang="en-US" sz="1800" dirty="0"/>
              <a:t>4. Create Snapshot  </a:t>
            </a:r>
          </a:p>
          <a:p>
            <a:pPr lvl="1"/>
            <a:r>
              <a:rPr lang="en-US" sz="1800" dirty="0"/>
              <a:t>It is not required to have ALL interchange errors resolved when you start taking snapshots, but it is recommended. Any records with interchange errors will not be pulled into your snapshot.</a:t>
            </a:r>
          </a:p>
          <a:p>
            <a:pPr marL="0" indent="0">
              <a:buNone/>
            </a:pPr>
            <a:r>
              <a:rPr lang="en-US" sz="1800" dirty="0"/>
              <a:t>5. Check and resolve snapshot errors (review warnings too)</a:t>
            </a:r>
          </a:p>
          <a:p>
            <a:pPr lvl="1"/>
            <a:r>
              <a:rPr lang="en-US" sz="1800" dirty="0"/>
              <a:t>Changes made in SIS (Enrich or other IEP systems) and files reloaded to interchange</a:t>
            </a:r>
          </a:p>
          <a:p>
            <a:pPr lvl="1"/>
            <a:r>
              <a:rPr lang="en-US" sz="1800" dirty="0"/>
              <a:t>Go back to steps 1 and 3 – check for new interchange errors before taking a new snapshot</a:t>
            </a:r>
          </a:p>
          <a:p>
            <a:pPr marL="0" indent="0">
              <a:buNone/>
            </a:pPr>
            <a:r>
              <a:rPr lang="en-US" sz="1800" dirty="0"/>
              <a:t>6. Review reports and make any changes necessary </a:t>
            </a:r>
          </a:p>
          <a:p>
            <a:pPr lvl="1"/>
            <a:r>
              <a:rPr lang="en-US" sz="1800" dirty="0"/>
              <a:t>Go back and redo steps 1 – 4 until all errors are resolved and data is accurate</a:t>
            </a:r>
          </a:p>
          <a:p>
            <a:pPr marL="0" indent="0">
              <a:buNone/>
            </a:pPr>
            <a:r>
              <a:rPr lang="en-US" sz="1800" dirty="0"/>
              <a:t>7. Print reports, sign, and upload signed reports to the Data Management System</a:t>
            </a:r>
          </a:p>
          <a:p>
            <a:pPr marL="0" indent="0">
              <a:buNone/>
            </a:pPr>
            <a:r>
              <a:rPr lang="en-US" sz="1800" dirty="0"/>
              <a:t>8. Approve and finalize snapshot in Data Pipeline</a:t>
            </a:r>
          </a:p>
          <a:p>
            <a:pPr marL="0" indent="0">
              <a:buNone/>
            </a:pPr>
            <a:endParaRPr lang="en-US" dirty="0"/>
          </a:p>
        </p:txBody>
      </p:sp>
      <p:sp>
        <p:nvSpPr>
          <p:cNvPr id="4" name="Slide Number Placeholder 3">
            <a:extLst>
              <a:ext uri="{FF2B5EF4-FFF2-40B4-BE49-F238E27FC236}">
                <a16:creationId xmlns:a16="http://schemas.microsoft.com/office/drawing/2014/main" id="{20D4BB8E-1BE7-8253-E1ED-5B9AF536F47C}"/>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2858793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Data Pipeline Process Overview </a:t>
            </a:r>
          </a:p>
        </p:txBody>
      </p:sp>
      <p:graphicFrame>
        <p:nvGraphicFramePr>
          <p:cNvPr id="5" name="Content Placeholder 4" title="Interchange Process Overview"/>
          <p:cNvGraphicFramePr>
            <a:graphicFrameLocks noGrp="1"/>
          </p:cNvGraphicFramePr>
          <p:nvPr>
            <p:ph idx="1"/>
          </p:nvPr>
        </p:nvGraphicFramePr>
        <p:xfrm>
          <a:off x="2096502" y="11553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5800571" y="5285440"/>
            <a:ext cx="4484916" cy="1173299"/>
          </a:xfrm>
          <a:prstGeom prst="roundRect">
            <a:avLst/>
          </a:prstGeom>
          <a:solidFill>
            <a:schemeClr val="accent6"/>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 Create Snapshot – pulls in error free interchange records </a:t>
            </a:r>
          </a:p>
        </p:txBody>
      </p:sp>
      <p:sp>
        <p:nvSpPr>
          <p:cNvPr id="6" name="Bent-Up Arrow 5">
            <a:extLst>
              <a:ext uri="{C183D7F6-B498-43B3-948B-1728B52AA6E4}">
                <adec:decorative xmlns:adec="http://schemas.microsoft.com/office/drawing/2017/decorative" val="1"/>
              </a:ext>
            </a:extLst>
          </p:cNvPr>
          <p:cNvSpPr/>
          <p:nvPr/>
        </p:nvSpPr>
        <p:spPr>
          <a:xfrm rot="5400000">
            <a:off x="3941586" y="4438315"/>
            <a:ext cx="937148" cy="23393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Bent-Up Arrow 5">
            <a:extLst>
              <a:ext uri="{FF2B5EF4-FFF2-40B4-BE49-F238E27FC236}">
                <a16:creationId xmlns:a16="http://schemas.microsoft.com/office/drawing/2014/main" id="{8B63B519-F03C-4524-D79C-F6AB4CA7F0C5}"/>
              </a:ext>
              <a:ext uri="{C183D7F6-B498-43B3-948B-1728B52AA6E4}">
                <adec:decorative xmlns:adec="http://schemas.microsoft.com/office/drawing/2017/decorative" val="1"/>
              </a:ext>
            </a:extLst>
          </p:cNvPr>
          <p:cNvSpPr/>
          <p:nvPr/>
        </p:nvSpPr>
        <p:spPr>
          <a:xfrm flipH="1">
            <a:off x="2653522" y="3272354"/>
            <a:ext cx="1035563" cy="1069521"/>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9"/>
          <p:cNvSpPr>
            <a:spLocks noGrp="1"/>
          </p:cNvSpPr>
          <p:nvPr>
            <p:ph type="sldNum" sz="quarter" idx="12"/>
          </p:nvPr>
        </p:nvSpPr>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3883434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to Access the Data Pipeline</a:t>
            </a:r>
          </a:p>
        </p:txBody>
      </p:sp>
      <p:sp>
        <p:nvSpPr>
          <p:cNvPr id="2" name="Content Placeholder 1"/>
          <p:cNvSpPr>
            <a:spLocks noGrp="1"/>
          </p:cNvSpPr>
          <p:nvPr>
            <p:ph idx="1"/>
          </p:nvPr>
        </p:nvSpPr>
        <p:spPr>
          <a:xfrm>
            <a:off x="1071363" y="1430670"/>
            <a:ext cx="9911828" cy="633126"/>
          </a:xfrm>
        </p:spPr>
        <p:txBody>
          <a:bodyPr>
            <a:normAutofit fontScale="55000" lnSpcReduction="20000"/>
          </a:bodyPr>
          <a:lstStyle/>
          <a:p>
            <a:pPr marL="0" indent="0">
              <a:buNone/>
            </a:pPr>
            <a:r>
              <a:rPr lang="en-US" sz="2900" dirty="0"/>
              <a:t>From bookmarked </a:t>
            </a:r>
            <a:r>
              <a:rPr lang="en-US" sz="2900" dirty="0" err="1">
                <a:hlinkClick r:id="rId3"/>
              </a:rPr>
              <a:t>IdM</a:t>
            </a:r>
            <a:r>
              <a:rPr lang="en-US" sz="2900" dirty="0">
                <a:hlinkClick r:id="rId3"/>
              </a:rPr>
              <a:t> homepage link</a:t>
            </a:r>
            <a:r>
              <a:rPr lang="en-US" sz="2900" dirty="0"/>
              <a:t>, click the Data Pipeline bullet point to get to this screen. Next click</a:t>
            </a:r>
          </a:p>
          <a:p>
            <a:pPr marL="0" indent="0">
              <a:buNone/>
            </a:pPr>
            <a:r>
              <a:rPr lang="en-US" sz="2900" dirty="0"/>
              <a:t>the blue login button shown below.</a:t>
            </a:r>
          </a:p>
          <a:p>
            <a:pPr marL="0" indent="0">
              <a:buNone/>
            </a:pPr>
            <a:endParaRPr lang="en-US" dirty="0"/>
          </a:p>
          <a:p>
            <a:pPr marL="0" indent="0">
              <a:buNone/>
            </a:pPr>
            <a:endParaRPr lang="en-US" dirty="0"/>
          </a:p>
        </p:txBody>
      </p:sp>
      <p:pic>
        <p:nvPicPr>
          <p:cNvPr id="6146" name="Picture 2" descr="screenshot of the login button for Data Pipeline system"/>
          <p:cNvPicPr>
            <a:picLocks noChangeAspect="1" noChangeArrowheads="1"/>
          </p:cNvPicPr>
          <p:nvPr/>
        </p:nvPicPr>
        <p:blipFill rotWithShape="1">
          <a:blip r:embed="rId4">
            <a:extLst>
              <a:ext uri="{28A0092B-C50C-407E-A947-70E740481C1C}">
                <a14:useLocalDpi xmlns:a14="http://schemas.microsoft.com/office/drawing/2010/main" val="0"/>
              </a:ext>
            </a:extLst>
          </a:blip>
          <a:srcRect l="11731" t="17821" r="12163" b="22620"/>
          <a:stretch/>
        </p:blipFill>
        <p:spPr bwMode="auto">
          <a:xfrm>
            <a:off x="1173444" y="2165224"/>
            <a:ext cx="10082038" cy="443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a:extLst>
              <a:ext uri="{C183D7F6-B498-43B3-948B-1728B52AA6E4}">
                <adec:decorative xmlns:adec="http://schemas.microsoft.com/office/drawing/2017/decorative" val="1"/>
              </a:ext>
            </a:extLst>
          </p:cNvPr>
          <p:cNvSpPr/>
          <p:nvPr/>
        </p:nvSpPr>
        <p:spPr>
          <a:xfrm rot="10800000">
            <a:off x="3040628" y="4511045"/>
            <a:ext cx="855855" cy="301610"/>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4" name="Slide Number Placeholder 3">
            <a:extLst>
              <a:ext uri="{FF2B5EF4-FFF2-40B4-BE49-F238E27FC236}">
                <a16:creationId xmlns:a16="http://schemas.microsoft.com/office/drawing/2014/main" id="{9C7081B3-2F55-489D-B10D-68E6E4392D36}"/>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1229121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 Checker Optional Check</a:t>
            </a:r>
          </a:p>
        </p:txBody>
      </p:sp>
      <p:sp>
        <p:nvSpPr>
          <p:cNvPr id="2" name="Content Placeholder 1"/>
          <p:cNvSpPr>
            <a:spLocks noGrp="1"/>
          </p:cNvSpPr>
          <p:nvPr>
            <p:ph idx="1"/>
          </p:nvPr>
        </p:nvSpPr>
        <p:spPr/>
        <p:txBody>
          <a:bodyPr>
            <a:normAutofit/>
          </a:bodyPr>
          <a:lstStyle/>
          <a:p>
            <a:pPr>
              <a:lnSpc>
                <a:spcPct val="100000"/>
              </a:lnSpc>
              <a:spcBef>
                <a:spcPts val="0"/>
              </a:spcBef>
            </a:pPr>
            <a:r>
              <a:rPr lang="en-US" sz="1400" dirty="0"/>
              <a:t>Once the file is created, you have the option to run it through the </a:t>
            </a:r>
            <a:r>
              <a:rPr lang="en-US" sz="1400" i="1" dirty="0">
                <a:solidFill>
                  <a:srgbClr val="101E8E"/>
                </a:solidFill>
              </a:rPr>
              <a:t>Format Checker</a:t>
            </a:r>
            <a:r>
              <a:rPr lang="en-US" sz="1400" dirty="0"/>
              <a:t> to help confirm the format is correct.</a:t>
            </a:r>
          </a:p>
          <a:p>
            <a:pPr>
              <a:lnSpc>
                <a:spcPct val="100000"/>
              </a:lnSpc>
              <a:spcBef>
                <a:spcPts val="0"/>
              </a:spcBef>
            </a:pPr>
            <a:r>
              <a:rPr lang="en-US" sz="1400" dirty="0">
                <a:solidFill>
                  <a:srgbClr val="FF0000"/>
                </a:solidFill>
              </a:rPr>
              <a:t>Format Checker ONLY checks the first row of data (2</a:t>
            </a:r>
            <a:r>
              <a:rPr lang="en-US" sz="1400" baseline="30000" dirty="0">
                <a:solidFill>
                  <a:srgbClr val="FF0000"/>
                </a:solidFill>
              </a:rPr>
              <a:t>nd</a:t>
            </a:r>
            <a:r>
              <a:rPr lang="en-US" sz="1400" dirty="0">
                <a:solidFill>
                  <a:srgbClr val="FF0000"/>
                </a:solidFill>
              </a:rPr>
              <a:t> row on the file because you must have a header).</a:t>
            </a:r>
          </a:p>
          <a:p>
            <a:pPr>
              <a:lnSpc>
                <a:spcPct val="100000"/>
              </a:lnSpc>
              <a:spcBef>
                <a:spcPts val="0"/>
              </a:spcBef>
            </a:pPr>
            <a:r>
              <a:rPr lang="en-US" sz="1400" dirty="0"/>
              <a:t>A field will only fail if there are too many characters in the field (too few will pass the format checker but file won’t successfully process).</a:t>
            </a:r>
          </a:p>
          <a:p>
            <a:pPr>
              <a:lnSpc>
                <a:spcPct val="100000"/>
              </a:lnSpc>
              <a:spcBef>
                <a:spcPts val="0"/>
              </a:spcBef>
            </a:pPr>
            <a:r>
              <a:rPr lang="en-US" sz="1400" dirty="0"/>
              <a:t>All fields PASS = Ready to upload but doesn’t mean it’s completely correct. You must have the correct number of characters in each field and it will only fail if there’s too many vs too few.    </a:t>
            </a:r>
          </a:p>
        </p:txBody>
      </p:sp>
      <p:pic>
        <p:nvPicPr>
          <p:cNvPr id="8" name="Picture 7" descr="screenshot of Format Checker">
            <a:extLst>
              <a:ext uri="{FF2B5EF4-FFF2-40B4-BE49-F238E27FC236}">
                <a16:creationId xmlns:a16="http://schemas.microsoft.com/office/drawing/2014/main" id="{EC6A200D-2D46-46A2-A60E-430D67E1381C}"/>
              </a:ext>
            </a:extLst>
          </p:cNvPr>
          <p:cNvPicPr>
            <a:picLocks noChangeAspect="1"/>
          </p:cNvPicPr>
          <p:nvPr/>
        </p:nvPicPr>
        <p:blipFill rotWithShape="1">
          <a:blip r:embed="rId3"/>
          <a:srcRect l="114" t="8024" r="54827" b="50727"/>
          <a:stretch/>
        </p:blipFill>
        <p:spPr>
          <a:xfrm>
            <a:off x="2659319" y="2724446"/>
            <a:ext cx="6471253" cy="3702572"/>
          </a:xfrm>
          <a:prstGeom prst="rect">
            <a:avLst/>
          </a:prstGeom>
        </p:spPr>
      </p:pic>
      <p:sp>
        <p:nvSpPr>
          <p:cNvPr id="9" name="Left Arrow 4">
            <a:extLst>
              <a:ext uri="{FF2B5EF4-FFF2-40B4-BE49-F238E27FC236}">
                <a16:creationId xmlns:a16="http://schemas.microsoft.com/office/drawing/2014/main" id="{DDB5A84C-1AC1-40B7-B1C3-2C86008685BE}"/>
              </a:ext>
              <a:ext uri="{C183D7F6-B498-43B3-948B-1728B52AA6E4}">
                <adec:decorative xmlns:adec="http://schemas.microsoft.com/office/drawing/2017/decorative" val="1"/>
              </a:ext>
            </a:extLst>
          </p:cNvPr>
          <p:cNvSpPr/>
          <p:nvPr/>
        </p:nvSpPr>
        <p:spPr>
          <a:xfrm rot="10800000">
            <a:off x="2152362" y="4002900"/>
            <a:ext cx="506668" cy="24569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0000"/>
              </a:solidFill>
            </a:endParaRPr>
          </a:p>
        </p:txBody>
      </p:sp>
      <p:sp>
        <p:nvSpPr>
          <p:cNvPr id="4" name="Slide Number Placeholder 3">
            <a:extLst>
              <a:ext uri="{FF2B5EF4-FFF2-40B4-BE49-F238E27FC236}">
                <a16:creationId xmlns:a16="http://schemas.microsoft.com/office/drawing/2014/main" id="{8FCD1C84-6C71-48FC-9192-460F7E614C3E}"/>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
        <p:nvSpPr>
          <p:cNvPr id="6" name="TextBox 5">
            <a:extLst>
              <a:ext uri="{FF2B5EF4-FFF2-40B4-BE49-F238E27FC236}">
                <a16:creationId xmlns:a16="http://schemas.microsoft.com/office/drawing/2014/main" id="{E9910508-3789-666B-E241-635617C6FCC2}"/>
              </a:ext>
            </a:extLst>
          </p:cNvPr>
          <p:cNvSpPr txBox="1"/>
          <p:nvPr/>
        </p:nvSpPr>
        <p:spPr>
          <a:xfrm>
            <a:off x="4716718" y="5868814"/>
            <a:ext cx="4274882" cy="830997"/>
          </a:xfrm>
          <a:prstGeom prst="rect">
            <a:avLst/>
          </a:prstGeom>
          <a:noFill/>
        </p:spPr>
        <p:txBody>
          <a:bodyPr wrap="square" rtlCol="0">
            <a:spAutoFit/>
          </a:bodyPr>
          <a:lstStyle/>
          <a:p>
            <a:r>
              <a:rPr lang="en-US" sz="1600" b="1" dirty="0"/>
              <a:t>Find the IEP Interchange file templates on the </a:t>
            </a:r>
            <a:r>
              <a:rPr lang="en-US" sz="1600" b="1" dirty="0">
                <a:hlinkClick r:id="rId4"/>
              </a:rPr>
              <a:t>Special Education IEP webpage</a:t>
            </a:r>
            <a:r>
              <a:rPr lang="en-US" sz="1600" b="1" dirty="0"/>
              <a:t> under the Templates section. </a:t>
            </a:r>
          </a:p>
        </p:txBody>
      </p:sp>
    </p:spTree>
    <p:extLst>
      <p:ext uri="{BB962C8B-B14F-4D97-AF65-F5344CB8AC3E}">
        <p14:creationId xmlns:p14="http://schemas.microsoft.com/office/powerpoint/2010/main" val="60151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1: Data File Upload</a:t>
            </a:r>
          </a:p>
        </p:txBody>
      </p:sp>
      <p:sp>
        <p:nvSpPr>
          <p:cNvPr id="2" name="Content Placeholder 1"/>
          <p:cNvSpPr>
            <a:spLocks noGrp="1"/>
          </p:cNvSpPr>
          <p:nvPr>
            <p:ph idx="1"/>
          </p:nvPr>
        </p:nvSpPr>
        <p:spPr>
          <a:xfrm>
            <a:off x="159469" y="1395167"/>
            <a:ext cx="4308353" cy="4608812"/>
          </a:xfrm>
        </p:spPr>
        <p:txBody>
          <a:bodyPr>
            <a:normAutofit/>
          </a:bodyPr>
          <a:lstStyle/>
          <a:p>
            <a:pPr>
              <a:lnSpc>
                <a:spcPct val="100000"/>
              </a:lnSpc>
              <a:spcBef>
                <a:spcPts val="0"/>
              </a:spcBef>
            </a:pPr>
            <a:r>
              <a:rPr lang="en-US" sz="1600" dirty="0"/>
              <a:t>Click on </a:t>
            </a:r>
            <a:r>
              <a:rPr lang="en-US" sz="1600" b="1" dirty="0"/>
              <a:t>File Upload -&gt; Data File Upload </a:t>
            </a:r>
            <a:endParaRPr lang="en-US" sz="1600" dirty="0"/>
          </a:p>
          <a:p>
            <a:pPr>
              <a:lnSpc>
                <a:spcPct val="100000"/>
              </a:lnSpc>
              <a:spcBef>
                <a:spcPts val="0"/>
              </a:spcBef>
            </a:pPr>
            <a:r>
              <a:rPr lang="en-US" sz="1600" dirty="0"/>
              <a:t>Select </a:t>
            </a:r>
            <a:r>
              <a:rPr lang="en-US" sz="1600" b="1" dirty="0"/>
              <a:t>Dataset</a:t>
            </a:r>
            <a:r>
              <a:rPr lang="en-US" sz="1600" dirty="0"/>
              <a:t>: Special Education IEP Interchange</a:t>
            </a:r>
          </a:p>
          <a:p>
            <a:pPr>
              <a:lnSpc>
                <a:spcPct val="100000"/>
              </a:lnSpc>
              <a:spcBef>
                <a:spcPts val="0"/>
              </a:spcBef>
            </a:pPr>
            <a:r>
              <a:rPr lang="en-US" sz="1600" dirty="0"/>
              <a:t>Select </a:t>
            </a:r>
            <a:r>
              <a:rPr lang="en-US" sz="1600" b="1" dirty="0"/>
              <a:t>File Type</a:t>
            </a:r>
            <a:r>
              <a:rPr lang="en-US" sz="1600" dirty="0"/>
              <a:t>: Participation, Child, or CEIS</a:t>
            </a:r>
          </a:p>
          <a:p>
            <a:pPr>
              <a:lnSpc>
                <a:spcPct val="100000"/>
              </a:lnSpc>
              <a:spcBef>
                <a:spcPts val="0"/>
              </a:spcBef>
            </a:pPr>
            <a:r>
              <a:rPr lang="en-US" sz="1600" dirty="0"/>
              <a:t>Select </a:t>
            </a:r>
            <a:r>
              <a:rPr lang="en-US" sz="1600" b="1" dirty="0"/>
              <a:t>School Year </a:t>
            </a:r>
            <a:r>
              <a:rPr lang="en-US" sz="1600" dirty="0"/>
              <a:t>and </a:t>
            </a:r>
            <a:r>
              <a:rPr lang="en-US" sz="1600" b="1" dirty="0"/>
              <a:t>Organization/LEA </a:t>
            </a:r>
            <a:r>
              <a:rPr lang="en-US" sz="1600" dirty="0"/>
              <a:t>(AU) </a:t>
            </a:r>
          </a:p>
          <a:p>
            <a:pPr>
              <a:lnSpc>
                <a:spcPct val="100000"/>
              </a:lnSpc>
              <a:spcBef>
                <a:spcPts val="0"/>
              </a:spcBef>
            </a:pPr>
            <a:r>
              <a:rPr lang="en-US" sz="1600" dirty="0"/>
              <a:t>Click on </a:t>
            </a:r>
            <a:r>
              <a:rPr lang="en-US" sz="1600" b="1" dirty="0"/>
              <a:t>Browse</a:t>
            </a:r>
            <a:r>
              <a:rPr lang="en-US" sz="1600" dirty="0"/>
              <a:t> to locate File</a:t>
            </a:r>
          </a:p>
          <a:p>
            <a:pPr>
              <a:lnSpc>
                <a:spcPct val="100000"/>
              </a:lnSpc>
              <a:spcBef>
                <a:spcPts val="0"/>
              </a:spcBef>
            </a:pPr>
            <a:r>
              <a:rPr lang="en-US" sz="1600" dirty="0"/>
              <a:t>Choose </a:t>
            </a:r>
            <a:r>
              <a:rPr lang="en-US" sz="1600" b="1" dirty="0"/>
              <a:t>Replace</a:t>
            </a:r>
            <a:r>
              <a:rPr lang="en-US" sz="1600" b="1" i="1" dirty="0"/>
              <a:t> </a:t>
            </a:r>
            <a:r>
              <a:rPr lang="en-US" sz="1600" dirty="0"/>
              <a:t>or</a:t>
            </a:r>
            <a:r>
              <a:rPr lang="en-US" sz="1600" b="1" i="1" dirty="0"/>
              <a:t> </a:t>
            </a:r>
            <a:r>
              <a:rPr lang="en-US" sz="1600" b="1" dirty="0"/>
              <a:t>Append   </a:t>
            </a:r>
          </a:p>
          <a:p>
            <a:pPr lvl="1">
              <a:lnSpc>
                <a:spcPct val="100000"/>
              </a:lnSpc>
              <a:spcBef>
                <a:spcPts val="0"/>
              </a:spcBef>
            </a:pPr>
            <a:r>
              <a:rPr lang="en-US" sz="1600" dirty="0"/>
              <a:t>Most AUs use Replace</a:t>
            </a:r>
          </a:p>
          <a:p>
            <a:pPr>
              <a:lnSpc>
                <a:spcPct val="100000"/>
              </a:lnSpc>
              <a:spcBef>
                <a:spcPts val="0"/>
              </a:spcBef>
            </a:pPr>
            <a:r>
              <a:rPr lang="en-US" sz="1600" dirty="0"/>
              <a:t>Click</a:t>
            </a:r>
            <a:r>
              <a:rPr lang="en-US" sz="1600" dirty="0">
                <a:solidFill>
                  <a:srgbClr val="101E8E"/>
                </a:solidFill>
              </a:rPr>
              <a:t> </a:t>
            </a:r>
            <a:r>
              <a:rPr lang="en-US" sz="1600" dirty="0">
                <a:solidFill>
                  <a:srgbClr val="00B050"/>
                </a:solidFill>
              </a:rPr>
              <a:t>Submit</a:t>
            </a:r>
            <a:r>
              <a:rPr lang="en-US" sz="1600" i="1" dirty="0">
                <a:solidFill>
                  <a:srgbClr val="00B050"/>
                </a:solidFill>
              </a:rPr>
              <a:t>   </a:t>
            </a:r>
          </a:p>
          <a:p>
            <a:pPr lvl="1">
              <a:lnSpc>
                <a:spcPct val="100000"/>
              </a:lnSpc>
              <a:spcBef>
                <a:spcPts val="0"/>
              </a:spcBef>
            </a:pPr>
            <a:r>
              <a:rPr lang="en-US" sz="1600" i="1" dirty="0"/>
              <a:t>message in green flashes across the top.  A Batch ID will be created. </a:t>
            </a:r>
          </a:p>
          <a:p>
            <a:pPr lvl="1">
              <a:lnSpc>
                <a:spcPct val="100000"/>
              </a:lnSpc>
              <a:spcBef>
                <a:spcPts val="0"/>
              </a:spcBef>
            </a:pPr>
            <a:r>
              <a:rPr lang="en-US" sz="1600" i="1" dirty="0"/>
              <a:t>This message does not mean the file has uploaded successfully!</a:t>
            </a:r>
          </a:p>
          <a:p>
            <a:pPr marL="0" indent="0">
              <a:lnSpc>
                <a:spcPct val="100000"/>
              </a:lnSpc>
              <a:spcBef>
                <a:spcPts val="0"/>
              </a:spcBef>
              <a:buNone/>
            </a:pPr>
            <a:endParaRPr lang="en-US" sz="1400" dirty="0"/>
          </a:p>
        </p:txBody>
      </p:sp>
      <p:pic>
        <p:nvPicPr>
          <p:cNvPr id="9" name="Picture 2" descr="Data file upload screen - select Dataset - Special Education IEP Interchange"/>
          <p:cNvPicPr>
            <a:picLocks noChangeAspect="1" noChangeArrowheads="1"/>
          </p:cNvPicPr>
          <p:nvPr/>
        </p:nvPicPr>
        <p:blipFill rotWithShape="1">
          <a:blip r:embed="rId3">
            <a:extLst>
              <a:ext uri="{28A0092B-C50C-407E-A947-70E740481C1C}">
                <a14:useLocalDpi xmlns:a14="http://schemas.microsoft.com/office/drawing/2010/main" val="0"/>
              </a:ext>
            </a:extLst>
          </a:blip>
          <a:srcRect l="-333" t="23651" r="43276" b="35179"/>
          <a:stretch/>
        </p:blipFill>
        <p:spPr bwMode="auto">
          <a:xfrm>
            <a:off x="4418589" y="1385740"/>
            <a:ext cx="7773411" cy="350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5CDC322B-CB1E-4716-AE4F-B7812DC8A5B7}"/>
              </a:ext>
            </a:extLst>
          </p:cNvPr>
          <p:cNvSpPr txBox="1"/>
          <p:nvPr/>
        </p:nvSpPr>
        <p:spPr>
          <a:xfrm>
            <a:off x="5090805" y="4669840"/>
            <a:ext cx="2433204" cy="1384995"/>
          </a:xfrm>
          <a:prstGeom prst="rect">
            <a:avLst/>
          </a:prstGeom>
          <a:solidFill>
            <a:schemeClr val="accent4">
              <a:lumMod val="20000"/>
              <a:lumOff val="80000"/>
            </a:schemeClr>
          </a:solidFill>
          <a:ln w="9525">
            <a:solidFill>
              <a:schemeClr val="tx1"/>
            </a:solidFill>
          </a:ln>
        </p:spPr>
        <p:txBody>
          <a:bodyPr wrap="square" rtlCol="0">
            <a:spAutoFit/>
          </a:bodyPr>
          <a:lstStyle/>
          <a:p>
            <a:r>
              <a:rPr lang="en-US" sz="1200" b="1" dirty="0"/>
              <a:t>APPEND – </a:t>
            </a:r>
            <a:r>
              <a:rPr lang="en-US" sz="1200" dirty="0"/>
              <a:t>adds to existing data. Allows for multiple files to be uploaded at one time. Records on all files uploaded that meet the criteria will pull into snapshot. </a:t>
            </a:r>
          </a:p>
          <a:p>
            <a:pPr marL="285750" indent="-285750">
              <a:buFont typeface="Arial" panose="020B0604020202020204" pitchFamily="34" charset="0"/>
              <a:buChar char="•"/>
            </a:pPr>
            <a:endParaRPr lang="en-US" sz="1200" dirty="0">
              <a:solidFill>
                <a:srgbClr val="FF0000"/>
              </a:solidFill>
            </a:endParaRPr>
          </a:p>
          <a:p>
            <a:endParaRPr lang="en-US" sz="1200" dirty="0">
              <a:solidFill>
                <a:srgbClr val="FF0000"/>
              </a:solidFill>
            </a:endParaRPr>
          </a:p>
        </p:txBody>
      </p:sp>
      <p:sp>
        <p:nvSpPr>
          <p:cNvPr id="6" name="TextBox 5">
            <a:extLst>
              <a:ext uri="{FF2B5EF4-FFF2-40B4-BE49-F238E27FC236}">
                <a16:creationId xmlns:a16="http://schemas.microsoft.com/office/drawing/2014/main" id="{C372F3CD-A356-4F9B-98FE-B66705690849}"/>
              </a:ext>
            </a:extLst>
          </p:cNvPr>
          <p:cNvSpPr txBox="1"/>
          <p:nvPr/>
        </p:nvSpPr>
        <p:spPr>
          <a:xfrm>
            <a:off x="8976344" y="4439008"/>
            <a:ext cx="2433204" cy="923330"/>
          </a:xfrm>
          <a:prstGeom prst="rect">
            <a:avLst/>
          </a:prstGeom>
          <a:solidFill>
            <a:schemeClr val="accent4">
              <a:lumMod val="20000"/>
              <a:lumOff val="80000"/>
            </a:schemeClr>
          </a:solidFill>
          <a:ln w="9525">
            <a:solidFill>
              <a:schemeClr val="tx1"/>
            </a:solidFill>
          </a:ln>
        </p:spPr>
        <p:txBody>
          <a:bodyPr wrap="square" rtlCol="0">
            <a:spAutoFit/>
          </a:bodyPr>
          <a:lstStyle/>
          <a:p>
            <a:r>
              <a:rPr lang="en-US" sz="1200" b="1" dirty="0"/>
              <a:t>REPLACE – </a:t>
            </a:r>
            <a:r>
              <a:rPr lang="en-US" sz="1200" dirty="0"/>
              <a:t>deletes any prior uploaded data and replaces it with new file.    *Recommended</a:t>
            </a:r>
          </a:p>
          <a:p>
            <a:r>
              <a:rPr lang="en-US" sz="1800" dirty="0"/>
              <a:t> </a:t>
            </a:r>
          </a:p>
        </p:txBody>
      </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37</a:t>
            </a:fld>
            <a:endParaRPr lang="en-US" dirty="0"/>
          </a:p>
        </p:txBody>
      </p:sp>
    </p:spTree>
    <p:extLst>
      <p:ext uri="{BB962C8B-B14F-4D97-AF65-F5344CB8AC3E}">
        <p14:creationId xmlns:p14="http://schemas.microsoft.com/office/powerpoint/2010/main" val="1916842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2: Wait for email confirmation and </a:t>
            </a:r>
            <a:br>
              <a:rPr lang="en-US" dirty="0"/>
            </a:br>
            <a:r>
              <a:rPr lang="en-US" dirty="0"/>
              <a:t>check Batch Maintenance – Important Step</a:t>
            </a:r>
          </a:p>
        </p:txBody>
      </p:sp>
      <p:sp>
        <p:nvSpPr>
          <p:cNvPr id="2" name="Content Placeholder 1"/>
          <p:cNvSpPr>
            <a:spLocks noGrp="1"/>
          </p:cNvSpPr>
          <p:nvPr>
            <p:ph idx="1"/>
          </p:nvPr>
        </p:nvSpPr>
        <p:spPr/>
        <p:txBody>
          <a:bodyPr/>
          <a:lstStyle/>
          <a:p>
            <a:r>
              <a:rPr lang="en-US" sz="1400" dirty="0"/>
              <a:t>After every file upload, check Batch Maintenance to ensure files have processed successfully </a:t>
            </a:r>
          </a:p>
          <a:p>
            <a:r>
              <a:rPr lang="en-US" sz="1400" dirty="0"/>
              <a:t>Processed Indicator will say “YES”.   If blank or “No”, file did </a:t>
            </a:r>
            <a:r>
              <a:rPr lang="en-US" sz="1400" u="sng" dirty="0"/>
              <a:t>not</a:t>
            </a:r>
            <a:r>
              <a:rPr lang="en-US" sz="1400" dirty="0"/>
              <a:t> upload </a:t>
            </a:r>
          </a:p>
          <a:p>
            <a:pPr lvl="0"/>
            <a:r>
              <a:rPr lang="en-US" sz="1400" dirty="0"/>
              <a:t>Check Record Count, Error Count, and make sure submitted date and time look accurate</a:t>
            </a:r>
          </a:p>
          <a:p>
            <a:pPr marL="45720" indent="0">
              <a:buNone/>
            </a:pPr>
            <a:endParaRPr lang="en-US" sz="1400" dirty="0"/>
          </a:p>
          <a:p>
            <a:pPr marL="0" indent="0">
              <a:buNone/>
            </a:pPr>
            <a:endParaRPr lang="en-US" dirty="0"/>
          </a:p>
        </p:txBody>
      </p:sp>
      <p:pic>
        <p:nvPicPr>
          <p:cNvPr id="4" name="Picture 3" descr="screenshot of Batch Maintenance screen - check for Processed Indicator Yes"/>
          <p:cNvPicPr>
            <a:picLocks noChangeAspect="1"/>
          </p:cNvPicPr>
          <p:nvPr/>
        </p:nvPicPr>
        <p:blipFill rotWithShape="1">
          <a:blip r:embed="rId3"/>
          <a:srcRect t="16041" r="2527" b="42669"/>
          <a:stretch/>
        </p:blipFill>
        <p:spPr>
          <a:xfrm>
            <a:off x="2152650" y="2520879"/>
            <a:ext cx="8364698" cy="2834640"/>
          </a:xfrm>
          <a:prstGeom prst="rect">
            <a:avLst/>
          </a:prstGeom>
        </p:spPr>
      </p:pic>
      <p:sp>
        <p:nvSpPr>
          <p:cNvPr id="7" name="Left Arrow 6">
            <a:extLst>
              <a:ext uri="{C183D7F6-B498-43B3-948B-1728B52AA6E4}">
                <adec:decorative xmlns:adec="http://schemas.microsoft.com/office/drawing/2017/decorative" val="1"/>
              </a:ext>
            </a:extLst>
          </p:cNvPr>
          <p:cNvSpPr/>
          <p:nvPr/>
        </p:nvSpPr>
        <p:spPr>
          <a:xfrm rot="10800000">
            <a:off x="1648832" y="2713092"/>
            <a:ext cx="488731" cy="2393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0000"/>
              </a:solidFill>
            </a:endParaRPr>
          </a:p>
        </p:txBody>
      </p:sp>
      <p:sp>
        <p:nvSpPr>
          <p:cNvPr id="8" name="Left Arrow 7">
            <a:extLst>
              <a:ext uri="{C183D7F6-B498-43B3-948B-1728B52AA6E4}">
                <adec:decorative xmlns:adec="http://schemas.microsoft.com/office/drawing/2017/decorative" val="1"/>
              </a:ext>
            </a:extLst>
          </p:cNvPr>
          <p:cNvSpPr/>
          <p:nvPr/>
        </p:nvSpPr>
        <p:spPr>
          <a:xfrm rot="16200000">
            <a:off x="6292092" y="3834870"/>
            <a:ext cx="450843" cy="2316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0000"/>
              </a:solidFill>
            </a:endParaRPr>
          </a:p>
        </p:txBody>
      </p:sp>
      <p:sp>
        <p:nvSpPr>
          <p:cNvPr id="5" name="TextBox 4"/>
          <p:cNvSpPr txBox="1"/>
          <p:nvPr/>
        </p:nvSpPr>
        <p:spPr>
          <a:xfrm>
            <a:off x="1870509" y="5474306"/>
            <a:ext cx="847575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800" dirty="0">
                <a:solidFill>
                  <a:srgbClr val="FF0000"/>
                </a:solidFill>
              </a:rPr>
              <a:t>Check this screen once email is received or check here if email was not received at all.  </a:t>
            </a:r>
          </a:p>
        </p:txBody>
      </p:sp>
      <p:sp>
        <p:nvSpPr>
          <p:cNvPr id="6" name="Slide Number Placeholder 5">
            <a:extLst>
              <a:ext uri="{FF2B5EF4-FFF2-40B4-BE49-F238E27FC236}">
                <a16:creationId xmlns:a16="http://schemas.microsoft.com/office/drawing/2014/main" id="{1FE661D3-DD8F-4F1D-B3A1-6BEBF912D1C2}"/>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3944229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r>
              <a:rPr lang="en-US" dirty="0"/>
              <a:t>File Upload: Email Confirmation</a:t>
            </a:r>
            <a:br>
              <a:rPr lang="en-US" dirty="0"/>
            </a:br>
            <a:endParaRPr lang="en-US" dirty="0"/>
          </a:p>
        </p:txBody>
      </p:sp>
      <p:sp>
        <p:nvSpPr>
          <p:cNvPr id="2" name="Content Placeholder 1"/>
          <p:cNvSpPr>
            <a:spLocks noGrp="1"/>
          </p:cNvSpPr>
          <p:nvPr>
            <p:ph idx="1"/>
          </p:nvPr>
        </p:nvSpPr>
        <p:spPr>
          <a:xfrm>
            <a:off x="326925" y="1272115"/>
            <a:ext cx="6090808" cy="2048931"/>
          </a:xfrm>
        </p:spPr>
        <p:txBody>
          <a:bodyPr/>
          <a:lstStyle/>
          <a:p>
            <a:pPr marL="0" indent="0">
              <a:buNone/>
            </a:pPr>
            <a:r>
              <a:rPr lang="en-US" sz="1800" dirty="0"/>
              <a:t>Check email to ensure file was successfully uploaded – you should receive a confirmation email for each file uploaded or snapshot taken. </a:t>
            </a:r>
          </a:p>
          <a:p>
            <a:pPr marL="0" indent="0">
              <a:buNone/>
            </a:pPr>
            <a:endParaRPr lang="en-US" sz="1800" dirty="0">
              <a:solidFill>
                <a:srgbClr val="0070C0"/>
              </a:solidFill>
            </a:endParaRPr>
          </a:p>
          <a:p>
            <a:pPr marL="0" indent="0">
              <a:buNone/>
            </a:pPr>
            <a:endParaRPr lang="en-US" dirty="0"/>
          </a:p>
        </p:txBody>
      </p:sp>
      <p:sp>
        <p:nvSpPr>
          <p:cNvPr id="5" name="Slide Number Placeholder 4"/>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39</a:t>
            </a:fld>
            <a:endParaRPr lang="en-US" dirty="0"/>
          </a:p>
        </p:txBody>
      </p:sp>
      <p:pic>
        <p:nvPicPr>
          <p:cNvPr id="1026" name="Picture 2">
            <a:extLst>
              <a:ext uri="{FF2B5EF4-FFF2-40B4-BE49-F238E27FC236}">
                <a16:creationId xmlns:a16="http://schemas.microsoft.com/office/drawing/2014/main" id="{F548BA83-DC62-36D1-16D2-4888DFD91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12" y="2654528"/>
            <a:ext cx="5022389" cy="2783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B7E4A63-37F0-85C0-1167-E1593CC82B8D}"/>
              </a:ext>
            </a:extLst>
          </p:cNvPr>
          <p:cNvPicPr>
            <a:picLocks noChangeAspect="1"/>
          </p:cNvPicPr>
          <p:nvPr/>
        </p:nvPicPr>
        <p:blipFill>
          <a:blip r:embed="rId3"/>
          <a:stretch>
            <a:fillRect/>
          </a:stretch>
        </p:blipFill>
        <p:spPr>
          <a:xfrm>
            <a:off x="6605620" y="1626771"/>
            <a:ext cx="5187780" cy="4585022"/>
          </a:xfrm>
          <a:prstGeom prst="rect">
            <a:avLst/>
          </a:prstGeom>
        </p:spPr>
      </p:pic>
      <p:sp>
        <p:nvSpPr>
          <p:cNvPr id="8" name="TextBox 7">
            <a:extLst>
              <a:ext uri="{FF2B5EF4-FFF2-40B4-BE49-F238E27FC236}">
                <a16:creationId xmlns:a16="http://schemas.microsoft.com/office/drawing/2014/main" id="{6516A6CF-7C79-1943-9103-7E0E1729EE6F}"/>
              </a:ext>
            </a:extLst>
          </p:cNvPr>
          <p:cNvSpPr txBox="1"/>
          <p:nvPr/>
        </p:nvSpPr>
        <p:spPr>
          <a:xfrm>
            <a:off x="1176867" y="2370667"/>
            <a:ext cx="4360334" cy="338554"/>
          </a:xfrm>
          <a:prstGeom prst="rect">
            <a:avLst/>
          </a:prstGeom>
          <a:solidFill>
            <a:schemeClr val="bg2">
              <a:lumMod val="90000"/>
            </a:schemeClr>
          </a:solidFill>
        </p:spPr>
        <p:txBody>
          <a:bodyPr wrap="square" rtlCol="0">
            <a:spAutoFit/>
          </a:bodyPr>
          <a:lstStyle/>
          <a:p>
            <a:r>
              <a:rPr lang="en-US" sz="1600" b="1" dirty="0"/>
              <a:t>Email when file uploads successfully</a:t>
            </a:r>
          </a:p>
        </p:txBody>
      </p:sp>
      <p:sp>
        <p:nvSpPr>
          <p:cNvPr id="9" name="TextBox 8">
            <a:extLst>
              <a:ext uri="{FF2B5EF4-FFF2-40B4-BE49-F238E27FC236}">
                <a16:creationId xmlns:a16="http://schemas.microsoft.com/office/drawing/2014/main" id="{A7051C91-1817-0594-DEEB-857096143A12}"/>
              </a:ext>
            </a:extLst>
          </p:cNvPr>
          <p:cNvSpPr txBox="1"/>
          <p:nvPr/>
        </p:nvSpPr>
        <p:spPr>
          <a:xfrm>
            <a:off x="6824133" y="1229433"/>
            <a:ext cx="4842934" cy="338554"/>
          </a:xfrm>
          <a:prstGeom prst="rect">
            <a:avLst/>
          </a:prstGeom>
          <a:solidFill>
            <a:schemeClr val="bg2">
              <a:lumMod val="90000"/>
            </a:schemeClr>
          </a:solidFill>
        </p:spPr>
        <p:txBody>
          <a:bodyPr wrap="square" rtlCol="0">
            <a:spAutoFit/>
          </a:bodyPr>
          <a:lstStyle/>
          <a:p>
            <a:r>
              <a:rPr lang="en-US" sz="1600" b="1" dirty="0"/>
              <a:t>Email when file does NOT upload successfully</a:t>
            </a:r>
          </a:p>
        </p:txBody>
      </p:sp>
    </p:spTree>
    <p:extLst>
      <p:ext uri="{BB962C8B-B14F-4D97-AF65-F5344CB8AC3E}">
        <p14:creationId xmlns:p14="http://schemas.microsoft.com/office/powerpoint/2010/main" val="272733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pPr>
              <a:defRPr/>
            </a:pPr>
            <a:r>
              <a:rPr lang="en-US" sz="3200" kern="1200" dirty="0">
                <a:solidFill>
                  <a:schemeClr val="tx1"/>
                </a:solidFill>
                <a:latin typeface="Museo Slab 500" panose="02000000000000000000"/>
              </a:rPr>
              <a:t>Glossary of Terms</a:t>
            </a:r>
          </a:p>
        </p:txBody>
      </p:sp>
      <p:graphicFrame>
        <p:nvGraphicFramePr>
          <p:cNvPr id="16" name="Content Placeholder 4"/>
          <p:cNvGraphicFramePr>
            <a:graphicFrameLocks noGrp="1"/>
          </p:cNvGraphicFramePr>
          <p:nvPr>
            <p:ph idx="1"/>
            <p:extLst>
              <p:ext uri="{D42A27DB-BD31-4B8C-83A1-F6EECF244321}">
                <p14:modId xmlns:p14="http://schemas.microsoft.com/office/powerpoint/2010/main" val="1438306471"/>
              </p:ext>
            </p:extLst>
          </p:nvPr>
        </p:nvGraphicFramePr>
        <p:xfrm>
          <a:off x="522705" y="1223693"/>
          <a:ext cx="10515599" cy="5575946"/>
        </p:xfrm>
        <a:graphic>
          <a:graphicData uri="http://schemas.openxmlformats.org/drawingml/2006/table">
            <a:tbl>
              <a:tblPr firstRow="1" bandRow="1">
                <a:tableStyleId>{5C22544A-7EE6-4342-B048-85BDC9FD1C3A}</a:tableStyleId>
              </a:tblPr>
              <a:tblGrid>
                <a:gridCol w="2526990">
                  <a:extLst>
                    <a:ext uri="{9D8B030D-6E8A-4147-A177-3AD203B41FA5}">
                      <a16:colId xmlns:a16="http://schemas.microsoft.com/office/drawing/2014/main" val="20000"/>
                    </a:ext>
                  </a:extLst>
                </a:gridCol>
                <a:gridCol w="7988609">
                  <a:extLst>
                    <a:ext uri="{9D8B030D-6E8A-4147-A177-3AD203B41FA5}">
                      <a16:colId xmlns:a16="http://schemas.microsoft.com/office/drawing/2014/main" val="20001"/>
                    </a:ext>
                  </a:extLst>
                </a:gridCol>
              </a:tblGrid>
              <a:tr h="519869">
                <a:tc>
                  <a:txBody>
                    <a:bodyPr/>
                    <a:lstStyle/>
                    <a:p>
                      <a:r>
                        <a:rPr lang="en-US" sz="2000" b="0" dirty="0">
                          <a:solidFill>
                            <a:schemeClr val="tx1"/>
                          </a:solidFill>
                          <a:latin typeface="Trebuchet MS" panose="020B0603020202020204" pitchFamily="34" charset="0"/>
                        </a:rPr>
                        <a:t>Term </a:t>
                      </a:r>
                    </a:p>
                  </a:txBody>
                  <a:tcPr marL="85693" marR="85693" marT="42846" marB="42846">
                    <a:solidFill>
                      <a:schemeClr val="accent4"/>
                    </a:solidFill>
                  </a:tcPr>
                </a:tc>
                <a:tc>
                  <a:txBody>
                    <a:bodyPr/>
                    <a:lstStyle/>
                    <a:p>
                      <a:r>
                        <a:rPr lang="en-US" sz="2000" b="0" dirty="0">
                          <a:solidFill>
                            <a:schemeClr val="tx1"/>
                          </a:solidFill>
                          <a:latin typeface="Trebuchet MS" panose="020B0603020202020204" pitchFamily="34" charset="0"/>
                        </a:rPr>
                        <a:t>Definition</a:t>
                      </a:r>
                    </a:p>
                  </a:txBody>
                  <a:tcPr marL="85693" marR="85693" marT="42846" marB="42846">
                    <a:solidFill>
                      <a:schemeClr val="accent4"/>
                    </a:solidFill>
                  </a:tcPr>
                </a:tc>
                <a:extLst>
                  <a:ext uri="{0D108BD9-81ED-4DB2-BD59-A6C34878D82A}">
                    <a16:rowId xmlns:a16="http://schemas.microsoft.com/office/drawing/2014/main" val="10000"/>
                  </a:ext>
                </a:extLst>
              </a:tr>
              <a:tr h="491305">
                <a:tc>
                  <a:txBody>
                    <a:bodyPr/>
                    <a:lstStyle/>
                    <a:p>
                      <a:r>
                        <a:rPr lang="en-US" sz="1200" dirty="0">
                          <a:latin typeface="Trebuchet MS" panose="020B0603020202020204" pitchFamily="34" charset="0"/>
                        </a:rPr>
                        <a:t>LEA</a:t>
                      </a:r>
                    </a:p>
                  </a:txBody>
                  <a:tcPr marL="85693" marR="85693" marT="42846" marB="42846">
                    <a:solidFill>
                      <a:schemeClr val="bg2"/>
                    </a:solidFill>
                  </a:tcPr>
                </a:tc>
                <a:tc>
                  <a:txBody>
                    <a:bodyPr/>
                    <a:lstStyle/>
                    <a:p>
                      <a:r>
                        <a:rPr lang="en-US" sz="1200" dirty="0">
                          <a:latin typeface="Trebuchet MS" panose="020B0603020202020204" pitchFamily="34" charset="0"/>
                        </a:rPr>
                        <a:t>Local Education Agencies – includes the AU and their member district(s) and BOCES</a:t>
                      </a:r>
                    </a:p>
                  </a:txBody>
                  <a:tcPr marL="85693" marR="85693" marT="42846" marB="42846">
                    <a:solidFill>
                      <a:schemeClr val="bg2"/>
                    </a:solidFill>
                  </a:tcPr>
                </a:tc>
                <a:extLst>
                  <a:ext uri="{0D108BD9-81ED-4DB2-BD59-A6C34878D82A}">
                    <a16:rowId xmlns:a16="http://schemas.microsoft.com/office/drawing/2014/main" val="3259111439"/>
                  </a:ext>
                </a:extLst>
              </a:tr>
              <a:tr h="491305">
                <a:tc>
                  <a:txBody>
                    <a:bodyPr/>
                    <a:lstStyle/>
                    <a:p>
                      <a:r>
                        <a:rPr lang="en-US" sz="1200" dirty="0">
                          <a:latin typeface="Trebuchet MS" panose="020B0603020202020204" pitchFamily="34" charset="0"/>
                        </a:rPr>
                        <a:t>BOCES</a:t>
                      </a:r>
                    </a:p>
                  </a:txBody>
                  <a:tcPr marL="85693" marR="85693" marT="42846" marB="42846">
                    <a:solidFill>
                      <a:schemeClr val="bg2"/>
                    </a:solidFill>
                  </a:tcPr>
                </a:tc>
                <a:tc>
                  <a:txBody>
                    <a:bodyPr/>
                    <a:lstStyle/>
                    <a:p>
                      <a:r>
                        <a:rPr lang="en-US" sz="1200" dirty="0">
                          <a:latin typeface="Trebuchet MS" panose="020B0603020202020204" pitchFamily="34" charset="0"/>
                        </a:rPr>
                        <a:t>Board of Cooperative Educational Services - </a:t>
                      </a:r>
                      <a:r>
                        <a:rPr lang="en-US" sz="1200" b="0" i="0" kern="1200" dirty="0">
                          <a:solidFill>
                            <a:schemeClr val="dk1"/>
                          </a:solidFill>
                          <a:effectLst/>
                          <a:latin typeface="+mn-lt"/>
                          <a:ea typeface="+mn-ea"/>
                          <a:cs typeface="+mn-cs"/>
                        </a:rPr>
                        <a:t>exist to supply educational services to two or more school districts that alone cannot afford the service or find it advantageous and cost-effective to cooperate with other districts.</a:t>
                      </a:r>
                      <a:endParaRPr lang="en-US" sz="1200" dirty="0">
                        <a:latin typeface="Trebuchet MS" panose="020B0603020202020204" pitchFamily="34" charset="0"/>
                      </a:endParaRPr>
                    </a:p>
                  </a:txBody>
                  <a:tcPr marL="85693" marR="85693" marT="42846" marB="42846">
                    <a:solidFill>
                      <a:schemeClr val="bg2"/>
                    </a:solidFill>
                  </a:tcPr>
                </a:tc>
                <a:extLst>
                  <a:ext uri="{0D108BD9-81ED-4DB2-BD59-A6C34878D82A}">
                    <a16:rowId xmlns:a16="http://schemas.microsoft.com/office/drawing/2014/main" val="3740304972"/>
                  </a:ext>
                </a:extLst>
              </a:tr>
              <a:tr h="491305">
                <a:tc>
                  <a:txBody>
                    <a:bodyPr/>
                    <a:lstStyle/>
                    <a:p>
                      <a:r>
                        <a:rPr lang="en-US" sz="1200" b="0" dirty="0">
                          <a:solidFill>
                            <a:schemeClr val="tx1"/>
                          </a:solidFill>
                          <a:latin typeface="Trebuchet MS" panose="020B0603020202020204" pitchFamily="34" charset="0"/>
                        </a:rPr>
                        <a:t>AU </a:t>
                      </a:r>
                    </a:p>
                  </a:txBody>
                  <a:tcPr marL="85693" marR="85693" marT="42846" marB="42846">
                    <a:solidFill>
                      <a:schemeClr val="bg2"/>
                    </a:solidFill>
                  </a:tcPr>
                </a:tc>
                <a:tc>
                  <a:txBody>
                    <a:bodyPr/>
                    <a:lstStyle/>
                    <a:p>
                      <a:r>
                        <a:rPr lang="en-US" sz="1200" b="0" dirty="0">
                          <a:solidFill>
                            <a:schemeClr val="tx1"/>
                          </a:solidFill>
                          <a:latin typeface="Trebuchet MS" panose="020B0603020202020204" pitchFamily="34" charset="0"/>
                        </a:rPr>
                        <a:t>Administrative Unit - </a:t>
                      </a:r>
                      <a:r>
                        <a:rPr lang="en-US" sz="1200" b="0" i="0" kern="1200" dirty="0">
                          <a:solidFill>
                            <a:schemeClr val="dk1"/>
                          </a:solidFill>
                          <a:effectLst/>
                          <a:latin typeface="Trebuchet MS" panose="020B0603020202020204" pitchFamily="34" charset="0"/>
                          <a:ea typeface="+mn-ea"/>
                          <a:cs typeface="+mn-cs"/>
                        </a:rPr>
                        <a:t>a school district(s), a board of cooperative services, a charter school network, a charter school collaborative, or the state charter school institute, that is providing educational services to exceptional children.</a:t>
                      </a:r>
                      <a:endParaRPr lang="en-US" sz="1200" b="0" dirty="0">
                        <a:solidFill>
                          <a:schemeClr val="tx1"/>
                        </a:solidFill>
                        <a:latin typeface="Trebuchet MS" panose="020B0603020202020204" pitchFamily="34" charset="0"/>
                      </a:endParaRPr>
                    </a:p>
                  </a:txBody>
                  <a:tcPr marL="85693" marR="85693" marT="42846" marB="42846">
                    <a:solidFill>
                      <a:schemeClr val="bg2"/>
                    </a:solidFill>
                  </a:tcPr>
                </a:tc>
                <a:extLst>
                  <a:ext uri="{0D108BD9-81ED-4DB2-BD59-A6C34878D82A}">
                    <a16:rowId xmlns:a16="http://schemas.microsoft.com/office/drawing/2014/main" val="1393234859"/>
                  </a:ext>
                </a:extLst>
              </a:tr>
              <a:tr h="491305">
                <a:tc>
                  <a:txBody>
                    <a:bodyPr/>
                    <a:lstStyle/>
                    <a:p>
                      <a:r>
                        <a:rPr lang="en-US" sz="1200" dirty="0" err="1">
                          <a:latin typeface="Trebuchet MS" panose="020B0603020202020204" pitchFamily="34" charset="0"/>
                        </a:rPr>
                        <a:t>IdM</a:t>
                      </a:r>
                      <a:endParaRPr lang="en-US" sz="1200" dirty="0">
                        <a:latin typeface="Trebuchet MS" panose="020B0603020202020204" pitchFamily="34" charset="0"/>
                      </a:endParaRPr>
                    </a:p>
                  </a:txBody>
                  <a:tcPr marL="85693" marR="85693" marT="42846" marB="42846">
                    <a:solidFill>
                      <a:schemeClr val="bg2"/>
                    </a:solidFill>
                  </a:tcPr>
                </a:tc>
                <a:tc>
                  <a:txBody>
                    <a:bodyPr/>
                    <a:lstStyle/>
                    <a:p>
                      <a:r>
                        <a:rPr lang="en-US" sz="1200" dirty="0">
                          <a:latin typeface="Trebuchet MS" panose="020B0603020202020204" pitchFamily="34" charset="0"/>
                        </a:rPr>
                        <a:t>Identity</a:t>
                      </a:r>
                      <a:r>
                        <a:rPr lang="en-US" sz="1200" baseline="0" dirty="0">
                          <a:latin typeface="Trebuchet MS" panose="020B0603020202020204" pitchFamily="34" charset="0"/>
                        </a:rPr>
                        <a:t> Management.  A single sign on system, allowing the user to navigate between the applications without entering user ID information a second time. </a:t>
                      </a:r>
                      <a:endParaRPr lang="en-US" sz="1200" dirty="0">
                        <a:latin typeface="Trebuchet MS" panose="020B0603020202020204" pitchFamily="34" charset="0"/>
                      </a:endParaRPr>
                    </a:p>
                  </a:txBody>
                  <a:tcPr marL="85693" marR="85693" marT="42846" marB="42846">
                    <a:solidFill>
                      <a:schemeClr val="bg2"/>
                    </a:solidFill>
                  </a:tcPr>
                </a:tc>
                <a:extLst>
                  <a:ext uri="{0D108BD9-81ED-4DB2-BD59-A6C34878D82A}">
                    <a16:rowId xmlns:a16="http://schemas.microsoft.com/office/drawing/2014/main" val="3300854574"/>
                  </a:ext>
                </a:extLst>
              </a:tr>
              <a:tr h="491305">
                <a:tc>
                  <a:txBody>
                    <a:bodyPr/>
                    <a:lstStyle/>
                    <a:p>
                      <a:r>
                        <a:rPr lang="en-US" sz="1200" dirty="0">
                          <a:latin typeface="Trebuchet MS" panose="020B0603020202020204" pitchFamily="34" charset="0"/>
                        </a:rPr>
                        <a:t>LAM</a:t>
                      </a:r>
                    </a:p>
                  </a:txBody>
                  <a:tcPr marL="85693" marR="85693" marT="42846" marB="42846">
                    <a:solidFill>
                      <a:schemeClr val="bg2"/>
                    </a:solidFill>
                  </a:tcPr>
                </a:tc>
                <a:tc>
                  <a:txBody>
                    <a:bodyPr/>
                    <a:lstStyle/>
                    <a:p>
                      <a:r>
                        <a:rPr lang="en-US" sz="1200" dirty="0">
                          <a:latin typeface="Trebuchet MS" panose="020B0603020202020204" pitchFamily="34" charset="0"/>
                        </a:rPr>
                        <a:t>Local Access</a:t>
                      </a:r>
                      <a:r>
                        <a:rPr lang="en-US" sz="1200" baseline="0" dirty="0">
                          <a:latin typeface="Trebuchet MS" panose="020B0603020202020204" pitchFamily="34" charset="0"/>
                        </a:rPr>
                        <a:t> Manager responsible for assigning the appropriate access to CDE applications</a:t>
                      </a:r>
                      <a:endParaRPr lang="en-US" sz="1200" dirty="0">
                        <a:latin typeface="Trebuchet MS" panose="020B0603020202020204" pitchFamily="34" charset="0"/>
                      </a:endParaRPr>
                    </a:p>
                  </a:txBody>
                  <a:tcPr marL="85693" marR="85693" marT="42846" marB="42846">
                    <a:solidFill>
                      <a:schemeClr val="bg2"/>
                    </a:solidFill>
                  </a:tcPr>
                </a:tc>
                <a:extLst>
                  <a:ext uri="{0D108BD9-81ED-4DB2-BD59-A6C34878D82A}">
                    <a16:rowId xmlns:a16="http://schemas.microsoft.com/office/drawing/2014/main" val="1499535451"/>
                  </a:ext>
                </a:extLst>
              </a:tr>
              <a:tr h="491305">
                <a:tc>
                  <a:txBody>
                    <a:bodyPr/>
                    <a:lstStyle/>
                    <a:p>
                      <a:r>
                        <a:rPr lang="en-US" sz="1200" dirty="0">
                          <a:latin typeface="Trebuchet MS" panose="020B0603020202020204" pitchFamily="34" charset="0"/>
                        </a:rPr>
                        <a:t>Data Pipeline</a:t>
                      </a:r>
                    </a:p>
                  </a:txBody>
                  <a:tcPr marL="85693" marR="85693" marT="42846" marB="42846">
                    <a:solidFill>
                      <a:schemeClr val="bg2"/>
                    </a:solidFill>
                  </a:tcPr>
                </a:tc>
                <a:tc>
                  <a:txBody>
                    <a:bodyPr/>
                    <a:lstStyle/>
                    <a:p>
                      <a:r>
                        <a:rPr lang="en-US" sz="1200" dirty="0">
                          <a:latin typeface="Trebuchet MS" panose="020B0603020202020204" pitchFamily="34" charset="0"/>
                        </a:rPr>
                        <a:t>A streamlined approach to efficiently move required education information</a:t>
                      </a:r>
                      <a:r>
                        <a:rPr lang="en-US" sz="1200" baseline="0" dirty="0">
                          <a:latin typeface="Trebuchet MS" panose="020B0603020202020204" pitchFamily="34" charset="0"/>
                        </a:rPr>
                        <a:t> from school districts to the CDE </a:t>
                      </a:r>
                      <a:endParaRPr lang="en-US" sz="1200" dirty="0">
                        <a:latin typeface="Trebuchet MS" panose="020B0603020202020204" pitchFamily="34" charset="0"/>
                      </a:endParaRPr>
                    </a:p>
                  </a:txBody>
                  <a:tcPr marL="85693" marR="85693" marT="42846" marB="42846">
                    <a:solidFill>
                      <a:schemeClr val="bg2"/>
                    </a:solidFill>
                  </a:tcPr>
                </a:tc>
                <a:extLst>
                  <a:ext uri="{0D108BD9-81ED-4DB2-BD59-A6C34878D82A}">
                    <a16:rowId xmlns:a16="http://schemas.microsoft.com/office/drawing/2014/main" val="1844505492"/>
                  </a:ext>
                </a:extLst>
              </a:tr>
              <a:tr h="491305">
                <a:tc>
                  <a:txBody>
                    <a:bodyPr/>
                    <a:lstStyle/>
                    <a:p>
                      <a:r>
                        <a:rPr lang="en-US" sz="1200" dirty="0">
                          <a:latin typeface="Trebuchet MS" panose="020B0603020202020204" pitchFamily="34" charset="0"/>
                        </a:rPr>
                        <a:t>Interchange</a:t>
                      </a:r>
                    </a:p>
                  </a:txBody>
                  <a:tcPr marL="85693" marR="85693" marT="42846" marB="42846">
                    <a:solidFill>
                      <a:schemeClr val="bg2"/>
                    </a:solidFill>
                  </a:tcPr>
                </a:tc>
                <a:tc>
                  <a:txBody>
                    <a:bodyPr/>
                    <a:lstStyle/>
                    <a:p>
                      <a:r>
                        <a:rPr lang="en-US" sz="1200" dirty="0">
                          <a:latin typeface="Trebuchet MS" panose="020B0603020202020204" pitchFamily="34" charset="0"/>
                        </a:rPr>
                        <a:t>The data holding place in the Data Pipeline. A method</a:t>
                      </a:r>
                      <a:r>
                        <a:rPr lang="en-US" sz="1200" baseline="0" dirty="0">
                          <a:latin typeface="Trebuchet MS" panose="020B0603020202020204" pitchFamily="34" charset="0"/>
                        </a:rPr>
                        <a:t> of providing data to CDE in which  LEA’s may choose from multiple file formats to submit data throughout the year.  </a:t>
                      </a:r>
                      <a:endParaRPr lang="en-US" sz="1200" dirty="0">
                        <a:latin typeface="Trebuchet MS" panose="020B0603020202020204" pitchFamily="34" charset="0"/>
                      </a:endParaRPr>
                    </a:p>
                  </a:txBody>
                  <a:tcPr marL="85693" marR="85693" marT="42846" marB="42846">
                    <a:solidFill>
                      <a:schemeClr val="bg2"/>
                    </a:solidFill>
                  </a:tcPr>
                </a:tc>
                <a:extLst>
                  <a:ext uri="{0D108BD9-81ED-4DB2-BD59-A6C34878D82A}">
                    <a16:rowId xmlns:a16="http://schemas.microsoft.com/office/drawing/2014/main" val="2178354846"/>
                  </a:ext>
                </a:extLst>
              </a:tr>
              <a:tr h="491305">
                <a:tc>
                  <a:txBody>
                    <a:bodyPr/>
                    <a:lstStyle/>
                    <a:p>
                      <a:r>
                        <a:rPr lang="en-US" sz="1200">
                          <a:latin typeface="Trebuchet MS" panose="020B0603020202020204" pitchFamily="34" charset="0"/>
                        </a:rPr>
                        <a:t>Snapshot</a:t>
                      </a:r>
                    </a:p>
                  </a:txBody>
                  <a:tcPr marL="85693" marR="85693" marT="42846" marB="42846">
                    <a:solidFill>
                      <a:schemeClr val="bg2"/>
                    </a:solidFill>
                  </a:tcPr>
                </a:tc>
                <a:tc>
                  <a:txBody>
                    <a:bodyPr/>
                    <a:lstStyle/>
                    <a:p>
                      <a:r>
                        <a:rPr lang="en-US" sz="1200" dirty="0">
                          <a:latin typeface="Trebuchet MS" panose="020B0603020202020204" pitchFamily="34" charset="0"/>
                        </a:rPr>
                        <a:t>A date in time when data is pulled from the appropriate interchanges, validated by additional business rules, and approval given that signifies</a:t>
                      </a:r>
                      <a:r>
                        <a:rPr lang="en-US" sz="1200" baseline="0" dirty="0">
                          <a:latin typeface="Trebuchet MS" panose="020B0603020202020204" pitchFamily="34" charset="0"/>
                        </a:rPr>
                        <a:t> it was accurately reported for a specific point in time by an LEA</a:t>
                      </a:r>
                      <a:endParaRPr lang="en-US" sz="1200" dirty="0">
                        <a:latin typeface="Trebuchet MS" panose="020B0603020202020204" pitchFamily="34" charset="0"/>
                      </a:endParaRPr>
                    </a:p>
                  </a:txBody>
                  <a:tcPr marL="85693" marR="85693" marT="42846" marB="42846">
                    <a:solidFill>
                      <a:schemeClr val="bg2"/>
                    </a:solidFill>
                  </a:tcPr>
                </a:tc>
                <a:extLst>
                  <a:ext uri="{0D108BD9-81ED-4DB2-BD59-A6C34878D82A}">
                    <a16:rowId xmlns:a16="http://schemas.microsoft.com/office/drawing/2014/main" val="2931097621"/>
                  </a:ext>
                </a:extLst>
              </a:tr>
              <a:tr h="491305">
                <a:tc>
                  <a:txBody>
                    <a:bodyPr/>
                    <a:lstStyle/>
                    <a:p>
                      <a:r>
                        <a:rPr lang="en-US" sz="1200" b="0" dirty="0">
                          <a:solidFill>
                            <a:schemeClr val="tx1"/>
                          </a:solidFill>
                          <a:latin typeface="Trebuchet MS" panose="020B0603020202020204" pitchFamily="34" charset="0"/>
                        </a:rPr>
                        <a:t>Cognos Reports/CEDAR</a:t>
                      </a:r>
                    </a:p>
                  </a:txBody>
                  <a:tcPr marL="85693" marR="85693" marT="42846" marB="42846">
                    <a:solidFill>
                      <a:schemeClr val="bg2"/>
                    </a:solidFill>
                  </a:tcPr>
                </a:tc>
                <a:tc>
                  <a:txBody>
                    <a:bodyPr/>
                    <a:lstStyle/>
                    <a:p>
                      <a:r>
                        <a:rPr lang="en-US" sz="1200" b="0" dirty="0">
                          <a:solidFill>
                            <a:schemeClr val="tx1"/>
                          </a:solidFill>
                          <a:latin typeface="Trebuchet MS" panose="020B0603020202020204" pitchFamily="34" charset="0"/>
                        </a:rPr>
                        <a:t>A type of report in which the user can view</a:t>
                      </a:r>
                      <a:r>
                        <a:rPr lang="en-US" sz="1200" b="0" baseline="0" dirty="0">
                          <a:solidFill>
                            <a:schemeClr val="tx1"/>
                          </a:solidFill>
                          <a:latin typeface="Trebuchet MS" panose="020B0603020202020204" pitchFamily="34" charset="0"/>
                        </a:rPr>
                        <a:t> applicable reports that are formatted in a user-friendly environment.</a:t>
                      </a:r>
                    </a:p>
                    <a:p>
                      <a:r>
                        <a:rPr lang="en-US" sz="1200" b="0" baseline="0" dirty="0">
                          <a:solidFill>
                            <a:schemeClr val="tx1"/>
                          </a:solidFill>
                          <a:latin typeface="Trebuchet MS" panose="020B0603020202020204" pitchFamily="34" charset="0"/>
                        </a:rPr>
                        <a:t>Colorado education data analysis and reporting system.</a:t>
                      </a:r>
                      <a:endParaRPr lang="en-US" sz="1200" b="0" dirty="0">
                        <a:solidFill>
                          <a:schemeClr val="tx1"/>
                        </a:solidFill>
                        <a:latin typeface="Trebuchet MS" panose="020B0603020202020204" pitchFamily="34" charset="0"/>
                      </a:endParaRPr>
                    </a:p>
                  </a:txBody>
                  <a:tcPr marL="85693" marR="85693" marT="42846" marB="42846">
                    <a:solidFill>
                      <a:schemeClr val="bg2"/>
                    </a:solidFill>
                  </a:tcPr>
                </a:tc>
                <a:extLst>
                  <a:ext uri="{0D108BD9-81ED-4DB2-BD59-A6C34878D82A}">
                    <a16:rowId xmlns:a16="http://schemas.microsoft.com/office/drawing/2014/main" val="10001"/>
                  </a:ext>
                </a:extLst>
              </a:tr>
              <a:tr h="491305">
                <a:tc>
                  <a:txBody>
                    <a:bodyPr/>
                    <a:lstStyle/>
                    <a:p>
                      <a:r>
                        <a:rPr lang="en-US" sz="1200" dirty="0">
                          <a:latin typeface="Trebuchet MS" panose="020B0603020202020204" pitchFamily="34" charset="0"/>
                        </a:rPr>
                        <a:t>DMS</a:t>
                      </a:r>
                    </a:p>
                  </a:txBody>
                  <a:tcPr marL="85693" marR="85693" marT="42846" marB="42846">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ESSU Data Management System (DMS) is another CDE single sign on system that assists AUs in meeting accountability requirements for Special Education and Gifted Education.</a:t>
                      </a:r>
                    </a:p>
                  </a:txBody>
                  <a:tcPr marL="85693" marR="85693" marT="42846" marB="42846">
                    <a:solidFill>
                      <a:schemeClr val="bg2"/>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F316C7F6-948C-469F-A124-562E24E12643}"/>
              </a:ext>
            </a:extLst>
          </p:cNvPr>
          <p:cNvSpPr>
            <a:spLocks noGrp="1"/>
          </p:cNvSpPr>
          <p:nvPr>
            <p:ph type="sldNum" sz="quarter" idx="12"/>
          </p:nvPr>
        </p:nvSpPr>
        <p:spPr>
          <a:xfrm>
            <a:off x="68828" y="6492875"/>
            <a:ext cx="2743200" cy="365125"/>
          </a:xfrm>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031805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File Did Not Process</a:t>
            </a:r>
          </a:p>
        </p:txBody>
      </p:sp>
      <p:sp>
        <p:nvSpPr>
          <p:cNvPr id="2" name="Content Placeholder 1"/>
          <p:cNvSpPr>
            <a:spLocks noGrp="1"/>
          </p:cNvSpPr>
          <p:nvPr>
            <p:ph idx="1"/>
          </p:nvPr>
        </p:nvSpPr>
        <p:spPr/>
        <p:txBody>
          <a:bodyPr>
            <a:normAutofit/>
          </a:bodyPr>
          <a:lstStyle/>
          <a:p>
            <a:pPr marL="0" indent="0">
              <a:buNone/>
            </a:pPr>
            <a:r>
              <a:rPr lang="en-US" sz="1700" dirty="0"/>
              <a:t>Things to check:</a:t>
            </a:r>
          </a:p>
          <a:p>
            <a:r>
              <a:rPr lang="en-US" sz="1700" dirty="0"/>
              <a:t>Are you losing leading zeros? CSV formatted files lose leading zeros and columns must be formatted to retain them: </a:t>
            </a:r>
            <a:r>
              <a:rPr lang="en-US" sz="1700" dirty="0">
                <a:hlinkClick r:id="rId3"/>
              </a:rPr>
              <a:t>https://www.cde.state.co.us/datapipeline/resources</a:t>
            </a:r>
            <a:r>
              <a:rPr lang="en-US" sz="1700" dirty="0"/>
              <a:t> </a:t>
            </a:r>
          </a:p>
          <a:p>
            <a:r>
              <a:rPr lang="en-US" sz="1700" dirty="0"/>
              <a:t>Be sure there are no spaces in the name of the file</a:t>
            </a:r>
          </a:p>
          <a:p>
            <a:r>
              <a:rPr lang="en-US" sz="1700" dirty="0"/>
              <a:t>Be sure the file isn’t open when you upload it</a:t>
            </a:r>
          </a:p>
          <a:p>
            <a:r>
              <a:rPr lang="en-US" sz="1700" dirty="0"/>
              <a:t>Run the file through Format Checker to be sure you aren’t missing a field or need to remove a field</a:t>
            </a:r>
          </a:p>
          <a:p>
            <a:r>
              <a:rPr lang="en-US" sz="1700" dirty="0"/>
              <a:t>Check file for blank fields </a:t>
            </a:r>
          </a:p>
          <a:p>
            <a:pPr lvl="1"/>
            <a:r>
              <a:rPr lang="en-US" sz="1800" dirty="0"/>
              <a:t>In Excel, add filters and check the filters box in each column for blank fields</a:t>
            </a:r>
          </a:p>
          <a:p>
            <a:r>
              <a:rPr lang="en-US" sz="1700" dirty="0"/>
              <a:t>Verify # of characters in each field are correct – use right and left justify</a:t>
            </a:r>
          </a:p>
          <a:p>
            <a:r>
              <a:rPr lang="en-US" sz="1700" dirty="0"/>
              <a:t>If none of these help, try copy/paste special values the cells with data into a new spreadsheet/template</a:t>
            </a:r>
          </a:p>
          <a:p>
            <a:pPr marL="0" indent="0">
              <a:buNone/>
            </a:pPr>
            <a:endParaRPr lang="en-US" sz="1700" dirty="0"/>
          </a:p>
        </p:txBody>
      </p:sp>
      <p:sp>
        <p:nvSpPr>
          <p:cNvPr id="4" name="Slide Number Placeholder 3">
            <a:extLst>
              <a:ext uri="{FF2B5EF4-FFF2-40B4-BE49-F238E27FC236}">
                <a16:creationId xmlns:a16="http://schemas.microsoft.com/office/drawing/2014/main" id="{8347EDC2-27E2-4F7E-85C2-DFDC49B3B35C}"/>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4024494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3: Check and Resolve IEP Interchange Errors</a:t>
            </a:r>
          </a:p>
        </p:txBody>
      </p:sp>
      <p:sp>
        <p:nvSpPr>
          <p:cNvPr id="2" name="Content Placeholder 1"/>
          <p:cNvSpPr>
            <a:spLocks noGrp="1"/>
          </p:cNvSpPr>
          <p:nvPr>
            <p:ph idx="1"/>
          </p:nvPr>
        </p:nvSpPr>
        <p:spPr/>
        <p:txBody>
          <a:bodyPr/>
          <a:lstStyle/>
          <a:p>
            <a:r>
              <a:rPr lang="en-US" sz="1800" dirty="0"/>
              <a:t>Two options for reviewing errors-both have a summary report and a detail report:</a:t>
            </a:r>
          </a:p>
          <a:p>
            <a:pPr lvl="1"/>
            <a:r>
              <a:rPr lang="en-US" sz="1800" dirty="0"/>
              <a:t>Pipeline Reports - Error Reports/Special Education IEP Interchange</a:t>
            </a:r>
          </a:p>
          <a:p>
            <a:pPr lvl="2"/>
            <a:r>
              <a:rPr lang="en-US" dirty="0"/>
              <a:t>Faster access and more user friendly</a:t>
            </a:r>
          </a:p>
          <a:p>
            <a:pPr lvl="2"/>
            <a:r>
              <a:rPr lang="en-US" dirty="0"/>
              <a:t>Only exports the first 1000 errors to Excel</a:t>
            </a:r>
          </a:p>
          <a:p>
            <a:pPr lvl="1"/>
            <a:r>
              <a:rPr lang="en-US" sz="1800" dirty="0"/>
              <a:t>Cognos Reports – Special Education IEP</a:t>
            </a:r>
          </a:p>
          <a:p>
            <a:pPr lvl="2"/>
            <a:r>
              <a:rPr lang="en-US" dirty="0"/>
              <a:t>Will show all errors</a:t>
            </a:r>
          </a:p>
          <a:p>
            <a:pPr lvl="2"/>
            <a:r>
              <a:rPr lang="en-US" dirty="0"/>
              <a:t>Can produce strange error screens - requires you to clear your browser cache periodically  </a:t>
            </a:r>
          </a:p>
          <a:p>
            <a:endParaRPr lang="en-US" sz="1800" dirty="0"/>
          </a:p>
          <a:p>
            <a:r>
              <a:rPr lang="en-US" altLang="en-US" sz="1800" dirty="0"/>
              <a:t>The list of all Special Education Child File and Participation File Business rules (also known as edits, errors and warnings) can be found on the </a:t>
            </a:r>
            <a:r>
              <a:rPr lang="en-US" altLang="en-US" sz="1800" dirty="0">
                <a:hlinkClick r:id="rId2"/>
              </a:rPr>
              <a:t>Special Education IEP Interchange webpage</a:t>
            </a:r>
            <a:r>
              <a:rPr lang="en-US" altLang="en-US" sz="1800" dirty="0"/>
              <a:t> under the ‘Business Rules’ section.</a:t>
            </a:r>
          </a:p>
          <a:p>
            <a:pPr marL="457200" lvl="1" indent="0">
              <a:buNone/>
            </a:pPr>
            <a:endParaRPr lang="en-US" alt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A5567E5-A4E9-4ACC-BECF-82010D946DD8}"/>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2764904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428" y="285192"/>
            <a:ext cx="7886700" cy="756418"/>
          </a:xfrm>
        </p:spPr>
        <p:txBody>
          <a:bodyPr/>
          <a:lstStyle/>
          <a:p>
            <a:r>
              <a:rPr lang="en-US" dirty="0"/>
              <a:t>Checking IEP Interchange Errors under Pipeline Error Reports</a:t>
            </a:r>
          </a:p>
        </p:txBody>
      </p:sp>
      <p:sp>
        <p:nvSpPr>
          <p:cNvPr id="2" name="Content Placeholder 1"/>
          <p:cNvSpPr>
            <a:spLocks noGrp="1"/>
          </p:cNvSpPr>
          <p:nvPr>
            <p:ph idx="1"/>
          </p:nvPr>
        </p:nvSpPr>
        <p:spPr>
          <a:xfrm>
            <a:off x="1995056" y="1403928"/>
            <a:ext cx="8044295" cy="4699786"/>
          </a:xfrm>
        </p:spPr>
        <p:txBody>
          <a:bodyPr>
            <a:normAutofit/>
          </a:bodyPr>
          <a:lstStyle/>
          <a:p>
            <a:pPr marL="45720" indent="0">
              <a:buNone/>
            </a:pPr>
            <a:r>
              <a:rPr lang="en-US" sz="1600" dirty="0"/>
              <a:t>Option for reviewing Interchange and Snapshot level error reports under Pipeline Reports. First click ‘Error Report’ and then filter on the following:</a:t>
            </a:r>
          </a:p>
          <a:p>
            <a:pPr marL="331470" indent="-285750"/>
            <a:r>
              <a:rPr lang="en-US" sz="1600" dirty="0"/>
              <a:t>Dataset: Special Education IEP Interchange </a:t>
            </a:r>
          </a:p>
          <a:p>
            <a:pPr marL="331470" indent="-285750"/>
            <a:r>
              <a:rPr lang="en-US" sz="1600" dirty="0"/>
              <a:t>File Type: select which file errors you want to view</a:t>
            </a:r>
          </a:p>
          <a:p>
            <a:pPr marL="331470" indent="-285750"/>
            <a:r>
              <a:rPr lang="en-US" sz="1600" dirty="0"/>
              <a:t>Choose Error Type: Errors and Warnings, or just Errors, or just Warnings</a:t>
            </a:r>
          </a:p>
          <a:p>
            <a:pPr marL="331470" indent="-285750"/>
            <a:r>
              <a:rPr lang="en-US" sz="1600" dirty="0"/>
              <a:t>Click Search     </a:t>
            </a:r>
          </a:p>
          <a:p>
            <a:pPr marL="331470" indent="-285750"/>
            <a:r>
              <a:rPr lang="en-US" sz="1600" dirty="0"/>
              <a:t>To see student level details, click View Details. To view in Excel, click Excel button.</a:t>
            </a:r>
          </a:p>
          <a:p>
            <a:endParaRPr lang="en-US" sz="1600" dirty="0"/>
          </a:p>
          <a:p>
            <a:pPr marL="45720" indent="0">
              <a:buNone/>
            </a:pPr>
            <a:endParaRPr lang="en-US" dirty="0"/>
          </a:p>
        </p:txBody>
      </p:sp>
      <p:pic>
        <p:nvPicPr>
          <p:cNvPr id="4" name="Picture 3" descr="screenshot of Pipeline error reprots screen selections"/>
          <p:cNvPicPr>
            <a:picLocks noChangeAspect="1"/>
          </p:cNvPicPr>
          <p:nvPr/>
        </p:nvPicPr>
        <p:blipFill rotWithShape="1">
          <a:blip r:embed="rId3"/>
          <a:srcRect l="263" t="15804" r="15771" b="49352"/>
          <a:stretch/>
        </p:blipFill>
        <p:spPr>
          <a:xfrm>
            <a:off x="1923496" y="3652305"/>
            <a:ext cx="7952755" cy="2640226"/>
          </a:xfrm>
          <a:prstGeom prst="rect">
            <a:avLst/>
          </a:prstGeom>
        </p:spPr>
      </p:pic>
      <p:sp>
        <p:nvSpPr>
          <p:cNvPr id="6" name="Left Arrow 5">
            <a:extLst>
              <a:ext uri="{C183D7F6-B498-43B3-948B-1728B52AA6E4}">
                <adec:decorative xmlns:adec="http://schemas.microsoft.com/office/drawing/2017/decorative" val="1"/>
              </a:ext>
            </a:extLst>
          </p:cNvPr>
          <p:cNvSpPr/>
          <p:nvPr/>
        </p:nvSpPr>
        <p:spPr>
          <a:xfrm rot="16200000">
            <a:off x="4491643" y="4951999"/>
            <a:ext cx="274320" cy="1828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0000"/>
              </a:solidFill>
            </a:endParaRPr>
          </a:p>
        </p:txBody>
      </p:sp>
      <p:sp>
        <p:nvSpPr>
          <p:cNvPr id="7" name="Left Arrow 6">
            <a:extLst>
              <a:ext uri="{C183D7F6-B498-43B3-948B-1728B52AA6E4}">
                <adec:decorative xmlns:adec="http://schemas.microsoft.com/office/drawing/2017/decorative" val="1"/>
              </a:ext>
            </a:extLst>
          </p:cNvPr>
          <p:cNvSpPr/>
          <p:nvPr/>
        </p:nvSpPr>
        <p:spPr>
          <a:xfrm>
            <a:off x="6996719" y="6079518"/>
            <a:ext cx="274320" cy="1828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0000"/>
              </a:solidFill>
            </a:endParaRPr>
          </a:p>
        </p:txBody>
      </p:sp>
      <p:sp>
        <p:nvSpPr>
          <p:cNvPr id="5" name="Slide Number Placeholder 4">
            <a:extLst>
              <a:ext uri="{FF2B5EF4-FFF2-40B4-BE49-F238E27FC236}">
                <a16:creationId xmlns:a16="http://schemas.microsoft.com/office/drawing/2014/main" id="{D7526424-88B6-4B4E-8BA6-7061DA21F57C}"/>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4120694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509" y="233421"/>
            <a:ext cx="6919087" cy="756418"/>
          </a:xfrm>
        </p:spPr>
        <p:txBody>
          <a:bodyPr/>
          <a:lstStyle/>
          <a:p>
            <a:r>
              <a:rPr lang="en-US" dirty="0"/>
              <a:t>Checking IEP Interchange Errors under Cognos Reports</a:t>
            </a:r>
          </a:p>
        </p:txBody>
      </p:sp>
      <p:sp>
        <p:nvSpPr>
          <p:cNvPr id="2" name="Content Placeholder 1"/>
          <p:cNvSpPr>
            <a:spLocks noGrp="1"/>
          </p:cNvSpPr>
          <p:nvPr>
            <p:ph idx="1"/>
          </p:nvPr>
        </p:nvSpPr>
        <p:spPr>
          <a:xfrm>
            <a:off x="1386162" y="1565371"/>
            <a:ext cx="9419675" cy="4749604"/>
          </a:xfrm>
        </p:spPr>
        <p:txBody>
          <a:bodyPr>
            <a:normAutofit/>
          </a:bodyPr>
          <a:lstStyle/>
          <a:p>
            <a:pPr marL="651510" lvl="1" indent="-285750"/>
            <a:r>
              <a:rPr lang="en-US" sz="1600" dirty="0"/>
              <a:t>In Data Pipeline click Cognos Reports tab and a new application will open with a list of folders.</a:t>
            </a:r>
          </a:p>
          <a:p>
            <a:pPr marL="651510" lvl="1" indent="-285750"/>
            <a:r>
              <a:rPr lang="en-US" sz="1600" dirty="0"/>
              <a:t>Next double click on the </a:t>
            </a:r>
            <a:r>
              <a:rPr lang="en-US" sz="1600" i="1" dirty="0"/>
              <a:t>Special Education IEP </a:t>
            </a:r>
            <a:r>
              <a:rPr lang="en-US" sz="1600" dirty="0"/>
              <a:t>folder which should bring up a list of reports.  </a:t>
            </a:r>
          </a:p>
          <a:p>
            <a:pPr marL="651510" lvl="1" indent="-285750"/>
            <a:r>
              <a:rPr lang="en-US" sz="1600" dirty="0"/>
              <a:t>There is a Detail and Summary Error Report for each File. Double click on the name of the report to open it. </a:t>
            </a:r>
            <a:endParaRPr lang="en-US" sz="1600" b="1" dirty="0"/>
          </a:p>
          <a:p>
            <a:pPr marL="640080" lvl="2" indent="0">
              <a:buNone/>
            </a:pPr>
            <a:endParaRPr lang="en-US" sz="1200" b="1" dirty="0"/>
          </a:p>
          <a:p>
            <a:pPr marL="365760" lvl="1" indent="0">
              <a:buNone/>
            </a:pPr>
            <a:r>
              <a:rPr lang="en-US" sz="1400" dirty="0"/>
              <a:t>                                          </a:t>
            </a:r>
          </a:p>
        </p:txBody>
      </p:sp>
      <p:pic>
        <p:nvPicPr>
          <p:cNvPr id="7170" name="Picture 2" descr="screenshot of cognos reports button"/>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8020" r="76227" b="39941"/>
          <a:stretch/>
        </p:blipFill>
        <p:spPr bwMode="auto">
          <a:xfrm>
            <a:off x="1750992" y="2735391"/>
            <a:ext cx="2743201" cy="272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ame 6">
            <a:extLst>
              <a:ext uri="{C183D7F6-B498-43B3-948B-1728B52AA6E4}">
                <adec:decorative xmlns:adec="http://schemas.microsoft.com/office/drawing/2017/decorative" val="1"/>
              </a:ext>
            </a:extLst>
          </p:cNvPr>
          <p:cNvSpPr/>
          <p:nvPr/>
        </p:nvSpPr>
        <p:spPr>
          <a:xfrm>
            <a:off x="1709725" y="4639412"/>
            <a:ext cx="1371600" cy="31205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6" name="Picture 5" descr="screenshot of cognos folder and list of options">
            <a:extLst>
              <a:ext uri="{FF2B5EF4-FFF2-40B4-BE49-F238E27FC236}">
                <a16:creationId xmlns:a16="http://schemas.microsoft.com/office/drawing/2014/main" id="{A1D928C4-7698-49B2-84C0-96FD6E019D43}"/>
              </a:ext>
            </a:extLst>
          </p:cNvPr>
          <p:cNvPicPr>
            <a:picLocks noChangeAspect="1"/>
          </p:cNvPicPr>
          <p:nvPr/>
        </p:nvPicPr>
        <p:blipFill rotWithShape="1">
          <a:blip r:embed="rId4"/>
          <a:srcRect t="11987" r="61747" b="18056"/>
          <a:stretch/>
        </p:blipFill>
        <p:spPr>
          <a:xfrm>
            <a:off x="3454911" y="2718093"/>
            <a:ext cx="3497802" cy="3598272"/>
          </a:xfrm>
          <a:prstGeom prst="rect">
            <a:avLst/>
          </a:prstGeom>
        </p:spPr>
      </p:pic>
      <p:sp>
        <p:nvSpPr>
          <p:cNvPr id="11" name="Frame 10" descr="Choose Special Education IEP ">
            <a:extLst>
              <a:ext uri="{FF2B5EF4-FFF2-40B4-BE49-F238E27FC236}">
                <a16:creationId xmlns:a16="http://schemas.microsoft.com/office/drawing/2014/main" id="{E0C56E97-93FA-4DEE-9CB1-CCA3E991EB82}"/>
              </a:ext>
            </a:extLst>
          </p:cNvPr>
          <p:cNvSpPr/>
          <p:nvPr/>
        </p:nvSpPr>
        <p:spPr>
          <a:xfrm>
            <a:off x="4522085" y="5805602"/>
            <a:ext cx="1741714" cy="31205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14" name="Picture 13" descr="screenshot of Child and Participation file error detail and summary cognos reports">
            <a:extLst>
              <a:ext uri="{FF2B5EF4-FFF2-40B4-BE49-F238E27FC236}">
                <a16:creationId xmlns:a16="http://schemas.microsoft.com/office/drawing/2014/main" id="{4D55B4F8-104C-47F5-A340-F2693CBDFE28}"/>
              </a:ext>
            </a:extLst>
          </p:cNvPr>
          <p:cNvPicPr>
            <a:picLocks noChangeAspect="1"/>
          </p:cNvPicPr>
          <p:nvPr/>
        </p:nvPicPr>
        <p:blipFill rotWithShape="1">
          <a:blip r:embed="rId5"/>
          <a:srcRect t="11985" r="61747" b="32265"/>
          <a:stretch/>
        </p:blipFill>
        <p:spPr>
          <a:xfrm>
            <a:off x="6386324" y="2728011"/>
            <a:ext cx="3497803" cy="2867489"/>
          </a:xfrm>
          <a:prstGeom prst="rect">
            <a:avLst/>
          </a:prstGeom>
        </p:spPr>
      </p:pic>
      <p:sp>
        <p:nvSpPr>
          <p:cNvPr id="15" name="Rectangle 14">
            <a:extLst>
              <a:ext uri="{FF2B5EF4-FFF2-40B4-BE49-F238E27FC236}">
                <a16:creationId xmlns:a16="http://schemas.microsoft.com/office/drawing/2014/main" id="{4B28CF58-C3C2-4731-AFBF-94312FDB460B}"/>
              </a:ext>
              <a:ext uri="{C183D7F6-B498-43B3-948B-1728B52AA6E4}">
                <adec:decorative xmlns:adec="http://schemas.microsoft.com/office/drawing/2017/decorative" val="1"/>
              </a:ext>
            </a:extLst>
          </p:cNvPr>
          <p:cNvSpPr/>
          <p:nvPr/>
        </p:nvSpPr>
        <p:spPr>
          <a:xfrm>
            <a:off x="7558617" y="3919381"/>
            <a:ext cx="2356945" cy="5139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6D390017-9ACD-4241-9679-CD2B696DF4C0}"/>
              </a:ext>
              <a:ext uri="{C183D7F6-B498-43B3-948B-1728B52AA6E4}">
                <adec:decorative xmlns:adec="http://schemas.microsoft.com/office/drawing/2017/decorative" val="1"/>
              </a:ext>
            </a:extLst>
          </p:cNvPr>
          <p:cNvSpPr/>
          <p:nvPr/>
        </p:nvSpPr>
        <p:spPr>
          <a:xfrm>
            <a:off x="7583595" y="4736209"/>
            <a:ext cx="2356945" cy="5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3D98EEA4-5266-4F60-8F56-451BE30F7A9D}"/>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745302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Cognos Report to Excel</a:t>
            </a:r>
          </a:p>
        </p:txBody>
      </p:sp>
      <p:pic>
        <p:nvPicPr>
          <p:cNvPr id="5" name="Content Placeholder 4" descr="screenshot of cognos reports exporting options/screen"/>
          <p:cNvPicPr>
            <a:picLocks noGrp="1" noChangeAspect="1"/>
          </p:cNvPicPr>
          <p:nvPr>
            <p:ph idx="1"/>
          </p:nvPr>
        </p:nvPicPr>
        <p:blipFill>
          <a:blip r:embed="rId2"/>
          <a:stretch>
            <a:fillRect/>
          </a:stretch>
        </p:blipFill>
        <p:spPr>
          <a:xfrm>
            <a:off x="1828978" y="1270772"/>
            <a:ext cx="3543300" cy="2804160"/>
          </a:xfrm>
          <a:prstGeom prst="rect">
            <a:avLst/>
          </a:prstGeom>
        </p:spPr>
      </p:pic>
      <p:sp>
        <p:nvSpPr>
          <p:cNvPr id="7" name="TextBox 9"/>
          <p:cNvSpPr txBox="1"/>
          <p:nvPr/>
        </p:nvSpPr>
        <p:spPr>
          <a:xfrm>
            <a:off x="3916822" y="1743340"/>
            <a:ext cx="2315912" cy="923330"/>
          </a:xfrm>
          <a:prstGeom prst="rect">
            <a:avLst/>
          </a:prstGeom>
          <a:solidFill>
            <a:schemeClr val="bg2"/>
          </a:solidFill>
          <a:ln w="444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dirty="0"/>
              <a:t>Click on ‘Play’ Button </a:t>
            </a:r>
          </a:p>
          <a:p>
            <a:pPr algn="ctr"/>
            <a:r>
              <a:rPr lang="en-US" sz="1800" i="1" dirty="0"/>
              <a:t>(available when a report is showing)</a:t>
            </a:r>
          </a:p>
        </p:txBody>
      </p:sp>
      <p:pic>
        <p:nvPicPr>
          <p:cNvPr id="6" name="Picture 5" descr="screenshot of actual options for exporting formats"/>
          <p:cNvPicPr>
            <a:picLocks noChangeAspect="1"/>
          </p:cNvPicPr>
          <p:nvPr/>
        </p:nvPicPr>
        <p:blipFill>
          <a:blip r:embed="rId3"/>
          <a:stretch>
            <a:fillRect/>
          </a:stretch>
        </p:blipFill>
        <p:spPr>
          <a:xfrm>
            <a:off x="6378727" y="1310252"/>
            <a:ext cx="3536530" cy="440841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6577264" y="3008120"/>
            <a:ext cx="2347396" cy="48868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Arrow Connector 8">
            <a:extLst>
              <a:ext uri="{C183D7F6-B498-43B3-948B-1728B52AA6E4}">
                <adec:decorative xmlns:adec="http://schemas.microsoft.com/office/drawing/2017/decorative" val="1"/>
              </a:ext>
            </a:extLst>
          </p:cNvPr>
          <p:cNvCxnSpPr/>
          <p:nvPr/>
        </p:nvCxnSpPr>
        <p:spPr>
          <a:xfrm flipH="1" flipV="1">
            <a:off x="8540098" y="3194554"/>
            <a:ext cx="769120" cy="166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1879030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p:nvPr>
        </p:nvSpPr>
        <p:spPr>
          <a:xfrm>
            <a:off x="2006601" y="321735"/>
            <a:ext cx="8178799" cy="1135737"/>
          </a:xfrm>
        </p:spPr>
        <p:txBody>
          <a:bodyPr>
            <a:normAutofit/>
          </a:bodyPr>
          <a:lstStyle/>
          <a:p>
            <a:pPr>
              <a:defRPr/>
            </a:pPr>
            <a:r>
              <a:rPr lang="en-US" sz="3100" dirty="0"/>
              <a:t>Special Education IEP Interchange: Contact Info</a:t>
            </a:r>
          </a:p>
        </p:txBody>
      </p:sp>
      <p:sp>
        <p:nvSpPr>
          <p:cNvPr id="4" name="Content Placeholder 3"/>
          <p:cNvSpPr>
            <a:spLocks noGrp="1"/>
          </p:cNvSpPr>
          <p:nvPr>
            <p:ph idx="1"/>
          </p:nvPr>
        </p:nvSpPr>
        <p:spPr>
          <a:xfrm>
            <a:off x="2006601" y="1782981"/>
            <a:ext cx="8178799" cy="4393982"/>
          </a:xfrm>
          <a:prstGeom prst="rect">
            <a:avLst/>
          </a:prstGeom>
        </p:spPr>
        <p:txBody>
          <a:bodyPr>
            <a:normAutofit fontScale="85000" lnSpcReduction="10000"/>
          </a:bodyPr>
          <a:lstStyle/>
          <a:p>
            <a:pPr marL="0" lvl="0" indent="0">
              <a:buNone/>
            </a:pPr>
            <a:r>
              <a:rPr lang="en-US" sz="1700" dirty="0"/>
              <a:t>If you have any questions about the Special Education IEP Interchange, please use the snapshot email address that you’re working on. If it’s a general question, feel free to send to me directly. </a:t>
            </a:r>
          </a:p>
          <a:p>
            <a:pPr marL="0" lvl="0" indent="0">
              <a:buNone/>
            </a:pPr>
            <a:endParaRPr lang="en-US" sz="1700" dirty="0"/>
          </a:p>
          <a:p>
            <a:pPr marL="45720" indent="0">
              <a:buNone/>
            </a:pPr>
            <a:r>
              <a:rPr lang="en-US" sz="1700" dirty="0"/>
              <a:t>December Count Snapshot email address </a:t>
            </a:r>
            <a:r>
              <a:rPr lang="en-US" sz="1700" dirty="0">
                <a:hlinkClick r:id="rId2"/>
              </a:rPr>
              <a:t>SpedDecCount@cde.state.co.us</a:t>
            </a:r>
            <a:r>
              <a:rPr lang="en-US" sz="1700" dirty="0"/>
              <a:t>  </a:t>
            </a:r>
          </a:p>
          <a:p>
            <a:pPr marL="45720" indent="0">
              <a:buNone/>
            </a:pPr>
            <a:r>
              <a:rPr lang="en-US" sz="1700" dirty="0"/>
              <a:t>Special Ed EOY Snapshot email address </a:t>
            </a:r>
            <a:r>
              <a:rPr lang="en-US" sz="1700" dirty="0">
                <a:hlinkClick r:id="rId3"/>
              </a:rPr>
              <a:t>SpedEndofYear@cde.state.co.us</a:t>
            </a:r>
            <a:r>
              <a:rPr lang="en-US" sz="1700" dirty="0"/>
              <a:t> </a:t>
            </a:r>
          </a:p>
          <a:p>
            <a:pPr marL="45720" indent="0">
              <a:buNone/>
            </a:pPr>
            <a:r>
              <a:rPr lang="en-US" sz="1700" dirty="0"/>
              <a:t>Special Ed Discipline Snapshot email address </a:t>
            </a:r>
            <a:r>
              <a:rPr lang="en-US" sz="1700" dirty="0">
                <a:hlinkClick r:id="rId4"/>
              </a:rPr>
              <a:t>SpedDiscipline@cde.state.co.us</a:t>
            </a:r>
            <a:r>
              <a:rPr lang="en-US" sz="1700" dirty="0"/>
              <a:t> </a:t>
            </a:r>
          </a:p>
          <a:p>
            <a:pPr marL="45720" indent="0">
              <a:buNone/>
            </a:pPr>
            <a:r>
              <a:rPr lang="en-US" sz="1700" dirty="0"/>
              <a:t>Lindsey Heitman (720) 456-2033 </a:t>
            </a:r>
            <a:r>
              <a:rPr lang="en-US" sz="1700" dirty="0">
                <a:hlinkClick r:id="rId5"/>
              </a:rPr>
              <a:t>heitman_l@cde.state.co.us</a:t>
            </a:r>
            <a:endParaRPr lang="en-US" sz="1700" dirty="0"/>
          </a:p>
          <a:p>
            <a:pPr marL="45720" indent="0">
              <a:buNone/>
            </a:pPr>
            <a:endParaRPr lang="en-US" sz="1700" dirty="0"/>
          </a:p>
          <a:p>
            <a:pPr marL="0" lvl="0" indent="0">
              <a:buNone/>
            </a:pPr>
            <a:endParaRPr lang="en-US" sz="1700" dirty="0"/>
          </a:p>
          <a:p>
            <a:pPr marL="45720" indent="0">
              <a:spcBef>
                <a:spcPts val="0"/>
              </a:spcBef>
              <a:buNone/>
            </a:pPr>
            <a:r>
              <a:rPr lang="en-US" sz="1700" dirty="0"/>
              <a:t>Email protocol – please include:</a:t>
            </a:r>
          </a:p>
          <a:p>
            <a:pPr>
              <a:spcBef>
                <a:spcPts val="0"/>
              </a:spcBef>
            </a:pPr>
            <a:r>
              <a:rPr lang="en-US" sz="1700" dirty="0"/>
              <a:t>Administrative Unit #</a:t>
            </a:r>
          </a:p>
          <a:p>
            <a:pPr>
              <a:spcBef>
                <a:spcPts val="0"/>
              </a:spcBef>
            </a:pPr>
            <a:r>
              <a:rPr lang="en-US" sz="1700" dirty="0"/>
              <a:t>error code # or school code # if applicable</a:t>
            </a:r>
          </a:p>
          <a:p>
            <a:pPr>
              <a:spcBef>
                <a:spcPts val="0"/>
              </a:spcBef>
            </a:pPr>
            <a:r>
              <a:rPr lang="en-US" sz="1700" dirty="0"/>
              <a:t>Phone number </a:t>
            </a:r>
          </a:p>
          <a:p>
            <a:pPr marL="0" indent="0">
              <a:spcBef>
                <a:spcPts val="0"/>
              </a:spcBef>
              <a:buNone/>
            </a:pPr>
            <a:endParaRPr lang="en-US" sz="1700" dirty="0"/>
          </a:p>
          <a:p>
            <a:pPr>
              <a:spcBef>
                <a:spcPts val="0"/>
              </a:spcBef>
            </a:pPr>
            <a:endParaRPr lang="en-US" sz="1700" dirty="0"/>
          </a:p>
          <a:p>
            <a:pPr>
              <a:spcBef>
                <a:spcPts val="0"/>
              </a:spcBef>
            </a:pPr>
            <a:endParaRPr lang="en-US" sz="1700" dirty="0"/>
          </a:p>
          <a:p>
            <a:pPr>
              <a:spcBef>
                <a:spcPts val="0"/>
              </a:spcBef>
            </a:pPr>
            <a:endParaRPr lang="en-US" sz="1700" dirty="0"/>
          </a:p>
          <a:p>
            <a:pPr marL="0" indent="0" algn="ctr">
              <a:spcBef>
                <a:spcPts val="0"/>
              </a:spcBef>
              <a:buNone/>
            </a:pPr>
            <a:r>
              <a:rPr lang="en-US" sz="4400" dirty="0"/>
              <a:t>THANK YOU! </a:t>
            </a:r>
          </a:p>
          <a:p>
            <a:pPr>
              <a:spcBef>
                <a:spcPts val="0"/>
              </a:spcBef>
            </a:pPr>
            <a:endParaRPr lang="en-US" sz="1700" dirty="0"/>
          </a:p>
          <a:p>
            <a:pPr marL="0" lvl="0" indent="0">
              <a:spcBef>
                <a:spcPts val="0"/>
              </a:spcBef>
              <a:buNone/>
            </a:pPr>
            <a:endParaRPr lang="en-US" sz="1700" b="1" u="sng"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6"/>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Slide Number Placeholder 1">
            <a:extLst>
              <a:ext uri="{FF2B5EF4-FFF2-40B4-BE49-F238E27FC236}">
                <a16:creationId xmlns:a16="http://schemas.microsoft.com/office/drawing/2014/main" id="{22E8FE86-0678-4104-BAD7-D30C20323C2F}"/>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260113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DF9A5E-CBE8-1C5E-1CA9-A70B2BE3DD87}"/>
              </a:ext>
            </a:extLst>
          </p:cNvPr>
          <p:cNvSpPr>
            <a:spLocks noGrp="1"/>
          </p:cNvSpPr>
          <p:nvPr>
            <p:ph type="title"/>
          </p:nvPr>
        </p:nvSpPr>
        <p:spPr/>
        <p:txBody>
          <a:bodyPr/>
          <a:lstStyle/>
          <a:p>
            <a:r>
              <a:rPr lang="en-US" dirty="0"/>
              <a:t>Town Hall Webinars</a:t>
            </a:r>
          </a:p>
        </p:txBody>
      </p:sp>
      <p:pic>
        <p:nvPicPr>
          <p:cNvPr id="4100" name="Picture 4" descr="free-mark-your-calendar-clipart-6 - Spring Ridge Elementary">
            <a:extLst>
              <a:ext uri="{FF2B5EF4-FFF2-40B4-BE49-F238E27FC236}">
                <a16:creationId xmlns:a16="http://schemas.microsoft.com/office/drawing/2014/main" id="{6027D990-F33F-C2B1-01C7-BA3AE6A845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503" y="1229868"/>
            <a:ext cx="2819051" cy="33030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41FDE752-689A-E041-67AA-8986E37D95C7}"/>
              </a:ext>
            </a:extLst>
          </p:cNvPr>
          <p:cNvSpPr>
            <a:spLocks noGrp="1"/>
          </p:cNvSpPr>
          <p:nvPr>
            <p:ph sz="half" idx="1"/>
          </p:nvPr>
        </p:nvSpPr>
        <p:spPr>
          <a:xfrm>
            <a:off x="4020554" y="1435899"/>
            <a:ext cx="5181600" cy="4583799"/>
          </a:xfrm>
        </p:spPr>
        <p:txBody>
          <a:bodyPr/>
          <a:lstStyle/>
          <a:p>
            <a:pPr marL="0" indent="0">
              <a:buNone/>
            </a:pPr>
            <a:r>
              <a:rPr lang="en-US" sz="1800" dirty="0">
                <a:latin typeface="Trebuchet MS" panose="020B0603020202020204" pitchFamily="34" charset="0"/>
              </a:rPr>
              <a:t>Weekly Data Pipeline Town Halls</a:t>
            </a:r>
          </a:p>
          <a:p>
            <a:r>
              <a:rPr lang="en-US" sz="1800" dirty="0">
                <a:latin typeface="Trebuchet MS" panose="020B0603020202020204" pitchFamily="34" charset="0"/>
              </a:rPr>
              <a:t>Every Thursday from 9-10 am</a:t>
            </a:r>
          </a:p>
          <a:p>
            <a:r>
              <a:rPr lang="en-US" sz="1800" dirty="0">
                <a:latin typeface="Trebuchet MS" panose="020B0603020202020204" pitchFamily="34" charset="0"/>
              </a:rPr>
              <a:t>Updates and reminders on open and upcoming data collections (agenda email sent on Wednesdays)</a:t>
            </a:r>
          </a:p>
          <a:p>
            <a:r>
              <a:rPr lang="en-US" sz="1800" kern="1200" dirty="0">
                <a:effectLst/>
                <a:latin typeface="Trebuchet MS" panose="020B0603020202020204" pitchFamily="34" charset="0"/>
                <a:ea typeface="Calibri" panose="020F0502020204030204" pitchFamily="34" charset="0"/>
              </a:rPr>
              <a:t>Email to subscribe: </a:t>
            </a:r>
            <a:r>
              <a:rPr lang="en-US" sz="1800" u="sng" kern="1200" dirty="0">
                <a:effectLst/>
                <a:latin typeface="Trebuchet MS" panose="020B0603020202020204" pitchFamily="34" charset="0"/>
                <a:ea typeface="Calibri" panose="020F0502020204030204" pitchFamily="34" charset="0"/>
                <a:hlinkClick r:id="rId3"/>
              </a:rPr>
              <a:t>DATASERVICES-subscribe-request@cdelist.cde.state.co.us</a:t>
            </a:r>
            <a:endParaRPr lang="en-US" sz="1800" u="sng" kern="1200" dirty="0">
              <a:effectLst/>
              <a:latin typeface="Trebuchet MS" panose="020B0603020202020204" pitchFamily="34" charset="0"/>
              <a:ea typeface="Calibri" panose="020F0502020204030204" pitchFamily="34" charset="0"/>
            </a:endParaRPr>
          </a:p>
          <a:p>
            <a:r>
              <a:rPr lang="en-US" sz="1800" dirty="0">
                <a:latin typeface="Trebuchet MS" panose="020B0603020202020204" pitchFamily="34" charset="0"/>
              </a:rPr>
              <a:t>If you can’t make it, you’ll find the slides and recordings posted here: </a:t>
            </a:r>
            <a:r>
              <a:rPr lang="en-US" sz="1800" dirty="0">
                <a:latin typeface="Trebuchet MS" panose="020B0603020202020204" pitchFamily="34" charset="0"/>
                <a:hlinkClick r:id="rId4"/>
              </a:rPr>
              <a:t>http://www.cde.state.co.us/datapipeline/datapipelinetownhallpresentations</a:t>
            </a:r>
            <a:r>
              <a:rPr lang="en-US" sz="1800" dirty="0">
                <a:latin typeface="Trebuchet MS" panose="020B0603020202020204" pitchFamily="34" charset="0"/>
              </a:rPr>
              <a:t> </a:t>
            </a:r>
          </a:p>
          <a:p>
            <a:pPr lvl="1"/>
            <a:r>
              <a:rPr lang="en-US" sz="1800" dirty="0">
                <a:latin typeface="Trebuchet MS" panose="020B0603020202020204" pitchFamily="34" charset="0"/>
              </a:rPr>
              <a:t>Please be sure to review the slides for any collections you’re responsible for, so you don’t miss anything! </a:t>
            </a:r>
          </a:p>
          <a:p>
            <a:pPr marL="0" indent="0">
              <a:buNone/>
            </a:pPr>
            <a:endParaRPr lang="en-US" dirty="0"/>
          </a:p>
        </p:txBody>
      </p:sp>
      <p:sp>
        <p:nvSpPr>
          <p:cNvPr id="5" name="Slide Number Placeholder 4">
            <a:extLst>
              <a:ext uri="{FF2B5EF4-FFF2-40B4-BE49-F238E27FC236}">
                <a16:creationId xmlns:a16="http://schemas.microsoft.com/office/drawing/2014/main" id="{51DC2C81-2EFC-0C97-A1A6-5872C36EC09D}"/>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29441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Syncplicity –  CDE method for sharing student and staff personally identifiable information</a:t>
            </a:r>
          </a:p>
        </p:txBody>
      </p:sp>
      <p:sp>
        <p:nvSpPr>
          <p:cNvPr id="2" name="Content Placeholder 1"/>
          <p:cNvSpPr>
            <a:spLocks noGrp="1"/>
          </p:cNvSpPr>
          <p:nvPr>
            <p:ph idx="1"/>
          </p:nvPr>
        </p:nvSpPr>
        <p:spPr/>
        <p:txBody>
          <a:bodyPr>
            <a:normAutofit/>
          </a:bodyPr>
          <a:lstStyle/>
          <a:p>
            <a:pPr marL="0" indent="0">
              <a:buNone/>
            </a:pPr>
            <a:r>
              <a:rPr lang="en-US" sz="1900" u="sng" dirty="0">
                <a:latin typeface="Trebuchet MS" panose="020B0603020202020204" pitchFamily="34" charset="0"/>
              </a:rPr>
              <a:t>IMPORTANT NOTE</a:t>
            </a:r>
            <a:r>
              <a:rPr lang="en-US" sz="1900" dirty="0">
                <a:latin typeface="Trebuchet MS" panose="020B0603020202020204" pitchFamily="34" charset="0"/>
              </a:rPr>
              <a:t> </a:t>
            </a:r>
          </a:p>
          <a:p>
            <a:pPr lvl="1"/>
            <a:r>
              <a:rPr lang="en-US" sz="1700" dirty="0">
                <a:latin typeface="Trebuchet MS" panose="020B0603020202020204" pitchFamily="34" charset="0"/>
              </a:rPr>
              <a:t>Personally Identifiable information (PII) for students or staff should not be shared through email. </a:t>
            </a:r>
          </a:p>
          <a:p>
            <a:pPr lvl="1"/>
            <a:r>
              <a:rPr lang="en-US" sz="1700" dirty="0">
                <a:latin typeface="Trebuchet MS" panose="020B0603020202020204" pitchFamily="34" charset="0"/>
              </a:rPr>
              <a:t>This includes information that when combined is identifiable:</a:t>
            </a:r>
          </a:p>
          <a:p>
            <a:pPr lvl="2"/>
            <a:r>
              <a:rPr lang="en-US" sz="1700" dirty="0">
                <a:latin typeface="Trebuchet MS" panose="020B0603020202020204" pitchFamily="34" charset="0"/>
              </a:rPr>
              <a:t>Student and staff names, full SASIDs or EDIDs, SSNs </a:t>
            </a:r>
          </a:p>
          <a:p>
            <a:pPr marL="0" indent="0">
              <a:buNone/>
            </a:pPr>
            <a:endParaRPr lang="en-US" sz="2200" dirty="0">
              <a:latin typeface="Trebuchet MS" panose="020B0603020202020204" pitchFamily="34" charset="0"/>
            </a:endParaRPr>
          </a:p>
          <a:p>
            <a:pPr marL="0" indent="0">
              <a:buNone/>
            </a:pPr>
            <a:r>
              <a:rPr lang="en-US" sz="2200" dirty="0">
                <a:latin typeface="Trebuchet MS" panose="020B0603020202020204" pitchFamily="34" charset="0"/>
              </a:rPr>
              <a:t>Syncplicity –  platform CDE uses for secure file/information sharing</a:t>
            </a:r>
            <a:endParaRPr lang="en-US" sz="2000" dirty="0">
              <a:latin typeface="Trebuchet MS" panose="020B0603020202020204" pitchFamily="34" charset="0"/>
              <a:hlinkClick r:id="rId2"/>
            </a:endParaRPr>
          </a:p>
          <a:p>
            <a:pPr marL="0" indent="0">
              <a:buNone/>
            </a:pPr>
            <a:r>
              <a:rPr lang="en-US" sz="2000" dirty="0">
                <a:latin typeface="Trebuchet MS" panose="020B0603020202020204" pitchFamily="34" charset="0"/>
                <a:hlinkClick r:id="rId3"/>
              </a:rPr>
              <a:t>Syncplicity Help</a:t>
            </a:r>
            <a:endParaRPr lang="en-US" sz="2000" dirty="0">
              <a:latin typeface="Trebuchet MS" panose="020B0603020202020204" pitchFamily="34" charset="0"/>
            </a:endParaRPr>
          </a:p>
          <a:p>
            <a:pPr marL="0" indent="0">
              <a:buNone/>
            </a:pPr>
            <a:r>
              <a:rPr lang="en-US" sz="2000" dirty="0">
                <a:solidFill>
                  <a:schemeClr val="tx1"/>
                </a:solidFill>
                <a:latin typeface="Trebuchet MS" panose="020B0603020202020204" pitchFamily="34" charset="0"/>
              </a:rPr>
              <a:t>Used for exception requests, questions that include PII, </a:t>
            </a:r>
            <a:r>
              <a:rPr lang="en-US" sz="2000" dirty="0">
                <a:latin typeface="Trebuchet MS" panose="020B0603020202020204" pitchFamily="34" charset="0"/>
              </a:rPr>
              <a:t>spreadsheets that contain student or staff information</a:t>
            </a:r>
          </a:p>
          <a:p>
            <a:pPr marL="0" indent="0">
              <a:buNone/>
            </a:pPr>
            <a:r>
              <a:rPr lang="en-US" sz="2000" dirty="0">
                <a:latin typeface="Trebuchet MS" panose="020B0603020202020204" pitchFamily="34" charset="0"/>
              </a:rPr>
              <a:t>New respondents:</a:t>
            </a:r>
            <a:endParaRPr lang="en-US" sz="2000" dirty="0">
              <a:solidFill>
                <a:schemeClr val="tx1"/>
              </a:solidFill>
              <a:latin typeface="Trebuchet MS" panose="020B0603020202020204" pitchFamily="34" charset="0"/>
            </a:endParaRPr>
          </a:p>
          <a:p>
            <a:r>
              <a:rPr lang="en-US" sz="2000" dirty="0">
                <a:solidFill>
                  <a:schemeClr val="tx1"/>
                </a:solidFill>
                <a:latin typeface="Trebuchet MS" panose="020B0603020202020204" pitchFamily="34" charset="0"/>
              </a:rPr>
              <a:t>Email collection lead for access to your AU Syncplicity folder </a:t>
            </a:r>
          </a:p>
          <a:p>
            <a:r>
              <a:rPr lang="en-US" sz="2000" dirty="0">
                <a:latin typeface="Trebuchet MS" panose="020B0603020202020204" pitchFamily="34" charset="0"/>
              </a:rPr>
              <a:t>Be sure to</a:t>
            </a:r>
            <a:r>
              <a:rPr lang="en-US" sz="2000" dirty="0">
                <a:solidFill>
                  <a:schemeClr val="tx1"/>
                </a:solidFill>
                <a:latin typeface="Trebuchet MS" panose="020B0603020202020204" pitchFamily="34" charset="0"/>
              </a:rPr>
              <a:t> email CDE to notify us you’ve placed something in the folder for us to review. We aren’t automatically notified when you’ve saved something in your Syncplicity folder. </a:t>
            </a:r>
          </a:p>
          <a:p>
            <a:pPr marL="0" indent="0">
              <a:buNone/>
            </a:pPr>
            <a:endParaRPr lang="en-US" sz="2000" dirty="0"/>
          </a:p>
        </p:txBody>
      </p:sp>
      <p:sp>
        <p:nvSpPr>
          <p:cNvPr id="4" name="Slide Number Placeholder 3">
            <a:extLst>
              <a:ext uri="{FF2B5EF4-FFF2-40B4-BE49-F238E27FC236}">
                <a16:creationId xmlns:a16="http://schemas.microsoft.com/office/drawing/2014/main" id="{6EB6E5D1-6ED6-42EC-A68E-16D705946ED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408459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8">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299" y="991197"/>
            <a:ext cx="1067405"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descr="the collection process overview"/>
          <p:cNvGraphicFramePr/>
          <p:nvPr>
            <p:extLst>
              <p:ext uri="{D42A27DB-BD31-4B8C-83A1-F6EECF244321}">
                <p14:modId xmlns:p14="http://schemas.microsoft.com/office/powerpoint/2010/main" val="2506119865"/>
              </p:ext>
            </p:extLst>
          </p:nvPr>
        </p:nvGraphicFramePr>
        <p:xfrm>
          <a:off x="1752600" y="990600"/>
          <a:ext cx="86106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60" name="Picture 32">
            <a:extLs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00595" y="2134196"/>
            <a:ext cx="610810" cy="6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3">
            <a:extLst>
              <a:ext uri="{C183D7F6-B498-43B3-948B-1728B52AA6E4}">
                <adec:decorative xmlns:adec="http://schemas.microsoft.com/office/drawing/2017/decorative" val="1"/>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705299" y="1218903"/>
            <a:ext cx="686405" cy="57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43"/>
          <p:cNvSpPr>
            <a:spLocks noGrp="1"/>
          </p:cNvSpPr>
          <p:nvPr>
            <p:ph type="title"/>
          </p:nvPr>
        </p:nvSpPr>
        <p:spPr>
          <a:xfrm>
            <a:off x="1959429" y="257474"/>
            <a:ext cx="7837714" cy="599777"/>
          </a:xfrm>
        </p:spPr>
        <p:txBody>
          <a:bodyPr vert="horz" lIns="91432" tIns="45716" rIns="91432" bIns="45716" rtlCol="0" anchor="ctr">
            <a:normAutofit/>
          </a:bodyPr>
          <a:lstStyle/>
          <a:p>
            <a:pPr eaLnBrk="1" hangingPunct="1">
              <a:defRPr/>
            </a:pPr>
            <a:r>
              <a:rPr lang="en-US" sz="3400" dirty="0">
                <a:latin typeface="Verdana" pitchFamily="34" charset="0"/>
              </a:rPr>
              <a:t>Collection Process Overview</a:t>
            </a:r>
          </a:p>
        </p:txBody>
      </p:sp>
    </p:spTree>
    <p:extLst>
      <p:ext uri="{BB962C8B-B14F-4D97-AF65-F5344CB8AC3E}">
        <p14:creationId xmlns:p14="http://schemas.microsoft.com/office/powerpoint/2010/main" val="294386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Accessing the Data Pipeline</a:t>
            </a:r>
          </a:p>
        </p:txBody>
      </p:sp>
      <p:pic>
        <p:nvPicPr>
          <p:cNvPr id="21" name="Picture 20" descr="CDE single sign on applications - Data Pipeline, EDIS, ESSU DMS, RITS">
            <a:extLst>
              <a:ext uri="{FF2B5EF4-FFF2-40B4-BE49-F238E27FC236}">
                <a16:creationId xmlns:a16="http://schemas.microsoft.com/office/drawing/2014/main" id="{2B8EEF09-7F01-2E10-1C5E-C3CC72A34C6F}"/>
              </a:ext>
            </a:extLst>
          </p:cNvPr>
          <p:cNvPicPr>
            <a:picLocks noChangeAspect="1"/>
          </p:cNvPicPr>
          <p:nvPr/>
        </p:nvPicPr>
        <p:blipFill>
          <a:blip r:embed="rId2"/>
          <a:stretch>
            <a:fillRect/>
          </a:stretch>
        </p:blipFill>
        <p:spPr>
          <a:xfrm>
            <a:off x="2192693" y="1245156"/>
            <a:ext cx="10641459" cy="5546988"/>
          </a:xfrm>
          <a:prstGeom prst="rect">
            <a:avLst/>
          </a:prstGeom>
        </p:spPr>
      </p:pic>
      <p:sp>
        <p:nvSpPr>
          <p:cNvPr id="15" name="TextBox 14">
            <a:extLst>
              <a:ext uri="{FF2B5EF4-FFF2-40B4-BE49-F238E27FC236}">
                <a16:creationId xmlns:a16="http://schemas.microsoft.com/office/drawing/2014/main" id="{6F5DC47D-0D93-33B2-9F2E-A81876B76415}"/>
              </a:ext>
            </a:extLst>
          </p:cNvPr>
          <p:cNvSpPr txBox="1"/>
          <p:nvPr/>
        </p:nvSpPr>
        <p:spPr>
          <a:xfrm>
            <a:off x="0" y="1492898"/>
            <a:ext cx="2192693" cy="1200329"/>
          </a:xfrm>
          <a:prstGeom prst="rect">
            <a:avLst/>
          </a:prstGeom>
          <a:solidFill>
            <a:schemeClr val="bg2">
              <a:lumMod val="90000"/>
            </a:schemeClr>
          </a:solidFill>
        </p:spPr>
        <p:txBody>
          <a:bodyPr wrap="square" rtlCol="0">
            <a:spAutoFit/>
          </a:bodyPr>
          <a:lstStyle/>
          <a:p>
            <a:r>
              <a:rPr lang="en-US" dirty="0" err="1">
                <a:latin typeface="Trebuchet MS" panose="020B0603020202020204" pitchFamily="34" charset="0"/>
                <a:hlinkClick r:id="rId3"/>
              </a:rPr>
              <a:t>IdM</a:t>
            </a:r>
            <a:r>
              <a:rPr lang="en-US" dirty="0">
                <a:latin typeface="Trebuchet MS" panose="020B0603020202020204" pitchFamily="34" charset="0"/>
                <a:hlinkClick r:id="rId3"/>
              </a:rPr>
              <a:t> home page </a:t>
            </a:r>
            <a:r>
              <a:rPr lang="en-US" dirty="0">
                <a:latin typeface="Trebuchet MS" panose="020B0603020202020204" pitchFamily="34" charset="0"/>
              </a:rPr>
              <a:t> </a:t>
            </a:r>
          </a:p>
          <a:p>
            <a:r>
              <a:rPr lang="en-US" dirty="0">
                <a:latin typeface="Trebuchet MS" panose="020B0603020202020204" pitchFamily="34" charset="0"/>
              </a:rPr>
              <a:t>Bookmark this link to access the CDE systems </a:t>
            </a:r>
          </a:p>
        </p:txBody>
      </p:sp>
      <p:sp>
        <p:nvSpPr>
          <p:cNvPr id="18" name="TextBox 17">
            <a:extLst>
              <a:ext uri="{FF2B5EF4-FFF2-40B4-BE49-F238E27FC236}">
                <a16:creationId xmlns:a16="http://schemas.microsoft.com/office/drawing/2014/main" id="{1AB8C94F-3158-BE18-B674-594241869044}"/>
              </a:ext>
            </a:extLst>
          </p:cNvPr>
          <p:cNvSpPr txBox="1"/>
          <p:nvPr/>
        </p:nvSpPr>
        <p:spPr>
          <a:xfrm>
            <a:off x="0" y="3223326"/>
            <a:ext cx="2273643" cy="1815882"/>
          </a:xfrm>
          <a:prstGeom prst="rect">
            <a:avLst/>
          </a:prstGeom>
          <a:solidFill>
            <a:schemeClr val="accent3"/>
          </a:solidFill>
        </p:spPr>
        <p:txBody>
          <a:bodyPr wrap="square" rtlCol="0">
            <a:spAutoFit/>
          </a:bodyPr>
          <a:lstStyle/>
          <a:p>
            <a:r>
              <a:rPr lang="en-US" sz="1600" b="1" dirty="0">
                <a:latin typeface="Trebuchet MS" panose="020B0603020202020204" pitchFamily="34" charset="0"/>
              </a:rPr>
              <a:t>Single sign-on used for all CDE applications</a:t>
            </a:r>
          </a:p>
          <a:p>
            <a:endParaRPr lang="en-US" sz="1600" b="1" dirty="0">
              <a:latin typeface="Trebuchet MS" panose="020B0603020202020204" pitchFamily="34" charset="0"/>
            </a:endParaRPr>
          </a:p>
          <a:p>
            <a:r>
              <a:rPr lang="en-US" sz="1600" b="1" dirty="0">
                <a:latin typeface="Trebuchet MS" panose="020B0603020202020204" pitchFamily="34" charset="0"/>
              </a:rPr>
              <a:t>Access is based on the roles assigned to your user account</a:t>
            </a:r>
          </a:p>
        </p:txBody>
      </p:sp>
      <p:sp>
        <p:nvSpPr>
          <p:cNvPr id="6" name="Slide Number Placeholder 5"/>
          <p:cNvSpPr>
            <a:spLocks noGrp="1"/>
          </p:cNvSpPr>
          <p:nvPr>
            <p:ph type="sldNum" sz="quarter" idx="12"/>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108820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C3CD575-930D-2167-A1AA-198A00DAA3B1}"/>
              </a:ext>
            </a:extLst>
          </p:cNvPr>
          <p:cNvSpPr txBox="1">
            <a:spLocks noGrp="1"/>
          </p:cNvSpPr>
          <p:nvPr>
            <p:ph type="title" idx="4294967295"/>
          </p:nvPr>
        </p:nvSpPr>
        <p:spPr>
          <a:xfrm>
            <a:off x="478354" y="83022"/>
            <a:ext cx="2440339" cy="1323439"/>
          </a:xfrm>
          <a:prstGeom prst="rect">
            <a:avLst/>
          </a:prstGeom>
          <a:solidFill>
            <a:schemeClr val="accent3"/>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Trebuchet MS" panose="020B0603020202020204" pitchFamily="34" charset="0"/>
                <a:ea typeface="+mn-ea"/>
                <a:cs typeface="+mn-cs"/>
              </a:rPr>
              <a:t>Bookmark the </a:t>
            </a:r>
            <a:r>
              <a:rPr kumimoji="0" lang="en-US" sz="1600" i="0" u="none" strike="noStrike" kern="1200" cap="none" spc="0" normalizeH="0" baseline="0" noProof="0" dirty="0">
                <a:ln>
                  <a:noFill/>
                </a:ln>
                <a:effectLst/>
                <a:uLnTx/>
                <a:uFillTx/>
                <a:latin typeface="Trebuchet MS" panose="020B0603020202020204" pitchFamily="34" charset="0"/>
                <a:ea typeface="+mn-ea"/>
                <a:cs typeface="+mn-cs"/>
                <a:hlinkClick r:id="rId3"/>
              </a:rPr>
              <a:t>IDM home page</a:t>
            </a:r>
            <a:r>
              <a:rPr kumimoji="0" lang="en-US" sz="1600" i="0" u="none" strike="noStrike" kern="1200" cap="none" spc="0" normalizeH="0" baseline="0" noProof="0" dirty="0">
                <a:ln>
                  <a:noFill/>
                </a:ln>
                <a:effectLst/>
                <a:uLnTx/>
                <a:uFillTx/>
                <a:latin typeface="Trebuchet MS" panose="020B0603020202020204" pitchFamily="34" charset="0"/>
                <a:ea typeface="+mn-ea"/>
                <a:cs typeface="+mn-cs"/>
              </a:rPr>
              <a:t>. This is where you’ll find the Registration and Access section (</a:t>
            </a:r>
            <a:r>
              <a:rPr kumimoji="0" lang="en-US" sz="1600" i="0" u="none" strike="noStrike" kern="1200" cap="none" spc="0" normalizeH="0" baseline="0" noProof="0" dirty="0" err="1">
                <a:ln>
                  <a:noFill/>
                </a:ln>
                <a:effectLst/>
                <a:uLnTx/>
                <a:uFillTx/>
                <a:latin typeface="Trebuchet MS" panose="020B0603020202020204" pitchFamily="34" charset="0"/>
                <a:ea typeface="+mn-ea"/>
                <a:cs typeface="+mn-cs"/>
              </a:rPr>
              <a:t>IdM</a:t>
            </a:r>
            <a:r>
              <a:rPr kumimoji="0" lang="en-US" sz="1600" b="1" i="0" u="none" strike="noStrike" kern="1200" cap="none" spc="0" normalizeH="0" baseline="0" noProof="0" dirty="0">
                <a:ln>
                  <a:noFill/>
                </a:ln>
                <a:effectLst/>
                <a:uLnTx/>
                <a:uFillTx/>
                <a:latin typeface="Trebuchet MS" panose="020B0603020202020204" pitchFamily="34" charset="0"/>
                <a:ea typeface="+mn-ea"/>
                <a:cs typeface="+mn-cs"/>
              </a:rPr>
              <a:t>)</a:t>
            </a:r>
          </a:p>
        </p:txBody>
      </p:sp>
      <p:sp>
        <p:nvSpPr>
          <p:cNvPr id="15" name="TextBox 14">
            <a:extLst>
              <a:ext uri="{FF2B5EF4-FFF2-40B4-BE49-F238E27FC236}">
                <a16:creationId xmlns:a16="http://schemas.microsoft.com/office/drawing/2014/main" id="{C895E97B-2ECE-2900-B04A-D850E7DADA71}"/>
              </a:ext>
            </a:extLst>
          </p:cNvPr>
          <p:cNvSpPr txBox="1"/>
          <p:nvPr/>
        </p:nvSpPr>
        <p:spPr>
          <a:xfrm>
            <a:off x="180442" y="1463868"/>
            <a:ext cx="3308716" cy="2554545"/>
          </a:xfrm>
          <a:prstGeom prst="rect">
            <a:avLst/>
          </a:prstGeom>
          <a:solidFill>
            <a:schemeClr val="bg2">
              <a:lumMod val="90000"/>
            </a:schemeClr>
          </a:solidFill>
        </p:spPr>
        <p:txBody>
          <a:bodyPr wrap="square">
            <a:spAutoFit/>
          </a:bodyPr>
          <a:lstStyle/>
          <a:p>
            <a:r>
              <a:rPr lang="en-US" sz="1600" b="1" cap="all" dirty="0">
                <a:solidFill>
                  <a:srgbClr val="A36100"/>
                </a:solidFill>
                <a:latin typeface="Trebuchet MS" panose="020B0603020202020204" pitchFamily="34" charset="0"/>
              </a:rPr>
              <a:t>Local Access Manager (LAM)</a:t>
            </a:r>
          </a:p>
          <a:p>
            <a:pPr marL="342900" indent="-342900">
              <a:buFont typeface="Arial" panose="020B0604020202020204" pitchFamily="34" charset="0"/>
              <a:buChar char="•"/>
            </a:pPr>
            <a:r>
              <a:rPr lang="en-US" dirty="0">
                <a:latin typeface="Trebuchet MS" panose="020B0603020202020204" pitchFamily="34" charset="0"/>
              </a:rPr>
              <a:t>Responsible for approving and administering access to CDE systems for all users within their organization.</a:t>
            </a:r>
          </a:p>
          <a:p>
            <a:pPr marL="342900" indent="-342900">
              <a:buFont typeface="Arial" panose="020B0604020202020204" pitchFamily="34" charset="0"/>
              <a:buChar char="•"/>
            </a:pPr>
            <a:r>
              <a:rPr lang="en-US" dirty="0">
                <a:latin typeface="Trebuchet MS" panose="020B0603020202020204" pitchFamily="34" charset="0"/>
              </a:rPr>
              <a:t>District and AU LAMs (access to assign 4-digit or 5-digit group roles)</a:t>
            </a:r>
          </a:p>
        </p:txBody>
      </p:sp>
      <p:sp>
        <p:nvSpPr>
          <p:cNvPr id="8" name="TextBox 7"/>
          <p:cNvSpPr txBox="1"/>
          <p:nvPr/>
        </p:nvSpPr>
        <p:spPr>
          <a:xfrm>
            <a:off x="254258" y="4117785"/>
            <a:ext cx="3056207" cy="523220"/>
          </a:xfrm>
          <a:prstGeom prst="rect">
            <a:avLst/>
          </a:prstGeom>
          <a:solidFill>
            <a:schemeClr val="accent2">
              <a:lumMod val="60000"/>
              <a:lumOff val="40000"/>
            </a:schemeClr>
          </a:solidFill>
        </p:spPr>
        <p:txBody>
          <a:bodyPr wrap="square" rtlCol="0">
            <a:spAutoFit/>
          </a:bodyPr>
          <a:lstStyle/>
          <a:p>
            <a:r>
              <a:rPr lang="en-US" sz="1400" dirty="0">
                <a:latin typeface="Trebuchet MS" panose="020B0603020202020204" pitchFamily="34" charset="0"/>
              </a:rPr>
              <a:t>LAMS: Click Identity Management to add or modify user accounts </a:t>
            </a:r>
          </a:p>
        </p:txBody>
      </p:sp>
      <p:pic>
        <p:nvPicPr>
          <p:cNvPr id="2054" name="Picture 6" descr="screenshot of IdM home page Data Pipeline applications">
            <a:extLst>
              <a:ext uri="{FF2B5EF4-FFF2-40B4-BE49-F238E27FC236}">
                <a16:creationId xmlns:a16="http://schemas.microsoft.com/office/drawing/2014/main" id="{C3999ADA-2A77-F75C-6542-B351E8BD3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075" y="0"/>
            <a:ext cx="9170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9" title="Arrow">
            <a:extLst>
              <a:ext uri="{FF2B5EF4-FFF2-40B4-BE49-F238E27FC236}">
                <a16:creationId xmlns:a16="http://schemas.microsoft.com/office/drawing/2014/main" id="{FC7ADC64-F68B-45EC-9412-BE264A6C7E63}"/>
              </a:ext>
            </a:extLst>
          </p:cNvPr>
          <p:cNvSpPr/>
          <p:nvPr/>
        </p:nvSpPr>
        <p:spPr>
          <a:xfrm rot="10800000">
            <a:off x="3310466" y="4133226"/>
            <a:ext cx="732659" cy="4231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solidFill>
                <a:srgbClr val="FF0000"/>
              </a:solidFill>
            </a:endParaRPr>
          </a:p>
        </p:txBody>
      </p:sp>
      <p:sp>
        <p:nvSpPr>
          <p:cNvPr id="6" name="Slide Number Placeholder 5"/>
          <p:cNvSpPr>
            <a:spLocks noGrp="1"/>
          </p:cNvSpPr>
          <p:nvPr>
            <p:ph type="sldNum" sz="quarter" idx="12"/>
          </p:nvPr>
        </p:nvSpPr>
        <p:spPr/>
        <p:txBody>
          <a:bodyPr/>
          <a:lstStyle/>
          <a:p>
            <a:fld id="{34A3F748-31DA-4297-96EF-69DC737B5DDE}" type="slidenum">
              <a:rPr lang="en-US" smtClean="0"/>
              <a:t>9</a:t>
            </a:fld>
            <a:endParaRPr lang="en-US" dirty="0"/>
          </a:p>
        </p:txBody>
      </p:sp>
    </p:spTree>
    <p:extLst>
      <p:ext uri="{BB962C8B-B14F-4D97-AF65-F5344CB8AC3E}">
        <p14:creationId xmlns:p14="http://schemas.microsoft.com/office/powerpoint/2010/main" val="25554467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688000-0DE4-4AEA-A5A2-4173A0EF408F}">
  <ds:schemaRefs>
    <ds:schemaRef ds:uri="http://purl.org/dc/dcmitype/"/>
    <ds:schemaRef ds:uri="ca9d521c-8764-4bcd-84f1-6f7ce6ca6a96"/>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9b639f00-c663-4db8-9f2d-5e59e4353b4b"/>
    <ds:schemaRef ds:uri="http://purl.org/dc/elements/1.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58D94EA-6D9D-4683-971C-9AC934EC2CC2}">
  <ds:schemaRefs>
    <ds:schemaRef ds:uri="http://schemas.microsoft.com/sharepoint/v3/contenttype/forms"/>
  </ds:schemaRefs>
</ds:datastoreItem>
</file>

<file path=customXml/itemProps3.xml><?xml version="1.0" encoding="utf-8"?>
<ds:datastoreItem xmlns:ds="http://schemas.openxmlformats.org/officeDocument/2006/customXml" ds:itemID="{54DA54B1-CAB4-4096-A7CE-02D8BC4F9F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8334</TotalTime>
  <Words>4726</Words>
  <Application>Microsoft Office PowerPoint</Application>
  <PresentationFormat>Widescreen</PresentationFormat>
  <Paragraphs>586</Paragraphs>
  <Slides>45</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MS PGothic</vt:lpstr>
      <vt:lpstr>Aptos</vt:lpstr>
      <vt:lpstr>Aptos Display</vt:lpstr>
      <vt:lpstr>Arial</vt:lpstr>
      <vt:lpstr>Calibri</vt:lpstr>
      <vt:lpstr>Museo Slab 500</vt:lpstr>
      <vt:lpstr>Times New Roman</vt:lpstr>
      <vt:lpstr>Trebuchet MS</vt:lpstr>
      <vt:lpstr>Verdana</vt:lpstr>
      <vt:lpstr>Wingdings</vt:lpstr>
      <vt:lpstr>Custom Design</vt:lpstr>
      <vt:lpstr>1_Office Theme</vt:lpstr>
      <vt:lpstr>Introduction to Special Education Data Reporting Special Education IEP Interchange  Data Pipeline Training</vt:lpstr>
      <vt:lpstr>Agenda</vt:lpstr>
      <vt:lpstr>General Overview</vt:lpstr>
      <vt:lpstr>Glossary of Terms</vt:lpstr>
      <vt:lpstr>Town Hall Webinars</vt:lpstr>
      <vt:lpstr>Syncplicity –  CDE method for sharing student and staff personally identifiable information</vt:lpstr>
      <vt:lpstr>Collection Process Overview</vt:lpstr>
      <vt:lpstr>Accessing the Data Pipeline</vt:lpstr>
      <vt:lpstr>Bookmark the IDM home page. This is where you’ll find the Registration and Access section (IdM)</vt:lpstr>
      <vt:lpstr>Data Pipeline IdM Roles - Special Education Collections</vt:lpstr>
      <vt:lpstr>Data Pipeline Access </vt:lpstr>
      <vt:lpstr>Data Pipeline Collection Resources</vt:lpstr>
      <vt:lpstr>Special Education IEP Interchange Resources</vt:lpstr>
      <vt:lpstr>Frequently Requested Codes Webpage  </vt:lpstr>
      <vt:lpstr>Interchanges </vt:lpstr>
      <vt:lpstr>Snapshots </vt:lpstr>
      <vt:lpstr>Special Education December Count Snapshot </vt:lpstr>
      <vt:lpstr>Special Education IEP Interchange Collection Year Timeline</vt:lpstr>
      <vt:lpstr>Special Education IEP Interchange  Files and Data Collected</vt:lpstr>
      <vt:lpstr>Special Education IEP Interchange Data</vt:lpstr>
      <vt:lpstr>Medically Necessary Services:  Steps to Submit Counts to Data Pipeline</vt:lpstr>
      <vt:lpstr>Special Education IEP Interchange –  Child and Participation File Details</vt:lpstr>
      <vt:lpstr>Screen Shot of the Participation File Layout</vt:lpstr>
      <vt:lpstr>Special Education Participation File Layout Data Field Definitions</vt:lpstr>
      <vt:lpstr>IEP Interchange and Snapshot Uses</vt:lpstr>
      <vt:lpstr>Who to Report: December Count Snapshot Purposes</vt:lpstr>
      <vt:lpstr>Who to Report:  Sped EOY Snapshot Purposes</vt:lpstr>
      <vt:lpstr>Participation File Data Fields and  Which Snapshot They Pull Into</vt:lpstr>
      <vt:lpstr>Participation File Data Fields and Which Snapshot They Pull Into: Path 2 and 3 Data Fields – Sped EOY only </vt:lpstr>
      <vt:lpstr>Data Pipeline IEP Interchange Process</vt:lpstr>
      <vt:lpstr>File Upload  Tips</vt:lpstr>
      <vt:lpstr>Data Pipeline Process Overview – IEP Interchange Steps can take place throughout the school year </vt:lpstr>
      <vt:lpstr>Data Pipeline Process Overview – Snapshot, Report Review, Final Approval  Steps 4 and 5 can take place once snapshot opens </vt:lpstr>
      <vt:lpstr>Data Pipeline Process Overview </vt:lpstr>
      <vt:lpstr>Where to Access the Data Pipeline</vt:lpstr>
      <vt:lpstr>Format Checker Optional Check</vt:lpstr>
      <vt:lpstr>Step 1: Data File Upload</vt:lpstr>
      <vt:lpstr>Step 2: Wait for email confirmation and  check Batch Maintenance – Important Step</vt:lpstr>
      <vt:lpstr> File Upload: Email Confirmation </vt:lpstr>
      <vt:lpstr>File Did Not Process</vt:lpstr>
      <vt:lpstr>Step 3: Check and Resolve IEP Interchange Errors</vt:lpstr>
      <vt:lpstr>Checking IEP Interchange Errors under Pipeline Error Reports</vt:lpstr>
      <vt:lpstr>Checking IEP Interchange Errors under Cognos Reports</vt:lpstr>
      <vt:lpstr>Exporting Cognos Report to Excel</vt:lpstr>
      <vt:lpstr>Special Education IEP Interchange: Contact Info</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78</cp:revision>
  <dcterms:created xsi:type="dcterms:W3CDTF">2019-06-25T17:30:52Z</dcterms:created>
  <dcterms:modified xsi:type="dcterms:W3CDTF">2024-10-28T16:11:55Z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ies>
</file>