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2"/>
  </p:notesMasterIdLst>
  <p:sldIdLst>
    <p:sldId id="256" r:id="rId5"/>
    <p:sldId id="262" r:id="rId6"/>
    <p:sldId id="281" r:id="rId7"/>
    <p:sldId id="283" r:id="rId8"/>
    <p:sldId id="286" r:id="rId9"/>
    <p:sldId id="285" r:id="rId10"/>
    <p:sldId id="282" r:id="rId11"/>
    <p:sldId id="265" r:id="rId12"/>
    <p:sldId id="287" r:id="rId13"/>
    <p:sldId id="288" r:id="rId14"/>
    <p:sldId id="290" r:id="rId15"/>
    <p:sldId id="291" r:id="rId16"/>
    <p:sldId id="289" r:id="rId17"/>
    <p:sldId id="292" r:id="rId18"/>
    <p:sldId id="293" r:id="rId19"/>
    <p:sldId id="294" r:id="rId20"/>
    <p:sldId id="295" r:id="rId21"/>
    <p:sldId id="309" r:id="rId22"/>
    <p:sldId id="296" r:id="rId23"/>
    <p:sldId id="310" r:id="rId24"/>
    <p:sldId id="297" r:id="rId25"/>
    <p:sldId id="298" r:id="rId26"/>
    <p:sldId id="301" r:id="rId27"/>
    <p:sldId id="308" r:id="rId28"/>
    <p:sldId id="311" r:id="rId29"/>
    <p:sldId id="303" r:id="rId30"/>
    <p:sldId id="302" r:id="rId31"/>
    <p:sldId id="305" r:id="rId32"/>
    <p:sldId id="306" r:id="rId33"/>
    <p:sldId id="304" r:id="rId34"/>
    <p:sldId id="307" r:id="rId35"/>
    <p:sldId id="313" r:id="rId36"/>
    <p:sldId id="312" r:id="rId37"/>
    <p:sldId id="299" r:id="rId38"/>
    <p:sldId id="300" r:id="rId39"/>
    <p:sldId id="280" r:id="rId40"/>
    <p:sldId id="26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4D"/>
    <a:srgbClr val="FFFFFF"/>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57" autoAdjust="0"/>
  </p:normalViewPr>
  <p:slideViewPr>
    <p:cSldViewPr snapToGrid="0">
      <p:cViewPr varScale="1">
        <p:scale>
          <a:sx n="110" d="100"/>
          <a:sy n="110" d="100"/>
        </p:scale>
        <p:origin x="576" y="96"/>
      </p:cViewPr>
      <p:guideLst/>
    </p:cSldViewPr>
  </p:slideViewPr>
  <p:outlineViewPr>
    <p:cViewPr>
      <p:scale>
        <a:sx n="33" d="100"/>
        <a:sy n="33" d="100"/>
      </p:scale>
      <p:origin x="0" y="-598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12D412-9CAF-428A-A29D-8BA009103520}" type="doc">
      <dgm:prSet loTypeId="urn:microsoft.com/office/officeart/2016/7/layout/VerticalDownArrowProcess" loCatId="process" qsTypeId="urn:microsoft.com/office/officeart/2005/8/quickstyle/simple2" qsCatId="simple" csTypeId="urn:microsoft.com/office/officeart/2005/8/colors/accent1_2" csCatId="accent1" phldr="1"/>
      <dgm:spPr/>
      <dgm:t>
        <a:bodyPr/>
        <a:lstStyle/>
        <a:p>
          <a:endParaRPr lang="en-US"/>
        </a:p>
      </dgm:t>
    </dgm:pt>
    <dgm:pt modelId="{15DF3956-9CAC-401D-9E5D-4A205C7B39A7}">
      <dgm:prSet/>
      <dgm:spPr/>
      <dgm:t>
        <a:bodyPr/>
        <a:lstStyle/>
        <a:p>
          <a:endParaRPr lang="en-US" b="1" dirty="0"/>
        </a:p>
      </dgm:t>
    </dgm:pt>
    <dgm:pt modelId="{CB6A2567-1BFE-4069-A6AB-1E35A00B22E0}" type="sibTrans" cxnId="{C65DD457-510B-4077-B282-C50B9FC1638D}">
      <dgm:prSet/>
      <dgm:spPr/>
      <dgm:t>
        <a:bodyPr/>
        <a:lstStyle/>
        <a:p>
          <a:endParaRPr lang="en-US"/>
        </a:p>
      </dgm:t>
    </dgm:pt>
    <dgm:pt modelId="{CBFBBCD4-1075-422A-9D1F-13927E04803F}" type="parTrans" cxnId="{C65DD457-510B-4077-B282-C50B9FC1638D}">
      <dgm:prSet/>
      <dgm:spPr/>
      <dgm:t>
        <a:bodyPr/>
        <a:lstStyle/>
        <a:p>
          <a:endParaRPr lang="en-US"/>
        </a:p>
      </dgm:t>
    </dgm:pt>
    <dgm:pt modelId="{BE459BBA-E698-4FA5-87E2-098E1C06C863}">
      <dgm:prSet/>
      <dgm:spPr/>
      <dgm:t>
        <a:bodyPr/>
        <a:lstStyle/>
        <a:p>
          <a:r>
            <a:rPr lang="en-US" dirty="0"/>
            <a:t>When emailing CDE, please include your 4-digit LEA number or your 5-digit AU number this helps us answer your questions quickly.</a:t>
          </a:r>
        </a:p>
        <a:p>
          <a:endParaRPr lang="en-US" dirty="0"/>
        </a:p>
        <a:p>
          <a:r>
            <a:rPr lang="en-US" dirty="0"/>
            <a:t>Please do not send PII (Personally Identifiable Information) via email. This includes exception requests!</a:t>
          </a:r>
        </a:p>
      </dgm:t>
    </dgm:pt>
    <dgm:pt modelId="{0F34BDF1-1B81-452C-96CB-66D2421CA27A}" type="parTrans" cxnId="{A4806C9E-9092-4B2B-80C0-4C9FADC937D1}">
      <dgm:prSet/>
      <dgm:spPr/>
      <dgm:t>
        <a:bodyPr/>
        <a:lstStyle/>
        <a:p>
          <a:endParaRPr lang="en-US"/>
        </a:p>
      </dgm:t>
    </dgm:pt>
    <dgm:pt modelId="{3391E224-7EBB-473D-AFBB-BB2980217435}" type="sibTrans" cxnId="{A4806C9E-9092-4B2B-80C0-4C9FADC937D1}">
      <dgm:prSet/>
      <dgm:spPr/>
      <dgm:t>
        <a:bodyPr/>
        <a:lstStyle/>
        <a:p>
          <a:endParaRPr lang="en-US"/>
        </a:p>
      </dgm:t>
    </dgm:pt>
    <dgm:pt modelId="{7C0C4D7D-F580-4748-A1BF-0092CAAA4926}" type="pres">
      <dgm:prSet presAssocID="{F012D412-9CAF-428A-A29D-8BA009103520}" presName="Name0" presStyleCnt="0">
        <dgm:presLayoutVars>
          <dgm:dir/>
          <dgm:animLvl val="lvl"/>
          <dgm:resizeHandles val="exact"/>
        </dgm:presLayoutVars>
      </dgm:prSet>
      <dgm:spPr/>
    </dgm:pt>
    <dgm:pt modelId="{933F1869-C543-4B04-BE42-7C52298A81D3}" type="pres">
      <dgm:prSet presAssocID="{15DF3956-9CAC-401D-9E5D-4A205C7B39A7}" presName="boxAndChildren" presStyleCnt="0"/>
      <dgm:spPr/>
    </dgm:pt>
    <dgm:pt modelId="{1687C395-918A-42DD-971B-BC290E9704A3}" type="pres">
      <dgm:prSet presAssocID="{15DF3956-9CAC-401D-9E5D-4A205C7B39A7}" presName="parentTextBox" presStyleLbl="alignNode1" presStyleIdx="0" presStyleCnt="1" custLinFactNeighborX="2017"/>
      <dgm:spPr/>
    </dgm:pt>
    <dgm:pt modelId="{7C4E9C1D-65BD-421A-933B-1C24B1B03CB7}" type="pres">
      <dgm:prSet presAssocID="{15DF3956-9CAC-401D-9E5D-4A205C7B39A7}" presName="descendantBox" presStyleLbl="bgAccFollowNode1" presStyleIdx="0" presStyleCnt="1"/>
      <dgm:spPr/>
    </dgm:pt>
  </dgm:ptLst>
  <dgm:cxnLst>
    <dgm:cxn modelId="{C65DD457-510B-4077-B282-C50B9FC1638D}" srcId="{F012D412-9CAF-428A-A29D-8BA009103520}" destId="{15DF3956-9CAC-401D-9E5D-4A205C7B39A7}" srcOrd="0" destOrd="0" parTransId="{CBFBBCD4-1075-422A-9D1F-13927E04803F}" sibTransId="{CB6A2567-1BFE-4069-A6AB-1E35A00B22E0}"/>
    <dgm:cxn modelId="{A4806C9E-9092-4B2B-80C0-4C9FADC937D1}" srcId="{15DF3956-9CAC-401D-9E5D-4A205C7B39A7}" destId="{BE459BBA-E698-4FA5-87E2-098E1C06C863}" srcOrd="0" destOrd="0" parTransId="{0F34BDF1-1B81-452C-96CB-66D2421CA27A}" sibTransId="{3391E224-7EBB-473D-AFBB-BB2980217435}"/>
    <dgm:cxn modelId="{186DCDA6-250E-4C5B-887B-1F4B941E905A}" type="presOf" srcId="{15DF3956-9CAC-401D-9E5D-4A205C7B39A7}" destId="{1687C395-918A-42DD-971B-BC290E9704A3}" srcOrd="0" destOrd="0" presId="urn:microsoft.com/office/officeart/2016/7/layout/VerticalDownArrowProcess"/>
    <dgm:cxn modelId="{489D2AB7-B13E-43B1-A166-65E33429A589}" type="presOf" srcId="{BE459BBA-E698-4FA5-87E2-098E1C06C863}" destId="{7C4E9C1D-65BD-421A-933B-1C24B1B03CB7}" srcOrd="0" destOrd="0" presId="urn:microsoft.com/office/officeart/2016/7/layout/VerticalDownArrowProcess"/>
    <dgm:cxn modelId="{063B59C5-10CF-4A31-8112-860235D9C83A}" type="presOf" srcId="{F012D412-9CAF-428A-A29D-8BA009103520}" destId="{7C0C4D7D-F580-4748-A1BF-0092CAAA4926}" srcOrd="0" destOrd="0" presId="urn:microsoft.com/office/officeart/2016/7/layout/VerticalDownArrowProcess"/>
    <dgm:cxn modelId="{36F23792-2739-4F09-9F5E-7A17AF90E880}" type="presParOf" srcId="{7C0C4D7D-F580-4748-A1BF-0092CAAA4926}" destId="{933F1869-C543-4B04-BE42-7C52298A81D3}" srcOrd="0" destOrd="0" presId="urn:microsoft.com/office/officeart/2016/7/layout/VerticalDownArrowProcess"/>
    <dgm:cxn modelId="{48C33BE1-95D3-4ADC-B06A-DDC2A60D6575}" type="presParOf" srcId="{933F1869-C543-4B04-BE42-7C52298A81D3}" destId="{1687C395-918A-42DD-971B-BC290E9704A3}" srcOrd="0" destOrd="0" presId="urn:microsoft.com/office/officeart/2016/7/layout/VerticalDownArrowProcess"/>
    <dgm:cxn modelId="{EDF873D1-ADCA-4706-A947-6CC58481E1B1}" type="presParOf" srcId="{933F1869-C543-4B04-BE42-7C52298A81D3}" destId="{7C4E9C1D-65BD-421A-933B-1C24B1B03CB7}" srcOrd="1"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7C395-918A-42DD-971B-BC290E9704A3}">
      <dsp:nvSpPr>
        <dsp:cNvPr id="0" name=""/>
        <dsp:cNvSpPr/>
      </dsp:nvSpPr>
      <dsp:spPr>
        <a:xfrm>
          <a:off x="26128" y="0"/>
          <a:ext cx="1295400" cy="43513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2129" tIns="256032" rIns="92129" bIns="256032" numCol="1" spcCol="1270" anchor="ctr" anchorCtr="0">
          <a:noAutofit/>
        </a:bodyPr>
        <a:lstStyle/>
        <a:p>
          <a:pPr marL="0" lvl="0" indent="0" algn="ctr" defTabSz="1600200">
            <a:lnSpc>
              <a:spcPct val="90000"/>
            </a:lnSpc>
            <a:spcBef>
              <a:spcPct val="0"/>
            </a:spcBef>
            <a:spcAft>
              <a:spcPct val="35000"/>
            </a:spcAft>
            <a:buNone/>
          </a:pPr>
          <a:endParaRPr lang="en-US" sz="3600" b="1" kern="1200" dirty="0"/>
        </a:p>
      </dsp:txBody>
      <dsp:txXfrm>
        <a:off x="26128" y="0"/>
        <a:ext cx="1295400" cy="4351337"/>
      </dsp:txXfrm>
    </dsp:sp>
    <dsp:sp modelId="{7C4E9C1D-65BD-421A-933B-1C24B1B03CB7}">
      <dsp:nvSpPr>
        <dsp:cNvPr id="0" name=""/>
        <dsp:cNvSpPr/>
      </dsp:nvSpPr>
      <dsp:spPr>
        <a:xfrm>
          <a:off x="1295400" y="0"/>
          <a:ext cx="3886200" cy="43513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830" tIns="304800" rIns="78830" bIns="304800" numCol="1" spcCol="1270" anchor="ctr" anchorCtr="0">
          <a:noAutofit/>
        </a:bodyPr>
        <a:lstStyle/>
        <a:p>
          <a:pPr marL="0" lvl="0" indent="0" algn="l" defTabSz="1066800">
            <a:lnSpc>
              <a:spcPct val="90000"/>
            </a:lnSpc>
            <a:spcBef>
              <a:spcPct val="0"/>
            </a:spcBef>
            <a:spcAft>
              <a:spcPct val="35000"/>
            </a:spcAft>
            <a:buNone/>
          </a:pPr>
          <a:r>
            <a:rPr lang="en-US" sz="2400" kern="1200" dirty="0"/>
            <a:t>When emailing CDE, please include your 4-digit LEA number or your 5-digit AU number this helps us answer your questions quickly.</a:t>
          </a:r>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kern="1200" dirty="0"/>
            <a:t>Please do not send PII (Personally Identifiable Information) via email. This includes exception requests!</a:t>
          </a:r>
        </a:p>
      </dsp:txBody>
      <dsp:txXfrm>
        <a:off x="1295400" y="0"/>
        <a:ext cx="3886200" cy="435133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5/29/2024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94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a:extLst>
              <a:ext uri="{C183D7F6-B498-43B3-948B-1728B52AA6E4}">
                <adec:decorative xmlns:adec="http://schemas.microsoft.com/office/drawing/2017/decorative" val="1"/>
              </a:ext>
            </a:extLst>
          </p:cNvPr>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DAE1-72F2-85FA-36A5-4F076D29920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a:extLst>
              <a:ext uri="{FF2B5EF4-FFF2-40B4-BE49-F238E27FC236}">
                <a16:creationId xmlns:a16="http://schemas.microsoft.com/office/drawing/2014/main" id="{C4F2895A-C3CB-B6EA-A90C-7486DFECCB1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7E29BBA0-B2DC-F9C3-D5F6-974A44EA187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1" name="Content Placeholder 4">
            <a:extLst>
              <a:ext uri="{FF2B5EF4-FFF2-40B4-BE49-F238E27FC236}">
                <a16:creationId xmlns:a16="http://schemas.microsoft.com/office/drawing/2014/main" id="{4D467485-A599-EF0B-3C8A-4DBF3A188E47}"/>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18364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71C4D3-622D-45EA-EE10-A0E234A45177}"/>
              </a:ext>
            </a:extLst>
          </p:cNvPr>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3F8DC90A-8319-3C2E-F410-0287BDC1E15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1" name="Content Placeholder 4">
            <a:extLst>
              <a:ext uri="{FF2B5EF4-FFF2-40B4-BE49-F238E27FC236}">
                <a16:creationId xmlns:a16="http://schemas.microsoft.com/office/drawing/2014/main" id="{A961DECF-3C6F-C44A-FD58-85501ED6409A}"/>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2" name="Content Placeholder 4">
            <a:extLst>
              <a:ext uri="{FF2B5EF4-FFF2-40B4-BE49-F238E27FC236}">
                <a16:creationId xmlns:a16="http://schemas.microsoft.com/office/drawing/2014/main" id="{297C8305-189D-2174-23D3-13B9C1B64BF5}"/>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78395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8"/>
            <a:ext cx="11736168" cy="5599169"/>
          </a:xfrm>
        </p:spPr>
        <p:txBody>
          <a:bodyPr lIns="0" tIns="0" rIns="0" bIns="0"/>
          <a:lstStyle>
            <a:lvl1pPr marL="0" indent="0">
              <a:buNone/>
              <a:defRPr sz="2400"/>
            </a:lvl1pPr>
            <a:lvl2pPr>
              <a:defRPr sz="2000"/>
            </a:lvl2pPr>
            <a:lvl3pPr>
              <a:defRPr sz="1800"/>
            </a:lvl3pPr>
          </a:lstStyle>
          <a:p>
            <a:pPr lvl="0"/>
            <a:r>
              <a:rPr lang="en-US" dirty="0"/>
              <a:t>Insert Image or Smart Art</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453358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
        <p:nvSpPr>
          <p:cNvPr id="11" name="Table Placeholder 10">
            <a:extLst>
              <a:ext uri="{FF2B5EF4-FFF2-40B4-BE49-F238E27FC236}">
                <a16:creationId xmlns:a16="http://schemas.microsoft.com/office/drawing/2014/main" id="{8239E1DC-F9DB-07C2-0B39-583D6060FCAB}"/>
              </a:ext>
            </a:extLst>
          </p:cNvPr>
          <p:cNvSpPr>
            <a:spLocks noGrp="1"/>
          </p:cNvSpPr>
          <p:nvPr>
            <p:ph type="tbl" sz="quarter" idx="15"/>
          </p:nvPr>
        </p:nvSpPr>
        <p:spPr>
          <a:xfrm>
            <a:off x="227916" y="199480"/>
            <a:ext cx="11819082" cy="5628233"/>
          </a:xfrm>
        </p:spPr>
        <p:txBody>
          <a:bodyPr/>
          <a:lstStyle/>
          <a:p>
            <a:endParaRPr lang="en-US" dirty="0"/>
          </a:p>
        </p:txBody>
      </p:sp>
    </p:spTree>
    <p:extLst>
      <p:ext uri="{BB962C8B-B14F-4D97-AF65-F5344CB8AC3E}">
        <p14:creationId xmlns:p14="http://schemas.microsoft.com/office/powerpoint/2010/main" val="210138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58BA416A-65CA-C2DB-366F-7A806E7C99A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rong Founda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
        <p:nvSpPr>
          <p:cNvPr id="5" name="Slide Number Placeholder 5">
            <a:extLst>
              <a:ext uri="{FF2B5EF4-FFF2-40B4-BE49-F238E27FC236}">
                <a16:creationId xmlns:a16="http://schemas.microsoft.com/office/drawing/2014/main" id="{A014FD68-9A56-D684-6416-49B192CAD3B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91072326-4EBB-9A00-AAA2-601349C2F111}"/>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B2139AB1-0470-1AB6-F575-A2F989AD03B4}"/>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1875235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 Means All">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
        <p:nvSpPr>
          <p:cNvPr id="5" name="Slide Number Placeholder 5">
            <a:extLst>
              <a:ext uri="{FF2B5EF4-FFF2-40B4-BE49-F238E27FC236}">
                <a16:creationId xmlns:a16="http://schemas.microsoft.com/office/drawing/2014/main" id="{4ECDDF79-976B-7025-F658-121558932B2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C24B2343-4D6C-8D8D-9A1B-578413E6D0A4}"/>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869FBA81-E65D-F5CC-C8B3-D752BA7B220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265404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lity School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
        <p:nvSpPr>
          <p:cNvPr id="5" name="Slide Number Placeholder 5">
            <a:extLst>
              <a:ext uri="{FF2B5EF4-FFF2-40B4-BE49-F238E27FC236}">
                <a16:creationId xmlns:a16="http://schemas.microsoft.com/office/drawing/2014/main" id="{9DF194B6-4504-AEC8-B480-AC55CA3D145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50A29D81-FA54-514E-F2FB-B169FA743CF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1B57B026-D6D3-5197-F30C-B0C935BAE72A}"/>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3219240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re Op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
        <p:nvSpPr>
          <p:cNvPr id="5" name="Slide Number Placeholder 5">
            <a:extLst>
              <a:ext uri="{FF2B5EF4-FFF2-40B4-BE49-F238E27FC236}">
                <a16:creationId xmlns:a16="http://schemas.microsoft.com/office/drawing/2014/main" id="{33BC3FD6-B198-FCA5-7795-C825A53F6EE4}"/>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8D1E959-61F4-2BC6-F5D4-DB03C78345CD}"/>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06332F5F-6AA2-1E89-D74F-F8A143F2443D}"/>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1571646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Matter">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
        <p:nvSpPr>
          <p:cNvPr id="5" name="Slide Number Placeholder 5">
            <a:extLst>
              <a:ext uri="{FF2B5EF4-FFF2-40B4-BE49-F238E27FC236}">
                <a16:creationId xmlns:a16="http://schemas.microsoft.com/office/drawing/2014/main" id="{F9AE94E4-44C1-8BAC-79FF-D570509EC8B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10524968-515B-7A3E-E533-7A6232E3BBD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E0749900-21F4-7982-4B6E-7BD5C22E243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329989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4" name="Content Placeholder 4">
            <a:extLst>
              <a:ext uri="{FF2B5EF4-FFF2-40B4-BE49-F238E27FC236}">
                <a16:creationId xmlns:a16="http://schemas.microsoft.com/office/drawing/2014/main" id="{D0C7EAE6-38B5-2B76-AD27-6BF3B6FD83A0}"/>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5" name="Content Placeholder 4">
            <a:extLst>
              <a:ext uri="{FF2B5EF4-FFF2-40B4-BE49-F238E27FC236}">
                <a16:creationId xmlns:a16="http://schemas.microsoft.com/office/drawing/2014/main" id="{25B481D9-802F-6702-BF1A-C9C575E2155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cellenc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
        <p:nvSpPr>
          <p:cNvPr id="5" name="Slide Number Placeholder 5">
            <a:extLst>
              <a:ext uri="{FF2B5EF4-FFF2-40B4-BE49-F238E27FC236}">
                <a16:creationId xmlns:a16="http://schemas.microsoft.com/office/drawing/2014/main" id="{1371DEC8-2B8B-A8E5-3195-996C7C75D3C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608A39F-0A4E-500F-E017-DC9CBB15DE86}"/>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6116A291-8AC8-F49A-D685-286B9E6A34EB}"/>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944687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858000"/>
          </a:xfrm>
          <a:solidFill>
            <a:srgbClr val="488BC9"/>
          </a:solidFill>
          <a:ln>
            <a:no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1520031"/>
            <a:ext cx="7066624"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737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838200" y="1554480"/>
            <a:ext cx="10515600" cy="205740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838200" y="3892622"/>
            <a:ext cx="10515600" cy="205740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88102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A83C34C0-3D7E-EA22-13A0-D5FE97859A6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F618E35A-EF83-57E7-EFC4-F7E877EB7FDE}"/>
              </a:ext>
            </a:extLst>
          </p:cNvPr>
          <p:cNvSpPr>
            <a:spLocks noGrp="1"/>
          </p:cNvSpPr>
          <p:nvPr>
            <p:ph sz="quarter" idx="15"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1" name="Content Placeholder 4">
            <a:extLst>
              <a:ext uri="{FF2B5EF4-FFF2-40B4-BE49-F238E27FC236}">
                <a16:creationId xmlns:a16="http://schemas.microsoft.com/office/drawing/2014/main" id="{0BAA9557-37D1-25F1-0F97-B446CCE79B05}"/>
              </a:ext>
            </a:extLst>
          </p:cNvPr>
          <p:cNvSpPr>
            <a:spLocks noGrp="1"/>
          </p:cNvSpPr>
          <p:nvPr>
            <p:ph sz="quarter" idx="16"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53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0B7995-AEC9-9603-742B-CDC41375ABF2}"/>
              </a:ext>
            </a:extLst>
          </p:cNvPr>
          <p:cNvSpPr>
            <a:spLocks noGrp="1"/>
          </p:cNvSpPr>
          <p:nvPr>
            <p:ph type="ctrTitle" hasCustomPrompt="1"/>
          </p:nvPr>
        </p:nvSpPr>
        <p:spPr>
          <a:xfrm>
            <a:off x="0" y="2595716"/>
            <a:ext cx="12192000" cy="1061884"/>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add presentation topic</a:t>
            </a:r>
          </a:p>
        </p:txBody>
      </p:sp>
      <p:sp>
        <p:nvSpPr>
          <p:cNvPr id="13" name="Content Placeholder 12">
            <a:extLst>
              <a:ext uri="{FF2B5EF4-FFF2-40B4-BE49-F238E27FC236}">
                <a16:creationId xmlns:a16="http://schemas.microsoft.com/office/drawing/2014/main" id="{929CD7AB-00C7-2484-6333-74EA8842F2B7}"/>
              </a:ext>
            </a:extLst>
          </p:cNvPr>
          <p:cNvSpPr>
            <a:spLocks noGrp="1"/>
          </p:cNvSpPr>
          <p:nvPr>
            <p:ph sz="quarter" idx="13" hasCustomPrompt="1"/>
          </p:nvPr>
        </p:nvSpPr>
        <p:spPr>
          <a:xfrm>
            <a:off x="0" y="3657600"/>
            <a:ext cx="12192000" cy="1062038"/>
          </a:xfrm>
        </p:spPr>
        <p:txBody>
          <a:bodyPr>
            <a:normAutofit/>
          </a:bodyPr>
          <a:lstStyle>
            <a:lvl1pPr marL="0" indent="0" algn="ctr">
              <a:buNone/>
              <a:defRPr sz="3200">
                <a:solidFill>
                  <a:schemeClr val="bg1"/>
                </a:solidFill>
                <a:latin typeface="Museo Slab 500" panose="02000000000000000000"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presenter name</a:t>
            </a:r>
          </a:p>
        </p:txBody>
      </p:sp>
      <p:sp>
        <p:nvSpPr>
          <p:cNvPr id="2" name="Slide Number Placeholder 5">
            <a:extLst>
              <a:ext uri="{FF2B5EF4-FFF2-40B4-BE49-F238E27FC236}">
                <a16:creationId xmlns:a16="http://schemas.microsoft.com/office/drawing/2014/main" id="{CCD1BD24-5D82-2746-C18B-B0F0A4316BF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27922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FECAA2-3996-785F-E112-7E6B386093E1}"/>
              </a:ext>
            </a:extLst>
          </p:cNvPr>
          <p:cNvSpPr>
            <a:spLocks noGrp="1"/>
          </p:cNvSpPr>
          <p:nvPr>
            <p:ph type="title" hasCustomPrompt="1"/>
          </p:nvPr>
        </p:nvSpPr>
        <p:spPr>
          <a:xfrm>
            <a:off x="155448" y="237745"/>
            <a:ext cx="5303520" cy="1197864"/>
          </a:xfrm>
        </p:spPr>
        <p:txBody>
          <a:bodyPr>
            <a:noAutofit/>
          </a:bodyPr>
          <a:lstStyle>
            <a:lvl1pPr>
              <a:defRPr sz="3200" b="1">
                <a:solidFill>
                  <a:schemeClr val="bg1"/>
                </a:solidFill>
                <a:latin typeface="Museo Slab 500" panose="02000000000000000000" pitchFamily="50" charset="0"/>
              </a:defRPr>
            </a:lvl1pPr>
          </a:lstStyle>
          <a:p>
            <a:r>
              <a:rPr lang="en-US" dirty="0"/>
              <a:t>Click to add slide title</a:t>
            </a:r>
          </a:p>
        </p:txBody>
      </p:sp>
      <p:sp>
        <p:nvSpPr>
          <p:cNvPr id="4" name="Content Placeholder 3">
            <a:extLst>
              <a:ext uri="{FF2B5EF4-FFF2-40B4-BE49-F238E27FC236}">
                <a16:creationId xmlns:a16="http://schemas.microsoft.com/office/drawing/2014/main" id="{8784C5F4-5E7C-23F0-C1AB-0DC7A1D15802}"/>
              </a:ext>
            </a:extLst>
          </p:cNvPr>
          <p:cNvSpPr>
            <a:spLocks noGrp="1"/>
          </p:cNvSpPr>
          <p:nvPr>
            <p:ph sz="quarter" idx="13" hasCustomPrompt="1"/>
          </p:nvPr>
        </p:nvSpPr>
        <p:spPr>
          <a:xfrm>
            <a:off x="1509623" y="1574275"/>
            <a:ext cx="9170946" cy="3685881"/>
          </a:xfrm>
          <a:prstGeom prst="roundRect">
            <a:avLst/>
          </a:prstGeom>
          <a:solidFill>
            <a:srgbClr val="FFFFFF">
              <a:alpha val="69804"/>
            </a:srgbClr>
          </a:solidFill>
        </p:spPr>
        <p:txBody>
          <a:bodyPr anchor="ctr">
            <a:normAutofit/>
          </a:bodyPr>
          <a:lstStyle>
            <a:lvl1pPr marL="0" indent="0" algn="ctr">
              <a:buNone/>
              <a:defRPr sz="2400" b="0">
                <a:latin typeface="Museo Slab 500" panose="02000000000000000000" pitchFamily="50" charset="0"/>
              </a:defRPr>
            </a:lvl1pPr>
          </a:lstStyle>
          <a:p>
            <a:pPr lvl="0"/>
            <a:r>
              <a:rPr lang="en-US" dirty="0"/>
              <a:t>Click to add contact information</a:t>
            </a:r>
          </a:p>
          <a:p>
            <a:pPr lvl="0"/>
            <a:r>
              <a:rPr lang="en-US" dirty="0"/>
              <a:t>Name, email, phone, websites</a:t>
            </a:r>
          </a:p>
        </p:txBody>
      </p:sp>
      <p:sp>
        <p:nvSpPr>
          <p:cNvPr id="6" name="Slide Number Placeholder 5">
            <a:extLst>
              <a:ext uri="{FF2B5EF4-FFF2-40B4-BE49-F238E27FC236}">
                <a16:creationId xmlns:a16="http://schemas.microsoft.com/office/drawing/2014/main" id="{8A915075-830E-B386-98F0-748C95B4D901}"/>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572134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5/29/2024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4" r:id="rId3"/>
    <p:sldLayoutId id="2147483680" r:id="rId4"/>
    <p:sldLayoutId id="2147483703" r:id="rId5"/>
    <p:sldLayoutId id="2147483697" r:id="rId6"/>
    <p:sldLayoutId id="2147483705" r:id="rId7"/>
    <p:sldLayoutId id="2147483696" r:id="rId8"/>
    <p:sldLayoutId id="2147483701" r:id="rId9"/>
    <p:sldLayoutId id="2147483682" r:id="rId10"/>
    <p:sldLayoutId id="2147483698" r:id="rId11"/>
    <p:sldLayoutId id="2147483699" r:id="rId12"/>
    <p:sldLayoutId id="2147483702" r:id="rId13"/>
    <p:sldLayoutId id="2147483668" r:id="rId14"/>
    <p:sldLayoutId id="2147483690" r:id="rId15"/>
    <p:sldLayoutId id="2147483691" r:id="rId16"/>
    <p:sldLayoutId id="2147483692" r:id="rId17"/>
    <p:sldLayoutId id="2147483693" r:id="rId18"/>
    <p:sldLayoutId id="2147483694" r:id="rId19"/>
    <p:sldLayoutId id="214748369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mailto:Staff%20Evaluation%20%3cStaffEvaluation@cde.state.co.us%3e"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datapipeline/2023-2024staffprofilefilelayout" TargetMode="External"/><Relationship Id="rId7" Type="http://schemas.openxmlformats.org/officeDocument/2006/relationships/hyperlink" Target="mailto:Staff%20Evaluation%20%3cStaffEvaluation@cde.state.co.us%3e" TargetMode="External"/><Relationship Id="rId2" Type="http://schemas.openxmlformats.org/officeDocument/2006/relationships/hyperlink" Target="https://www.cde.state.co.us/datapipeline/inter_staff" TargetMode="External"/><Relationship Id="rId1" Type="http://schemas.openxmlformats.org/officeDocument/2006/relationships/slideLayout" Target="../slideLayouts/slideLayout6.xml"/><Relationship Id="rId6" Type="http://schemas.openxmlformats.org/officeDocument/2006/relationships/hyperlink" Target="https://www.cde.state.co.us/datapipeline/2023-2024staffevaluationsnapshotfilelayout" TargetMode="External"/><Relationship Id="rId5" Type="http://schemas.openxmlformats.org/officeDocument/2006/relationships/hyperlink" Target="https://www.cde.state.co.us/datapipeline/datapipelinesnapshots-staffevaluation" TargetMode="External"/><Relationship Id="rId4" Type="http://schemas.openxmlformats.org/officeDocument/2006/relationships/hyperlink" Target="https://www.cde.state.co.us/datapipeline/2023-2024staffevaluationfilelayoutanddefinition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de.state.co.us/datapipeline/exportingstaffevaluationfilefromcopmsinranda" TargetMode="External"/><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hyperlink" Target="mailto:staffevaluation@cde.state.co.us"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mailto:Staff%20Evaluation%20%3cStaffEvaluation@cde.state.co.us%3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hyperlink" Target="https://www.cde.state.co.us/ee-metrics" TargetMode="External"/><Relationship Id="rId4" Type="http://schemas.openxmlformats.org/officeDocument/2006/relationships/hyperlink" Target="https://cde.state.co.us/educatoreffectiveness/eemetric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de.state.co.us/datapipeline/2023-2024staffevaluationsnapshottimeline" TargetMode="External"/><Relationship Id="rId1" Type="http://schemas.openxmlformats.org/officeDocument/2006/relationships/slideLayout" Target="../slideLayouts/slideLayout6.xml"/><Relationship Id="rId4" Type="http://schemas.openxmlformats.org/officeDocument/2006/relationships/hyperlink" Target="mailto:staffevaluation@cde.state.co.u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hyperlink" Target="https://teams.microsoft.com/l/meetup-join/19%3ameeting_YmQzMGY2YmYtZWU2Zi00YzZiLWIyOTEtYTVkZmM0NGY5OTU3%40thread.v2/0?context=%7b%22Tid%22%3a%22a751cfc8-1f9a-4edb-8370-9f1c6d4bea5a%22%2c%22Oid%22%3a%22823cceae-331b-41d6-9a63-34ad6d1db55c%22%7d" TargetMode="External"/><Relationship Id="rId1" Type="http://schemas.openxmlformats.org/officeDocument/2006/relationships/slideLayout" Target="../slideLayouts/slideLayout13.xml"/><Relationship Id="rId4" Type="http://schemas.openxmlformats.org/officeDocument/2006/relationships/hyperlink" Target="mailto:staffevaluation@cde.state.co.u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datapipeline" TargetMode="External"/><Relationship Id="rId2" Type="http://schemas.openxmlformats.org/officeDocument/2006/relationships/hyperlink" Target="https://www.cde.state.co.us/idm/datapipeline" TargetMode="External"/><Relationship Id="rId1" Type="http://schemas.openxmlformats.org/officeDocument/2006/relationships/slideLayout" Target="../slideLayouts/slideLayout6.xml"/><Relationship Id="rId5" Type="http://schemas.openxmlformats.org/officeDocument/2006/relationships/hyperlink" Target="mailto:Staff%20Evaluation%20%3cStaffEvaluation@cde.state.co.us%3e" TargetMode="External"/><Relationship Id="rId4" Type="http://schemas.openxmlformats.org/officeDocument/2006/relationships/hyperlink" Target="https://idm.cde.state.co.us/oaam_server/login.d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Staff Evaluation Snapshot </a:t>
            </a:r>
            <a:br>
              <a:rPr lang="en-US" sz="4800" dirty="0"/>
            </a:br>
            <a:r>
              <a:rPr lang="en-US" dirty="0"/>
              <a:t>Collection Training</a:t>
            </a:r>
          </a:p>
        </p:txBody>
      </p:sp>
      <p:sp>
        <p:nvSpPr>
          <p:cNvPr id="6" name="Subtitle 5">
            <a:extLst>
              <a:ext uri="{FF2B5EF4-FFF2-40B4-BE49-F238E27FC236}">
                <a16:creationId xmlns:a16="http://schemas.microsoft.com/office/drawing/2014/main" id="{95A648A2-A660-0C25-D2DD-4C2553E16883}"/>
              </a:ext>
            </a:extLst>
          </p:cNvPr>
          <p:cNvSpPr>
            <a:spLocks noGrp="1"/>
          </p:cNvSpPr>
          <p:nvPr>
            <p:ph type="subTitle" idx="1"/>
          </p:nvPr>
        </p:nvSpPr>
        <p:spPr/>
        <p:txBody>
          <a:bodyPr/>
          <a:lstStyle/>
          <a:p>
            <a:r>
              <a:rPr lang="en-US" dirty="0"/>
              <a:t>May 29</a:t>
            </a:r>
            <a:r>
              <a:rPr lang="en-US" baseline="30000" dirty="0"/>
              <a:t>th</a:t>
            </a:r>
            <a:r>
              <a:rPr lang="en-US" dirty="0"/>
              <a:t>, 2024</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CDE website and Data Pipeline Overview</a:t>
            </a:r>
          </a:p>
        </p:txBody>
      </p:sp>
      <p:pic>
        <p:nvPicPr>
          <p:cNvPr id="3" name="Video 2">
            <a:hlinkClick r:id="" action="ppaction://media"/>
            <a:extLst>
              <a:ext uri="{FF2B5EF4-FFF2-40B4-BE49-F238E27FC236}">
                <a16:creationId xmlns:a16="http://schemas.microsoft.com/office/drawing/2014/main" id="{980C0F7C-2A39-4435-D3CC-44D518938CBC}"/>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35000"/>
            <a:ext cx="12192000" cy="5588000"/>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5"/>
              </a:rPr>
              <a:t>staffevaluation@cde.state.co.us</a:t>
            </a:r>
            <a:endParaRPr lang="en-US" dirty="0"/>
          </a:p>
        </p:txBody>
      </p:sp>
    </p:spTree>
    <p:extLst>
      <p:ext uri="{BB962C8B-B14F-4D97-AF65-F5344CB8AC3E}">
        <p14:creationId xmlns:p14="http://schemas.microsoft.com/office/powerpoint/2010/main" val="305520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1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Staff Evaluation Snapshot Collection Resources</a:t>
            </a:r>
          </a:p>
        </p:txBody>
      </p:sp>
      <p:sp>
        <p:nvSpPr>
          <p:cNvPr id="3" name="TextBox 2">
            <a:extLst>
              <a:ext uri="{FF2B5EF4-FFF2-40B4-BE49-F238E27FC236}">
                <a16:creationId xmlns:a16="http://schemas.microsoft.com/office/drawing/2014/main" id="{A9F0926C-C240-CCB2-0C4F-DC6D8C30AC9B}"/>
              </a:ext>
            </a:extLst>
          </p:cNvPr>
          <p:cNvSpPr txBox="1"/>
          <p:nvPr/>
        </p:nvSpPr>
        <p:spPr>
          <a:xfrm>
            <a:off x="1081400" y="1538742"/>
            <a:ext cx="8065168" cy="2308324"/>
          </a:xfrm>
          <a:prstGeom prst="rect">
            <a:avLst/>
          </a:prstGeom>
          <a:noFill/>
        </p:spPr>
        <p:txBody>
          <a:bodyPr wrap="square">
            <a:spAutoFit/>
          </a:bodyPr>
          <a:lstStyle/>
          <a:p>
            <a:pPr marL="742950" lvl="1" indent="-285750">
              <a:buFont typeface="Wingdings" panose="05000000000000000000" pitchFamily="2" charset="2"/>
              <a:buChar char="§"/>
            </a:pPr>
            <a:r>
              <a:rPr lang="en-US" sz="2400" dirty="0"/>
              <a:t>Staff Evaluation Snapshot Collection Resources</a:t>
            </a:r>
          </a:p>
          <a:p>
            <a:pPr marL="1200150" lvl="2" indent="-285750">
              <a:buFont typeface="Wingdings" panose="05000000000000000000" pitchFamily="2" charset="2"/>
              <a:buChar char="§"/>
            </a:pPr>
            <a:r>
              <a:rPr lang="en-US" sz="2400" b="1" dirty="0">
                <a:hlinkClick r:id="rId2"/>
              </a:rPr>
              <a:t>Data Pipeline Interchange Website-Staff</a:t>
            </a:r>
            <a:endParaRPr lang="en-US" sz="2400" b="1" dirty="0"/>
          </a:p>
          <a:p>
            <a:pPr marL="1657350" lvl="3" indent="-285750">
              <a:buFont typeface="Wingdings" panose="05000000000000000000" pitchFamily="2" charset="2"/>
              <a:buChar char="§"/>
            </a:pPr>
            <a:r>
              <a:rPr lang="en-US" sz="2400" dirty="0">
                <a:hlinkClick r:id="rId3"/>
              </a:rPr>
              <a:t>Staff Interchange-Staff Profile file layout</a:t>
            </a:r>
            <a:endParaRPr lang="en-US" sz="2400" dirty="0"/>
          </a:p>
          <a:p>
            <a:pPr marL="1657350" lvl="3" indent="-285750">
              <a:buFont typeface="Wingdings" panose="05000000000000000000" pitchFamily="2" charset="2"/>
              <a:buChar char="§"/>
            </a:pPr>
            <a:r>
              <a:rPr lang="en-US" sz="2400" dirty="0">
                <a:hlinkClick r:id="rId4"/>
              </a:rPr>
              <a:t>Staff Interchange-Staff Evaluation file layout</a:t>
            </a:r>
            <a:endParaRPr lang="en-US" sz="2400" dirty="0"/>
          </a:p>
          <a:p>
            <a:pPr marL="1200150" lvl="2" indent="-285750">
              <a:buFont typeface="Wingdings" panose="05000000000000000000" pitchFamily="2" charset="2"/>
              <a:buChar char="§"/>
            </a:pPr>
            <a:r>
              <a:rPr lang="en-US" sz="2400" b="1" dirty="0">
                <a:hlinkClick r:id="rId5"/>
              </a:rPr>
              <a:t>Staff Evaluation Snapshot website</a:t>
            </a:r>
            <a:endParaRPr lang="en-US" sz="2400" b="1" dirty="0"/>
          </a:p>
          <a:p>
            <a:pPr marL="1657350" lvl="3" indent="-285750">
              <a:buFont typeface="Wingdings" panose="05000000000000000000" pitchFamily="2" charset="2"/>
              <a:buChar char="§"/>
            </a:pPr>
            <a:r>
              <a:rPr lang="en-US" sz="2400" dirty="0">
                <a:hlinkClick r:id="rId6"/>
              </a:rPr>
              <a:t>Staff Evaluation Snapshot file layout</a:t>
            </a:r>
            <a:endParaRPr lang="en-US" sz="2400" dirty="0"/>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7"/>
              </a:rPr>
              <a:t>staffevaluation@cde.state.co.us</a:t>
            </a:r>
            <a:endParaRPr lang="en-US" dirty="0"/>
          </a:p>
        </p:txBody>
      </p:sp>
    </p:spTree>
    <p:extLst>
      <p:ext uri="{BB962C8B-B14F-4D97-AF65-F5344CB8AC3E}">
        <p14:creationId xmlns:p14="http://schemas.microsoft.com/office/powerpoint/2010/main" val="97298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File Layout</a:t>
            </a:r>
          </a:p>
        </p:txBody>
      </p:sp>
      <p:pic>
        <p:nvPicPr>
          <p:cNvPr id="3" name="Picture 2" descr="file layout">
            <a:extLst>
              <a:ext uri="{FF2B5EF4-FFF2-40B4-BE49-F238E27FC236}">
                <a16:creationId xmlns:a16="http://schemas.microsoft.com/office/drawing/2014/main" id="{22D3D1E6-0E98-8C2F-11A7-6F4E6611D52A}"/>
              </a:ext>
            </a:extLst>
          </p:cNvPr>
          <p:cNvPicPr>
            <a:picLocks noChangeAspect="1"/>
          </p:cNvPicPr>
          <p:nvPr/>
        </p:nvPicPr>
        <p:blipFill>
          <a:blip r:embed="rId2"/>
          <a:stretch>
            <a:fillRect/>
          </a:stretch>
        </p:blipFill>
        <p:spPr>
          <a:xfrm>
            <a:off x="2762078" y="1053978"/>
            <a:ext cx="6667843" cy="4750044"/>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808527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B1F9-197D-1644-7195-08326A23A2EF}"/>
              </a:ext>
            </a:extLst>
          </p:cNvPr>
          <p:cNvSpPr>
            <a:spLocks noGrp="1"/>
          </p:cNvSpPr>
          <p:nvPr>
            <p:ph type="ctrTitle"/>
          </p:nvPr>
        </p:nvSpPr>
        <p:spPr/>
        <p:txBody>
          <a:bodyPr>
            <a:normAutofit fontScale="90000"/>
          </a:bodyPr>
          <a:lstStyle/>
          <a:p>
            <a:r>
              <a:rPr lang="en-US" dirty="0"/>
              <a:t>Evaluation Data Collected </a:t>
            </a:r>
            <a:br>
              <a:rPr lang="en-US" dirty="0"/>
            </a:br>
            <a:endParaRPr lang="en-US" dirty="0"/>
          </a:p>
        </p:txBody>
      </p:sp>
      <p:sp>
        <p:nvSpPr>
          <p:cNvPr id="4" name="Slide Number Placeholder 3">
            <a:extLst>
              <a:ext uri="{FF2B5EF4-FFF2-40B4-BE49-F238E27FC236}">
                <a16:creationId xmlns:a16="http://schemas.microsoft.com/office/drawing/2014/main" id="{06471261-0A1B-4545-E832-F95978EF1B01}"/>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399338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Evaluations for Teachers</a:t>
            </a:r>
          </a:p>
        </p:txBody>
      </p:sp>
      <p:sp>
        <p:nvSpPr>
          <p:cNvPr id="2" name="TextBox 1">
            <a:extLst>
              <a:ext uri="{FF2B5EF4-FFF2-40B4-BE49-F238E27FC236}">
                <a16:creationId xmlns:a16="http://schemas.microsoft.com/office/drawing/2014/main" id="{9756B434-9E5B-5A67-DDD3-AE867B0562DC}"/>
              </a:ext>
            </a:extLst>
          </p:cNvPr>
          <p:cNvSpPr txBox="1"/>
          <p:nvPr/>
        </p:nvSpPr>
        <p:spPr>
          <a:xfrm>
            <a:off x="332873" y="1613043"/>
            <a:ext cx="3293905" cy="2031325"/>
          </a:xfrm>
          <a:prstGeom prst="rect">
            <a:avLst/>
          </a:prstGeom>
          <a:noFill/>
        </p:spPr>
        <p:txBody>
          <a:bodyPr wrap="square" rtlCol="0">
            <a:spAutoFit/>
          </a:bodyPr>
          <a:lstStyle/>
          <a:p>
            <a:r>
              <a:rPr lang="en-US" b="1" dirty="0"/>
              <a:t>Job Codes</a:t>
            </a:r>
          </a:p>
          <a:p>
            <a:r>
              <a:rPr lang="en-US" dirty="0"/>
              <a:t>201  Teacher, Regular</a:t>
            </a:r>
          </a:p>
          <a:p>
            <a:r>
              <a:rPr lang="en-US" dirty="0"/>
              <a:t>202  Teacher, Special Education</a:t>
            </a:r>
          </a:p>
          <a:p>
            <a:r>
              <a:rPr lang="en-US" dirty="0"/>
              <a:t>206  Teacher, Title 1</a:t>
            </a:r>
          </a:p>
          <a:p>
            <a:r>
              <a:rPr lang="en-US" dirty="0"/>
              <a:t>216  Librarian/Media Consultant</a:t>
            </a:r>
          </a:p>
          <a:p>
            <a:r>
              <a:rPr lang="en-US" dirty="0"/>
              <a:t>222  Reading Interventionist</a:t>
            </a:r>
          </a:p>
          <a:p>
            <a:r>
              <a:rPr lang="en-US" dirty="0"/>
              <a:t>223  Math Interventionist</a:t>
            </a:r>
          </a:p>
        </p:txBody>
      </p:sp>
      <p:sp>
        <p:nvSpPr>
          <p:cNvPr id="3" name="TextBox 2">
            <a:extLst>
              <a:ext uri="{FF2B5EF4-FFF2-40B4-BE49-F238E27FC236}">
                <a16:creationId xmlns:a16="http://schemas.microsoft.com/office/drawing/2014/main" id="{D5A61535-8D90-A221-0AD8-DEA3C6C9316B}"/>
              </a:ext>
            </a:extLst>
          </p:cNvPr>
          <p:cNvSpPr txBox="1"/>
          <p:nvPr/>
        </p:nvSpPr>
        <p:spPr>
          <a:xfrm>
            <a:off x="5054885" y="1767155"/>
            <a:ext cx="6102850" cy="295786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Evaluation Ratings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Overall Performance Evaluation Rating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Quality Standard 1:  Know Content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Quality Standard 2: Establish Environment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Quality Standard 3: Facilitate Learning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Quality Standard 4: Professionalism</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Measures of Student Learning</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391612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Evaluations for Principals</a:t>
            </a:r>
          </a:p>
        </p:txBody>
      </p:sp>
      <p:sp>
        <p:nvSpPr>
          <p:cNvPr id="2" name="TextBox 1">
            <a:extLst>
              <a:ext uri="{FF2B5EF4-FFF2-40B4-BE49-F238E27FC236}">
                <a16:creationId xmlns:a16="http://schemas.microsoft.com/office/drawing/2014/main" id="{9756B434-9E5B-5A67-DDD3-AE867B0562DC}"/>
              </a:ext>
            </a:extLst>
          </p:cNvPr>
          <p:cNvSpPr txBox="1"/>
          <p:nvPr/>
        </p:nvSpPr>
        <p:spPr>
          <a:xfrm>
            <a:off x="332873" y="1613043"/>
            <a:ext cx="4043918" cy="1200329"/>
          </a:xfrm>
          <a:prstGeom prst="rect">
            <a:avLst/>
          </a:prstGeom>
          <a:noFill/>
        </p:spPr>
        <p:txBody>
          <a:bodyPr wrap="square" rtlCol="0">
            <a:spAutoFit/>
          </a:bodyPr>
          <a:lstStyle/>
          <a:p>
            <a:r>
              <a:rPr lang="en-US" b="1" dirty="0"/>
              <a:t>Job Codes</a:t>
            </a:r>
          </a:p>
          <a:p>
            <a:pPr marL="342900" indent="-342900">
              <a:buAutoNum type="arabicPlain" startAt="105"/>
            </a:pPr>
            <a:r>
              <a:rPr lang="en-US" dirty="0"/>
              <a:t>  Principals</a:t>
            </a:r>
          </a:p>
          <a:p>
            <a:pPr marL="342900" indent="-342900">
              <a:buAutoNum type="arabicPlain" startAt="105"/>
            </a:pPr>
            <a:r>
              <a:rPr lang="en-US" dirty="0"/>
              <a:t>  Assistant/Deputy/Associate Principal</a:t>
            </a:r>
          </a:p>
          <a:p>
            <a:endParaRPr lang="en-US" dirty="0"/>
          </a:p>
        </p:txBody>
      </p:sp>
      <p:sp>
        <p:nvSpPr>
          <p:cNvPr id="3" name="TextBox 2">
            <a:extLst>
              <a:ext uri="{FF2B5EF4-FFF2-40B4-BE49-F238E27FC236}">
                <a16:creationId xmlns:a16="http://schemas.microsoft.com/office/drawing/2014/main" id="{D5A61535-8D90-A221-0AD8-DEA3C6C9316B}"/>
              </a:ext>
            </a:extLst>
          </p:cNvPr>
          <p:cNvSpPr txBox="1"/>
          <p:nvPr/>
        </p:nvSpPr>
        <p:spPr>
          <a:xfrm>
            <a:off x="5054885" y="1767155"/>
            <a:ext cx="6102850" cy="3927357"/>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Evaluation Ratings</a:t>
            </a:r>
          </a:p>
          <a:p>
            <a:pPr marL="285750" indent="-285750">
              <a:buFont typeface="Wingdings" panose="05000000000000000000" pitchFamily="2" charset="2"/>
              <a:buChar char="§"/>
            </a:pPr>
            <a:r>
              <a:rPr lang="en-US" sz="1800" dirty="0"/>
              <a:t>Principal Overall Performance Evaluation Rating</a:t>
            </a:r>
          </a:p>
          <a:p>
            <a:pPr marL="285750" indent="-285750">
              <a:buFont typeface="Wingdings" panose="05000000000000000000" pitchFamily="2" charset="2"/>
              <a:buChar char="§"/>
            </a:pPr>
            <a:endParaRPr lang="en-US" sz="1800" dirty="0"/>
          </a:p>
          <a:p>
            <a:pPr marL="285750" indent="-285750">
              <a:buFont typeface="Wingdings" panose="05000000000000000000" pitchFamily="2" charset="2"/>
              <a:buChar char="§"/>
            </a:pPr>
            <a:r>
              <a:rPr lang="en-US" sz="1800" dirty="0"/>
              <a:t>Principal Quality Standard 1: Strategy</a:t>
            </a:r>
          </a:p>
          <a:p>
            <a:endParaRPr lang="en-US" sz="1800" dirty="0"/>
          </a:p>
          <a:p>
            <a:pPr marL="285750" indent="-285750">
              <a:buFont typeface="Wingdings" panose="05000000000000000000" pitchFamily="2" charset="2"/>
              <a:buChar char="§"/>
            </a:pPr>
            <a:r>
              <a:rPr lang="en-US" sz="1800" dirty="0"/>
              <a:t>Principal Quality Standard 2: Culture</a:t>
            </a:r>
          </a:p>
          <a:p>
            <a:endParaRPr lang="en-US" sz="1800" dirty="0"/>
          </a:p>
          <a:p>
            <a:pPr marL="285750" indent="-285750">
              <a:buFont typeface="Wingdings" panose="05000000000000000000" pitchFamily="2" charset="2"/>
              <a:buChar char="§"/>
            </a:pPr>
            <a:r>
              <a:rPr lang="en-US" sz="1800" dirty="0"/>
              <a:t>Principal Quality Standard 3: Instruction</a:t>
            </a:r>
          </a:p>
          <a:p>
            <a:endParaRPr lang="en-US" sz="1800" dirty="0"/>
          </a:p>
          <a:p>
            <a:pPr marL="285750" indent="-285750">
              <a:buFont typeface="Wingdings" panose="05000000000000000000" pitchFamily="2" charset="2"/>
              <a:buChar char="§"/>
            </a:pPr>
            <a:r>
              <a:rPr lang="en-US" sz="1800" dirty="0"/>
              <a:t>Principal Quality Standard 4: Professionalism</a:t>
            </a:r>
          </a:p>
          <a:p>
            <a:endParaRPr lang="en-US" sz="1800" dirty="0"/>
          </a:p>
          <a:p>
            <a:pPr marL="285750" indent="-285750">
              <a:buFont typeface="Wingdings" panose="05000000000000000000" pitchFamily="2" charset="2"/>
              <a:buChar char="§"/>
            </a:pPr>
            <a:r>
              <a:rPr lang="en-US" sz="1800" dirty="0"/>
              <a:t>Principal Measures of Student Learning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3585492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Evaluations for Special Service Providers</a:t>
            </a:r>
          </a:p>
        </p:txBody>
      </p:sp>
      <p:sp>
        <p:nvSpPr>
          <p:cNvPr id="2" name="TextBox 1">
            <a:extLst>
              <a:ext uri="{FF2B5EF4-FFF2-40B4-BE49-F238E27FC236}">
                <a16:creationId xmlns:a16="http://schemas.microsoft.com/office/drawing/2014/main" id="{9756B434-9E5B-5A67-DDD3-AE867B0562DC}"/>
              </a:ext>
            </a:extLst>
          </p:cNvPr>
          <p:cNvSpPr txBox="1"/>
          <p:nvPr/>
        </p:nvSpPr>
        <p:spPr>
          <a:xfrm>
            <a:off x="332872" y="1613043"/>
            <a:ext cx="4865852" cy="3139321"/>
          </a:xfrm>
          <a:prstGeom prst="rect">
            <a:avLst/>
          </a:prstGeom>
          <a:noFill/>
        </p:spPr>
        <p:txBody>
          <a:bodyPr wrap="square" rtlCol="0">
            <a:spAutoFit/>
          </a:bodyPr>
          <a:lstStyle/>
          <a:p>
            <a:r>
              <a:rPr lang="en-US" b="1" dirty="0"/>
              <a:t>Job Codes</a:t>
            </a:r>
          </a:p>
          <a:p>
            <a:r>
              <a:rPr lang="en-US" dirty="0"/>
              <a:t> 211 Counselors</a:t>
            </a:r>
          </a:p>
          <a:p>
            <a:r>
              <a:rPr lang="en-US" dirty="0"/>
              <a:t> 231 Audiologist</a:t>
            </a:r>
          </a:p>
          <a:p>
            <a:r>
              <a:rPr lang="en-US" dirty="0"/>
              <a:t> 233 School Nurse, Registered Nurse</a:t>
            </a:r>
          </a:p>
          <a:p>
            <a:r>
              <a:rPr lang="en-US" dirty="0"/>
              <a:t> 234 Occupational Therapist</a:t>
            </a:r>
          </a:p>
          <a:p>
            <a:r>
              <a:rPr lang="en-US" dirty="0"/>
              <a:t> 235 Physical Therapist</a:t>
            </a:r>
          </a:p>
          <a:p>
            <a:r>
              <a:rPr lang="en-US" dirty="0"/>
              <a:t> 236 Psychologist</a:t>
            </a:r>
          </a:p>
          <a:p>
            <a:r>
              <a:rPr lang="en-US" dirty="0"/>
              <a:t> 237 Social Worker</a:t>
            </a:r>
          </a:p>
          <a:p>
            <a:r>
              <a:rPr lang="en-US" dirty="0"/>
              <a:t> 238 Speech Language Pathologist</a:t>
            </a:r>
          </a:p>
          <a:p>
            <a:r>
              <a:rPr lang="en-US" dirty="0"/>
              <a:t> 242 School Orientation and Mobility Specialist</a:t>
            </a:r>
          </a:p>
          <a:p>
            <a:endParaRPr lang="en-US" dirty="0"/>
          </a:p>
        </p:txBody>
      </p:sp>
      <p:sp>
        <p:nvSpPr>
          <p:cNvPr id="3" name="TextBox 2">
            <a:extLst>
              <a:ext uri="{FF2B5EF4-FFF2-40B4-BE49-F238E27FC236}">
                <a16:creationId xmlns:a16="http://schemas.microsoft.com/office/drawing/2014/main" id="{D5A61535-8D90-A221-0AD8-DEA3C6C9316B}"/>
              </a:ext>
            </a:extLst>
          </p:cNvPr>
          <p:cNvSpPr txBox="1"/>
          <p:nvPr/>
        </p:nvSpPr>
        <p:spPr>
          <a:xfrm>
            <a:off x="5948737" y="1767155"/>
            <a:ext cx="5208998" cy="420435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Evaluation Ratings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Overall Performance Evaluation Rating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Quality Standard 1: Professional Expertise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Quality Standard 2: Learning Environment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Quality Standard 3: High Quality Delivery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Quality Standard 4: Professionalism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Measures of Student Outcomes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1295418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B1F9-197D-1644-7195-08326A23A2EF}"/>
              </a:ext>
            </a:extLst>
          </p:cNvPr>
          <p:cNvSpPr>
            <a:spLocks noGrp="1"/>
          </p:cNvSpPr>
          <p:nvPr>
            <p:ph type="ctrTitle"/>
          </p:nvPr>
        </p:nvSpPr>
        <p:spPr/>
        <p:txBody>
          <a:bodyPr>
            <a:normAutofit fontScale="90000"/>
          </a:bodyPr>
          <a:lstStyle/>
          <a:p>
            <a:r>
              <a:rPr lang="en-US" dirty="0"/>
              <a:t>Data Pipeline Process</a:t>
            </a:r>
            <a:br>
              <a:rPr lang="en-US" dirty="0"/>
            </a:br>
            <a:endParaRPr lang="en-US" dirty="0"/>
          </a:p>
        </p:txBody>
      </p:sp>
      <p:sp>
        <p:nvSpPr>
          <p:cNvPr id="4" name="Slide Number Placeholder 3">
            <a:extLst>
              <a:ext uri="{FF2B5EF4-FFF2-40B4-BE49-F238E27FC236}">
                <a16:creationId xmlns:a16="http://schemas.microsoft.com/office/drawing/2014/main" id="{06471261-0A1B-4545-E832-F95978EF1B01}"/>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202746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What makes up the Staff Evaluation Snapshot</a:t>
            </a:r>
          </a:p>
        </p:txBody>
      </p:sp>
      <p:sp>
        <p:nvSpPr>
          <p:cNvPr id="3" name="Rectangle: Rounded Corners 2">
            <a:extLst>
              <a:ext uri="{FF2B5EF4-FFF2-40B4-BE49-F238E27FC236}">
                <a16:creationId xmlns:a16="http://schemas.microsoft.com/office/drawing/2014/main" id="{A1756F96-490A-C90C-65B1-9F79B8F7E361}"/>
              </a:ext>
            </a:extLst>
          </p:cNvPr>
          <p:cNvSpPr/>
          <p:nvPr/>
        </p:nvSpPr>
        <p:spPr>
          <a:xfrm>
            <a:off x="1263685" y="1468314"/>
            <a:ext cx="3829497" cy="11078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Staff Profile Interchange file</a:t>
            </a:r>
          </a:p>
        </p:txBody>
      </p:sp>
      <p:sp>
        <p:nvSpPr>
          <p:cNvPr id="6" name="Plus Sign 5">
            <a:extLst>
              <a:ext uri="{FF2B5EF4-FFF2-40B4-BE49-F238E27FC236}">
                <a16:creationId xmlns:a16="http://schemas.microsoft.com/office/drawing/2014/main" id="{08C71D20-4DAA-BA52-CD87-8447E4B21159}"/>
              </a:ext>
              <a:ext uri="{C183D7F6-B498-43B3-948B-1728B52AA6E4}">
                <adec:decorative xmlns:adec="http://schemas.microsoft.com/office/drawing/2017/decorative" val="1"/>
              </a:ext>
            </a:extLst>
          </p:cNvPr>
          <p:cNvSpPr/>
          <p:nvPr/>
        </p:nvSpPr>
        <p:spPr>
          <a:xfrm>
            <a:off x="5282582" y="1666139"/>
            <a:ext cx="698307" cy="712177"/>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2AB88B6-2A1B-2628-07F3-9C1CDC7D359C}"/>
              </a:ext>
            </a:extLst>
          </p:cNvPr>
          <p:cNvSpPr/>
          <p:nvPr/>
        </p:nvSpPr>
        <p:spPr>
          <a:xfrm>
            <a:off x="6170289" y="1468313"/>
            <a:ext cx="3829497" cy="11078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Staff Evaluation Interchange file</a:t>
            </a:r>
          </a:p>
        </p:txBody>
      </p:sp>
      <p:sp>
        <p:nvSpPr>
          <p:cNvPr id="7" name="Rectangle: Rounded Corners 6">
            <a:extLst>
              <a:ext uri="{FF2B5EF4-FFF2-40B4-BE49-F238E27FC236}">
                <a16:creationId xmlns:a16="http://schemas.microsoft.com/office/drawing/2014/main" id="{8BA2D36A-975F-26E0-3AD1-491F2EE78A08}"/>
              </a:ext>
            </a:extLst>
          </p:cNvPr>
          <p:cNvSpPr/>
          <p:nvPr/>
        </p:nvSpPr>
        <p:spPr>
          <a:xfrm>
            <a:off x="3570250" y="3033346"/>
            <a:ext cx="4483504" cy="21673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Staff Evaluation Snapshot Data </a:t>
            </a:r>
          </a:p>
          <a:p>
            <a:pPr algn="ctr"/>
            <a:r>
              <a:rPr lang="en-US" dirty="0"/>
              <a:t>    </a:t>
            </a:r>
            <a:r>
              <a:rPr lang="en-US" sz="1200" dirty="0"/>
              <a:t>(This is the actual data that gets reported for the Staff Evaluation Snapshot collection)</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921475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Staff Profile Interchange file upload</a:t>
            </a:r>
          </a:p>
        </p:txBody>
      </p:sp>
      <p:pic>
        <p:nvPicPr>
          <p:cNvPr id="5" name="Picture 4" descr="upload staff profile file">
            <a:extLst>
              <a:ext uri="{FF2B5EF4-FFF2-40B4-BE49-F238E27FC236}">
                <a16:creationId xmlns:a16="http://schemas.microsoft.com/office/drawing/2014/main" id="{DDEFAA1C-E942-EB31-7ACA-E888BA9566B7}"/>
              </a:ext>
            </a:extLst>
          </p:cNvPr>
          <p:cNvPicPr>
            <a:picLocks noChangeAspect="1"/>
          </p:cNvPicPr>
          <p:nvPr/>
        </p:nvPicPr>
        <p:blipFill>
          <a:blip r:embed="rId2"/>
          <a:stretch>
            <a:fillRect/>
          </a:stretch>
        </p:blipFill>
        <p:spPr>
          <a:xfrm>
            <a:off x="1119061" y="1609244"/>
            <a:ext cx="4730993" cy="3454578"/>
          </a:xfrm>
          <a:prstGeom prst="rect">
            <a:avLst/>
          </a:prstGeom>
        </p:spPr>
      </p:pic>
      <p:sp>
        <p:nvSpPr>
          <p:cNvPr id="6" name="TextBox 5">
            <a:extLst>
              <a:ext uri="{FF2B5EF4-FFF2-40B4-BE49-F238E27FC236}">
                <a16:creationId xmlns:a16="http://schemas.microsoft.com/office/drawing/2014/main" id="{1EE2A49D-EE42-E66A-293C-871F2683E9BD}"/>
              </a:ext>
            </a:extLst>
          </p:cNvPr>
          <p:cNvSpPr txBox="1"/>
          <p:nvPr/>
        </p:nvSpPr>
        <p:spPr>
          <a:xfrm>
            <a:off x="6739847" y="1869897"/>
            <a:ext cx="4489807" cy="646331"/>
          </a:xfrm>
          <a:prstGeom prst="rect">
            <a:avLst/>
          </a:prstGeom>
          <a:noFill/>
        </p:spPr>
        <p:txBody>
          <a:bodyPr wrap="square" rtlCol="0">
            <a:spAutoFit/>
          </a:bodyPr>
          <a:lstStyle/>
          <a:p>
            <a:r>
              <a:rPr lang="en-US" dirty="0"/>
              <a:t>Staff Profile must contain all staff 2023-2024 school year</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346558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7A8B9-811E-0DBE-2F10-FF5EFA0D5DFE}"/>
              </a:ext>
            </a:extLst>
          </p:cNvPr>
          <p:cNvSpPr>
            <a:spLocks noGrp="1"/>
          </p:cNvSpPr>
          <p:nvPr>
            <p:ph type="ctrTitle"/>
          </p:nvPr>
        </p:nvSpPr>
        <p:spPr>
          <a:xfrm>
            <a:off x="332873" y="253732"/>
            <a:ext cx="5143799" cy="1061884"/>
          </a:xfrm>
        </p:spPr>
        <p:txBody>
          <a:bodyPr>
            <a:normAutofit fontScale="90000"/>
          </a:bodyPr>
          <a:lstStyle/>
          <a:p>
            <a:r>
              <a:rPr lang="en-US" dirty="0"/>
              <a:t>Today’s Agenda</a:t>
            </a:r>
            <a:br>
              <a:rPr lang="en-US" dirty="0"/>
            </a:br>
            <a:endParaRPr lang="en-US" dirty="0"/>
          </a:p>
        </p:txBody>
      </p:sp>
      <p:sp>
        <p:nvSpPr>
          <p:cNvPr id="4" name="Slide Number Placeholder 3">
            <a:extLst>
              <a:ext uri="{FF2B5EF4-FFF2-40B4-BE49-F238E27FC236}">
                <a16:creationId xmlns:a16="http://schemas.microsoft.com/office/drawing/2014/main" id="{F1B9F004-4A02-0C33-BA94-67E8B8DF5816}"/>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
        <p:nvSpPr>
          <p:cNvPr id="2" name="TextBox 1">
            <a:extLst>
              <a:ext uri="{FF2B5EF4-FFF2-40B4-BE49-F238E27FC236}">
                <a16:creationId xmlns:a16="http://schemas.microsoft.com/office/drawing/2014/main" id="{44B77081-05A4-13E9-69B6-0A115A5D5E16}"/>
              </a:ext>
            </a:extLst>
          </p:cNvPr>
          <p:cNvSpPr txBox="1"/>
          <p:nvPr/>
        </p:nvSpPr>
        <p:spPr>
          <a:xfrm>
            <a:off x="3303037" y="2584579"/>
            <a:ext cx="5738326" cy="2862322"/>
          </a:xfrm>
          <a:prstGeom prst="rect">
            <a:avLst/>
          </a:prstGeom>
          <a:noFill/>
        </p:spPr>
        <p:txBody>
          <a:bodyPr wrap="square" rtlCol="0">
            <a:spAutoFit/>
          </a:bodyPr>
          <a:lstStyle/>
          <a:p>
            <a:pPr marL="285750" indent="-285750">
              <a:buFont typeface="Wingdings" panose="05000000000000000000" pitchFamily="2" charset="2"/>
              <a:buChar char="ü"/>
            </a:pPr>
            <a:r>
              <a:rPr lang="en-US" dirty="0"/>
              <a:t>Identity management Roles Needed for this collection</a:t>
            </a:r>
          </a:p>
          <a:p>
            <a:pPr marL="285750" indent="-285750">
              <a:buFont typeface="Wingdings" panose="05000000000000000000" pitchFamily="2" charset="2"/>
              <a:buChar char="ü"/>
            </a:pPr>
            <a:r>
              <a:rPr lang="en-US" dirty="0"/>
              <a:t>Why is this data collected</a:t>
            </a:r>
          </a:p>
          <a:p>
            <a:pPr marL="285750" indent="-285750">
              <a:buFont typeface="Wingdings" panose="05000000000000000000" pitchFamily="2" charset="2"/>
              <a:buChar char="ü"/>
            </a:pPr>
            <a:r>
              <a:rPr lang="en-US" dirty="0"/>
              <a:t>Timeline for collection</a:t>
            </a:r>
          </a:p>
          <a:p>
            <a:pPr marL="285750" indent="-285750">
              <a:buFont typeface="Wingdings" panose="05000000000000000000" pitchFamily="2" charset="2"/>
              <a:buChar char="ü"/>
            </a:pPr>
            <a:r>
              <a:rPr lang="en-US" dirty="0"/>
              <a:t>Collection resources</a:t>
            </a:r>
          </a:p>
          <a:p>
            <a:pPr marL="285750" indent="-285750">
              <a:buFont typeface="Wingdings" panose="05000000000000000000" pitchFamily="2" charset="2"/>
              <a:buChar char="ü"/>
            </a:pPr>
            <a:r>
              <a:rPr lang="en-US" dirty="0"/>
              <a:t>Data collected </a:t>
            </a:r>
          </a:p>
          <a:p>
            <a:pPr marL="285750" indent="-285750">
              <a:buFont typeface="Wingdings" panose="05000000000000000000" pitchFamily="2" charset="2"/>
              <a:buChar char="ü"/>
            </a:pPr>
            <a:r>
              <a:rPr lang="en-US" dirty="0"/>
              <a:t>Data Pipeline Process</a:t>
            </a:r>
          </a:p>
          <a:p>
            <a:pPr marL="285750" indent="-285750">
              <a:buFont typeface="Wingdings" panose="05000000000000000000" pitchFamily="2" charset="2"/>
              <a:buChar char="ü"/>
            </a:pPr>
            <a:r>
              <a:rPr lang="en-US" dirty="0"/>
              <a:t>Validating Data</a:t>
            </a:r>
          </a:p>
          <a:p>
            <a:pPr marL="285750" indent="-285750">
              <a:buFont typeface="Wingdings" panose="05000000000000000000" pitchFamily="2" charset="2"/>
              <a:buChar char="ü"/>
            </a:pPr>
            <a:r>
              <a:rPr lang="en-US" dirty="0"/>
              <a:t>Submit Staff Evaluation Snapshot Data</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173165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522012" cy="898524"/>
          </a:xfrm>
        </p:spPr>
        <p:txBody>
          <a:bodyPr/>
          <a:lstStyle/>
          <a:p>
            <a:r>
              <a:rPr lang="en-US" dirty="0"/>
              <a:t>Staff Evaluation-Steps for Exporting Staff Evaluation file from COPMS-RANDA</a:t>
            </a:r>
          </a:p>
        </p:txBody>
      </p:sp>
      <p:sp>
        <p:nvSpPr>
          <p:cNvPr id="7" name="TextBox 6">
            <a:extLst>
              <a:ext uri="{FF2B5EF4-FFF2-40B4-BE49-F238E27FC236}">
                <a16:creationId xmlns:a16="http://schemas.microsoft.com/office/drawing/2014/main" id="{B8310785-5781-D136-AF42-8A742A7BD725}"/>
              </a:ext>
            </a:extLst>
          </p:cNvPr>
          <p:cNvSpPr txBox="1"/>
          <p:nvPr/>
        </p:nvSpPr>
        <p:spPr>
          <a:xfrm>
            <a:off x="332873" y="1500027"/>
            <a:ext cx="4091081" cy="923330"/>
          </a:xfrm>
          <a:prstGeom prst="rect">
            <a:avLst/>
          </a:prstGeom>
          <a:noFill/>
        </p:spPr>
        <p:txBody>
          <a:bodyPr wrap="square" rtlCol="0">
            <a:spAutoFit/>
          </a:bodyPr>
          <a:lstStyle/>
          <a:p>
            <a:r>
              <a:rPr lang="en-US" dirty="0"/>
              <a:t>Extract file from Vendor</a:t>
            </a:r>
          </a:p>
          <a:p>
            <a:r>
              <a:rPr lang="en-US" dirty="0"/>
              <a:t>	</a:t>
            </a:r>
            <a:r>
              <a:rPr lang="en-US" dirty="0">
                <a:hlinkClick r:id="rId2"/>
              </a:rPr>
              <a:t>Steps for Exporting Staff Evaluation file from COPMS (RANDA)</a:t>
            </a:r>
            <a:endParaRPr lang="en-US" dirty="0"/>
          </a:p>
        </p:txBody>
      </p:sp>
      <p:pic>
        <p:nvPicPr>
          <p:cNvPr id="3" name="Picture 2" descr="RANDA extract">
            <a:extLst>
              <a:ext uri="{FF2B5EF4-FFF2-40B4-BE49-F238E27FC236}">
                <a16:creationId xmlns:a16="http://schemas.microsoft.com/office/drawing/2014/main" id="{B293B316-3447-33C0-6212-5D6904C5CEB2}"/>
              </a:ext>
            </a:extLst>
          </p:cNvPr>
          <p:cNvPicPr>
            <a:picLocks noChangeAspect="1"/>
          </p:cNvPicPr>
          <p:nvPr/>
        </p:nvPicPr>
        <p:blipFill>
          <a:blip r:embed="rId3"/>
          <a:stretch>
            <a:fillRect/>
          </a:stretch>
        </p:blipFill>
        <p:spPr>
          <a:xfrm>
            <a:off x="4932990" y="809554"/>
            <a:ext cx="5444420" cy="5413061"/>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3871754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Staff Evaluation COPMS (Randa) Extract</a:t>
            </a:r>
          </a:p>
        </p:txBody>
      </p:sp>
      <p:pic>
        <p:nvPicPr>
          <p:cNvPr id="3" name="Picture 2" descr="example of extract that is missing data elements">
            <a:extLst>
              <a:ext uri="{FF2B5EF4-FFF2-40B4-BE49-F238E27FC236}">
                <a16:creationId xmlns:a16="http://schemas.microsoft.com/office/drawing/2014/main" id="{4845615E-60A2-0662-CBA8-1BC2C4E58CCC}"/>
              </a:ext>
            </a:extLst>
          </p:cNvPr>
          <p:cNvPicPr>
            <a:picLocks noChangeAspect="1"/>
          </p:cNvPicPr>
          <p:nvPr/>
        </p:nvPicPr>
        <p:blipFill rotWithShape="1">
          <a:blip r:embed="rId2"/>
          <a:srcRect t="78169"/>
          <a:stretch/>
        </p:blipFill>
        <p:spPr>
          <a:xfrm>
            <a:off x="186278" y="2352906"/>
            <a:ext cx="11733088" cy="1343294"/>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3464645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Staff Evaluation interchange file upload</a:t>
            </a:r>
          </a:p>
        </p:txBody>
      </p:sp>
      <p:pic>
        <p:nvPicPr>
          <p:cNvPr id="3" name="Picture 2" descr="upload staff evaluation interchange file">
            <a:extLst>
              <a:ext uri="{FF2B5EF4-FFF2-40B4-BE49-F238E27FC236}">
                <a16:creationId xmlns:a16="http://schemas.microsoft.com/office/drawing/2014/main" id="{E1AB9C54-F535-52F3-E7AD-E50C0F17D39C}"/>
              </a:ext>
            </a:extLst>
          </p:cNvPr>
          <p:cNvPicPr>
            <a:picLocks noChangeAspect="1"/>
          </p:cNvPicPr>
          <p:nvPr/>
        </p:nvPicPr>
        <p:blipFill>
          <a:blip r:embed="rId2"/>
          <a:stretch>
            <a:fillRect/>
          </a:stretch>
        </p:blipFill>
        <p:spPr>
          <a:xfrm>
            <a:off x="443565" y="1631834"/>
            <a:ext cx="6019934" cy="4128865"/>
          </a:xfrm>
          <a:prstGeom prst="rect">
            <a:avLst/>
          </a:prstGeom>
        </p:spPr>
      </p:pic>
      <p:sp>
        <p:nvSpPr>
          <p:cNvPr id="5" name="TextBox 4">
            <a:extLst>
              <a:ext uri="{FF2B5EF4-FFF2-40B4-BE49-F238E27FC236}">
                <a16:creationId xmlns:a16="http://schemas.microsoft.com/office/drawing/2014/main" id="{733F0C54-A842-E72D-4A8A-0BA72DB45BEC}"/>
              </a:ext>
            </a:extLst>
          </p:cNvPr>
          <p:cNvSpPr txBox="1"/>
          <p:nvPr/>
        </p:nvSpPr>
        <p:spPr>
          <a:xfrm>
            <a:off x="6596122" y="1187887"/>
            <a:ext cx="4124129"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Teachers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201  Teacher, Regular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  Teacher, Special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206  Teacher, Title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216  Librarian/Media Consultant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222  Reading Interventionist</a:t>
            </a:r>
          </a:p>
          <a:p>
            <a:pPr marL="342900" marR="0" lvl="0" indent="-342900" algn="l" defTabSz="914400" rtl="0" eaLnBrk="1" fontAlgn="auto" latinLnBrk="0" hangingPunct="1">
              <a:lnSpc>
                <a:spcPct val="100000"/>
              </a:lnSpc>
              <a:spcBef>
                <a:spcPts val="0"/>
              </a:spcBef>
              <a:spcAft>
                <a:spcPts val="0"/>
              </a:spcAft>
              <a:buClrTx/>
              <a:buSzTx/>
              <a:buFontTx/>
              <a:buAutoNum type="arabicPlain" startAt="223"/>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Math Interventionist</a:t>
            </a:r>
          </a:p>
          <a:p>
            <a:r>
              <a:rPr lang="en-US" sz="1600" b="1" dirty="0"/>
              <a:t>Special Services Providers</a:t>
            </a:r>
          </a:p>
          <a:p>
            <a:r>
              <a:rPr lang="en-US" sz="1600" dirty="0"/>
              <a:t>211 Counselors</a:t>
            </a:r>
          </a:p>
          <a:p>
            <a:r>
              <a:rPr lang="en-US" sz="1600" dirty="0"/>
              <a:t> 231 Audiologist</a:t>
            </a:r>
          </a:p>
          <a:p>
            <a:r>
              <a:rPr lang="en-US" sz="1600" dirty="0"/>
              <a:t> 233 School Nurse, Registered Nurse</a:t>
            </a:r>
          </a:p>
          <a:p>
            <a:r>
              <a:rPr lang="en-US" sz="1600" dirty="0"/>
              <a:t> 234 Occupational Therapist</a:t>
            </a:r>
          </a:p>
          <a:p>
            <a:r>
              <a:rPr lang="en-US" sz="1600" dirty="0"/>
              <a:t> 235 Physical Therapist</a:t>
            </a:r>
          </a:p>
          <a:p>
            <a:r>
              <a:rPr lang="en-US" sz="1600" dirty="0"/>
              <a:t> 236 Psychologist</a:t>
            </a:r>
          </a:p>
          <a:p>
            <a:r>
              <a:rPr lang="en-US" sz="1600" dirty="0"/>
              <a:t> 237 Social Worker</a:t>
            </a:r>
          </a:p>
          <a:p>
            <a:r>
              <a:rPr lang="en-US" sz="1600" dirty="0"/>
              <a:t> 238 Speech Language Pathologist</a:t>
            </a:r>
          </a:p>
          <a:p>
            <a:r>
              <a:rPr lang="en-US" sz="1600" dirty="0"/>
              <a:t> 242 School Orientation and Mobility Specialist</a:t>
            </a:r>
          </a:p>
          <a:p>
            <a:pPr marR="0" lvl="0" algn="l" defTabSz="914400" rtl="0" eaLnBrk="1" fontAlgn="auto" latinLnBrk="0" hangingPunct="1">
              <a:lnSpc>
                <a:spcPct val="100000"/>
              </a:lnSpc>
              <a:spcBef>
                <a:spcPts val="0"/>
              </a:spcBef>
              <a:spcAft>
                <a:spcPts val="0"/>
              </a:spcAft>
              <a:buClrTx/>
              <a:buSzTx/>
              <a:tabLst/>
              <a:defRPr/>
            </a:pPr>
            <a:r>
              <a:rPr lang="en-US" sz="1600" b="1" dirty="0">
                <a:solidFill>
                  <a:prstClr val="black"/>
                </a:solidFill>
                <a:latin typeface="Calibri" panose="020F0502020204030204"/>
              </a:rPr>
              <a:t>Principals</a:t>
            </a:r>
          </a:p>
          <a:p>
            <a:pPr marL="342900" indent="-342900">
              <a:buAutoNum type="arabicPlain" startAt="105"/>
            </a:pPr>
            <a:r>
              <a:rPr lang="en-US" sz="1600" dirty="0"/>
              <a:t> Principals</a:t>
            </a:r>
          </a:p>
          <a:p>
            <a:pPr marL="342900" indent="-342900">
              <a:buAutoNum type="arabicPlain" startAt="105"/>
            </a:pPr>
            <a:r>
              <a:rPr lang="en-US" sz="1600" dirty="0"/>
              <a:t>  Assistant/Deputy/Associate Principal  </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1595134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4" y="205176"/>
            <a:ext cx="11022395" cy="898524"/>
          </a:xfrm>
        </p:spPr>
        <p:txBody>
          <a:bodyPr/>
          <a:lstStyle/>
          <a:p>
            <a:r>
              <a:rPr lang="en-US" dirty="0"/>
              <a:t>Optional Extract Process</a:t>
            </a:r>
          </a:p>
        </p:txBody>
      </p:sp>
      <p:sp>
        <p:nvSpPr>
          <p:cNvPr id="6" name="TextBox 5">
            <a:extLst>
              <a:ext uri="{FF2B5EF4-FFF2-40B4-BE49-F238E27FC236}">
                <a16:creationId xmlns:a16="http://schemas.microsoft.com/office/drawing/2014/main" id="{DD6DA7DF-0837-50E0-02C1-0925B7A5A2B0}"/>
              </a:ext>
            </a:extLst>
          </p:cNvPr>
          <p:cNvSpPr txBox="1"/>
          <p:nvPr/>
        </p:nvSpPr>
        <p:spPr>
          <a:xfrm>
            <a:off x="534256" y="1260162"/>
            <a:ext cx="10253609" cy="1200329"/>
          </a:xfrm>
          <a:prstGeom prst="rect">
            <a:avLst/>
          </a:prstGeom>
          <a:noFill/>
        </p:spPr>
        <p:txBody>
          <a:bodyPr wrap="square" rtlCol="0">
            <a:spAutoFit/>
          </a:bodyPr>
          <a:lstStyle/>
          <a:p>
            <a:pPr marL="342900" indent="-342900">
              <a:buFont typeface="+mj-lt"/>
              <a:buAutoNum type="arabicPeriod"/>
            </a:pPr>
            <a:r>
              <a:rPr lang="en-US" dirty="0"/>
              <a:t>Once you upload your incomplete staff evaluation interchange file from COPMS (RANDA) into Data Pipeline</a:t>
            </a:r>
          </a:p>
          <a:p>
            <a:pPr marL="342900" indent="-342900">
              <a:buFont typeface="+mj-lt"/>
              <a:buAutoNum type="arabicPeriod"/>
            </a:pPr>
            <a:r>
              <a:rPr lang="en-US" dirty="0"/>
              <a:t>You can now extract a staff evaluation file that will produce all staff that CDE is looking for evaluation data for:  Staff Evaluation Combined</a:t>
            </a:r>
          </a:p>
        </p:txBody>
      </p:sp>
      <p:pic>
        <p:nvPicPr>
          <p:cNvPr id="9" name="Picture 8" descr="extract the combined staff evaluation file">
            <a:extLst>
              <a:ext uri="{FF2B5EF4-FFF2-40B4-BE49-F238E27FC236}">
                <a16:creationId xmlns:a16="http://schemas.microsoft.com/office/drawing/2014/main" id="{D8F1B3E6-ADD8-251E-2FCE-7268070FCA89}"/>
              </a:ext>
            </a:extLst>
          </p:cNvPr>
          <p:cNvPicPr>
            <a:picLocks noChangeAspect="1"/>
          </p:cNvPicPr>
          <p:nvPr/>
        </p:nvPicPr>
        <p:blipFill>
          <a:blip r:embed="rId2"/>
          <a:stretch>
            <a:fillRect/>
          </a:stretch>
        </p:blipFill>
        <p:spPr>
          <a:xfrm>
            <a:off x="754930" y="2519274"/>
            <a:ext cx="10192274" cy="3353816"/>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880479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495006" cy="898524"/>
          </a:xfrm>
        </p:spPr>
        <p:txBody>
          <a:bodyPr/>
          <a:lstStyle/>
          <a:p>
            <a:r>
              <a:rPr lang="en-US" dirty="0"/>
              <a:t>Staff Evaluation completed file</a:t>
            </a:r>
          </a:p>
        </p:txBody>
      </p:sp>
      <p:pic>
        <p:nvPicPr>
          <p:cNvPr id="7" name="Picture 6" descr="example of the combined extract">
            <a:extLst>
              <a:ext uri="{FF2B5EF4-FFF2-40B4-BE49-F238E27FC236}">
                <a16:creationId xmlns:a16="http://schemas.microsoft.com/office/drawing/2014/main" id="{61322128-C9BE-7108-73CD-4A8E1C63793E}"/>
              </a:ext>
            </a:extLst>
          </p:cNvPr>
          <p:cNvPicPr>
            <a:picLocks noChangeAspect="1"/>
          </p:cNvPicPr>
          <p:nvPr/>
        </p:nvPicPr>
        <p:blipFill>
          <a:blip r:embed="rId2"/>
          <a:stretch>
            <a:fillRect/>
          </a:stretch>
        </p:blipFill>
        <p:spPr>
          <a:xfrm>
            <a:off x="332873" y="1694753"/>
            <a:ext cx="11605698" cy="1413271"/>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2820737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147544" cy="898524"/>
          </a:xfrm>
        </p:spPr>
        <p:txBody>
          <a:bodyPr>
            <a:normAutofit/>
          </a:bodyPr>
          <a:lstStyle/>
          <a:p>
            <a:r>
              <a:rPr lang="en-US" dirty="0"/>
              <a:t>Using the Staff Evaluation Combined Extract  complete </a:t>
            </a:r>
            <a:br>
              <a:rPr lang="en-US" dirty="0"/>
            </a:br>
            <a:endParaRPr lang="en-US" dirty="0"/>
          </a:p>
        </p:txBody>
      </p:sp>
      <p:pic>
        <p:nvPicPr>
          <p:cNvPr id="3" name="Picture 2" descr="upload staff evaluation interchange file">
            <a:extLst>
              <a:ext uri="{FF2B5EF4-FFF2-40B4-BE49-F238E27FC236}">
                <a16:creationId xmlns:a16="http://schemas.microsoft.com/office/drawing/2014/main" id="{E1AB9C54-F535-52F3-E7AD-E50C0F17D39C}"/>
              </a:ext>
            </a:extLst>
          </p:cNvPr>
          <p:cNvPicPr>
            <a:picLocks noChangeAspect="1"/>
          </p:cNvPicPr>
          <p:nvPr/>
        </p:nvPicPr>
        <p:blipFill>
          <a:blip r:embed="rId2"/>
          <a:stretch>
            <a:fillRect/>
          </a:stretch>
        </p:blipFill>
        <p:spPr>
          <a:xfrm>
            <a:off x="3366782" y="1703155"/>
            <a:ext cx="4483505" cy="3075082"/>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2496129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Checking for errors-Interchange level</a:t>
            </a:r>
          </a:p>
        </p:txBody>
      </p:sp>
      <p:pic>
        <p:nvPicPr>
          <p:cNvPr id="3" name="Picture 2" descr="checking for interchange errors">
            <a:extLst>
              <a:ext uri="{FF2B5EF4-FFF2-40B4-BE49-F238E27FC236}">
                <a16:creationId xmlns:a16="http://schemas.microsoft.com/office/drawing/2014/main" id="{5BF93204-0A84-938A-C545-E1C885E01D9E}"/>
              </a:ext>
            </a:extLst>
          </p:cNvPr>
          <p:cNvPicPr>
            <a:picLocks noChangeAspect="1"/>
          </p:cNvPicPr>
          <p:nvPr/>
        </p:nvPicPr>
        <p:blipFill>
          <a:blip r:embed="rId2"/>
          <a:stretch>
            <a:fillRect/>
          </a:stretch>
        </p:blipFill>
        <p:spPr>
          <a:xfrm>
            <a:off x="332873" y="1192800"/>
            <a:ext cx="11232110" cy="2813143"/>
          </a:xfrm>
          <a:prstGeom prst="rect">
            <a:avLst/>
          </a:prstGeom>
        </p:spPr>
      </p:pic>
      <p:pic>
        <p:nvPicPr>
          <p:cNvPr id="6" name="Picture 5" descr="clicking on view details gives you the errors in detail&#10;">
            <a:extLst>
              <a:ext uri="{FF2B5EF4-FFF2-40B4-BE49-F238E27FC236}">
                <a16:creationId xmlns:a16="http://schemas.microsoft.com/office/drawing/2014/main" id="{3DD4BE59-7956-DA0D-2783-5011A18DB8B9}"/>
              </a:ext>
            </a:extLst>
          </p:cNvPr>
          <p:cNvPicPr>
            <a:picLocks noChangeAspect="1"/>
          </p:cNvPicPr>
          <p:nvPr/>
        </p:nvPicPr>
        <p:blipFill>
          <a:blip r:embed="rId3"/>
          <a:stretch>
            <a:fillRect/>
          </a:stretch>
        </p:blipFill>
        <p:spPr>
          <a:xfrm>
            <a:off x="172224" y="3213369"/>
            <a:ext cx="11686903" cy="1458872"/>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3467499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147544" cy="898524"/>
          </a:xfrm>
        </p:spPr>
        <p:txBody>
          <a:bodyPr>
            <a:normAutofit/>
          </a:bodyPr>
          <a:lstStyle/>
          <a:p>
            <a:r>
              <a:rPr lang="en-US" dirty="0"/>
              <a:t>Correct your errors and upload corrected interchange file</a:t>
            </a:r>
            <a:br>
              <a:rPr lang="en-US" dirty="0"/>
            </a:br>
            <a:endParaRPr lang="en-US" dirty="0"/>
          </a:p>
        </p:txBody>
      </p:sp>
      <p:pic>
        <p:nvPicPr>
          <p:cNvPr id="3" name="Picture 2" descr="upload the corrected staff evaluation interchange file">
            <a:extLst>
              <a:ext uri="{FF2B5EF4-FFF2-40B4-BE49-F238E27FC236}">
                <a16:creationId xmlns:a16="http://schemas.microsoft.com/office/drawing/2014/main" id="{E1AB9C54-F535-52F3-E7AD-E50C0F17D39C}"/>
              </a:ext>
            </a:extLst>
          </p:cNvPr>
          <p:cNvPicPr>
            <a:picLocks noChangeAspect="1"/>
          </p:cNvPicPr>
          <p:nvPr/>
        </p:nvPicPr>
        <p:blipFill>
          <a:blip r:embed="rId2"/>
          <a:stretch>
            <a:fillRect/>
          </a:stretch>
        </p:blipFill>
        <p:spPr>
          <a:xfrm>
            <a:off x="3366782" y="1703155"/>
            <a:ext cx="4483505" cy="3075082"/>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3669593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Creating Staff Evaluation Snapshot</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5" name="Picture 4" descr="steps to create a staff evaluation snapshot">
            <a:extLst>
              <a:ext uri="{FF2B5EF4-FFF2-40B4-BE49-F238E27FC236}">
                <a16:creationId xmlns:a16="http://schemas.microsoft.com/office/drawing/2014/main" id="{8D24F012-F2EA-D38B-0149-6742B1DD65E0}"/>
              </a:ext>
            </a:extLst>
          </p:cNvPr>
          <p:cNvPicPr>
            <a:picLocks noChangeAspect="1"/>
          </p:cNvPicPr>
          <p:nvPr/>
        </p:nvPicPr>
        <p:blipFill>
          <a:blip r:embed="rId3"/>
          <a:stretch>
            <a:fillRect/>
          </a:stretch>
        </p:blipFill>
        <p:spPr>
          <a:xfrm>
            <a:off x="748327" y="1634310"/>
            <a:ext cx="10825451" cy="3589379"/>
          </a:xfrm>
          <a:prstGeom prst="rect">
            <a:avLst/>
          </a:prstGeom>
        </p:spPr>
      </p:pic>
    </p:spTree>
    <p:extLst>
      <p:ext uri="{BB962C8B-B14F-4D97-AF65-F5344CB8AC3E}">
        <p14:creationId xmlns:p14="http://schemas.microsoft.com/office/powerpoint/2010/main" val="2612755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Checking for errors-snapshot level</a:t>
            </a:r>
          </a:p>
        </p:txBody>
      </p:sp>
      <p:pic>
        <p:nvPicPr>
          <p:cNvPr id="3" name="Picture 2" descr="checking for snapshot level errors">
            <a:extLst>
              <a:ext uri="{FF2B5EF4-FFF2-40B4-BE49-F238E27FC236}">
                <a16:creationId xmlns:a16="http://schemas.microsoft.com/office/drawing/2014/main" id="{2F2A236F-76AB-E279-EB80-C64BC2C96A60}"/>
              </a:ext>
            </a:extLst>
          </p:cNvPr>
          <p:cNvPicPr>
            <a:picLocks noChangeAspect="1"/>
          </p:cNvPicPr>
          <p:nvPr/>
        </p:nvPicPr>
        <p:blipFill>
          <a:blip r:embed="rId2"/>
          <a:stretch>
            <a:fillRect/>
          </a:stretch>
        </p:blipFill>
        <p:spPr>
          <a:xfrm>
            <a:off x="1163782" y="1620478"/>
            <a:ext cx="10206446" cy="4207650"/>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1978738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BFC9-9688-01E1-4EE6-6838288578D9}"/>
              </a:ext>
            </a:extLst>
          </p:cNvPr>
          <p:cNvSpPr>
            <a:spLocks noGrp="1"/>
          </p:cNvSpPr>
          <p:nvPr>
            <p:ph type="title"/>
          </p:nvPr>
        </p:nvSpPr>
        <p:spPr>
          <a:xfrm>
            <a:off x="443565" y="205176"/>
            <a:ext cx="10818484" cy="898524"/>
          </a:xfrm>
        </p:spPr>
        <p:txBody>
          <a:bodyPr/>
          <a:lstStyle/>
          <a:p>
            <a:r>
              <a:rPr lang="en-US" dirty="0"/>
              <a:t>Identity Management System (idM) Roles needed for this collection</a:t>
            </a:r>
          </a:p>
        </p:txBody>
      </p:sp>
      <p:sp>
        <p:nvSpPr>
          <p:cNvPr id="3" name="Content Placeholder 2">
            <a:extLst>
              <a:ext uri="{FF2B5EF4-FFF2-40B4-BE49-F238E27FC236}">
                <a16:creationId xmlns:a16="http://schemas.microsoft.com/office/drawing/2014/main" id="{84476BB4-E793-2FBA-9AD6-DAA50B9371B8}"/>
              </a:ext>
            </a:extLst>
          </p:cNvPr>
          <p:cNvSpPr>
            <a:spLocks noGrp="1"/>
          </p:cNvSpPr>
          <p:nvPr>
            <p:ph sz="half" idx="1"/>
          </p:nvPr>
        </p:nvSpPr>
        <p:spPr>
          <a:xfrm>
            <a:off x="838199" y="1520890"/>
            <a:ext cx="10274559" cy="4384928"/>
          </a:xfrm>
        </p:spPr>
        <p:txBody>
          <a:bodyPr/>
          <a:lstStyle/>
          <a:p>
            <a:r>
              <a:rPr lang="en-US" b="1" dirty="0">
                <a:latin typeface="Calibri"/>
                <a:cs typeface="Calibri"/>
              </a:rPr>
              <a:t>Staff Interchange Roles (both 4-digit LEAs and 5 digit AUs):</a:t>
            </a:r>
          </a:p>
          <a:p>
            <a:pPr lvl="1"/>
            <a:r>
              <a:rPr lang="en-US" b="1" dirty="0">
                <a:latin typeface="Calibri" panose="020F0502020204030204" pitchFamily="34" charset="0"/>
                <a:cs typeface="Calibri" panose="020F0502020204030204" pitchFamily="34" charset="0"/>
              </a:rPr>
              <a:t>STF~ LEAUSER – upload and modify staff interchange files OR</a:t>
            </a:r>
          </a:p>
          <a:p>
            <a:pPr lvl="1"/>
            <a:r>
              <a:rPr lang="en-US" b="1" dirty="0">
                <a:latin typeface="Calibri" panose="020F0502020204030204" pitchFamily="34" charset="0"/>
                <a:cs typeface="Calibri" panose="020F0502020204030204" pitchFamily="34" charset="0"/>
              </a:rPr>
              <a:t>STF~LEAVIEWER – view (only) staff interchange data</a:t>
            </a:r>
          </a:p>
          <a:p>
            <a:endParaRPr lang="en-US" b="1" dirty="0">
              <a:latin typeface="Calibri" panose="020F0502020204030204" pitchFamily="34" charset="0"/>
              <a:cs typeface="Calibri" panose="020F0502020204030204" pitchFamily="34" charset="0"/>
            </a:endParaRPr>
          </a:p>
          <a:p>
            <a:r>
              <a:rPr lang="en-US" b="1" dirty="0">
                <a:latin typeface="Calibri"/>
                <a:cs typeface="Calibri"/>
              </a:rPr>
              <a:t>Staff Evaluation Snapshot Roles (only 4-digit LEA codes):</a:t>
            </a:r>
          </a:p>
          <a:p>
            <a:pPr lvl="1"/>
            <a:r>
              <a:rPr lang="en-US" b="1" dirty="0">
                <a:latin typeface="Calibri" panose="020F0502020204030204" pitchFamily="34" charset="0"/>
                <a:cs typeface="Calibri" panose="020F0502020204030204" pitchFamily="34" charset="0"/>
              </a:rPr>
              <a:t>EVS~LEAAPPROVER – Approves, creates, views Snapshot OR</a:t>
            </a:r>
          </a:p>
          <a:p>
            <a:pPr lvl="1"/>
            <a:r>
              <a:rPr lang="en-US" b="1" dirty="0">
                <a:latin typeface="Calibri" panose="020F0502020204030204" pitchFamily="34" charset="0"/>
                <a:cs typeface="Calibri" panose="020F0502020204030204" pitchFamily="34" charset="0"/>
              </a:rPr>
              <a:t>EVS~LEAUSER -  creates, views Snapshot OR</a:t>
            </a:r>
          </a:p>
          <a:p>
            <a:pPr lvl="1"/>
            <a:r>
              <a:rPr lang="en-US" b="1" dirty="0">
                <a:latin typeface="Calibri" panose="020F0502020204030204" pitchFamily="34" charset="0"/>
                <a:cs typeface="Calibri" panose="020F0502020204030204" pitchFamily="34" charset="0"/>
              </a:rPr>
              <a:t>EVS~LEAVIEWER- views snapshot</a:t>
            </a:r>
          </a:p>
          <a:p>
            <a:endParaRPr lang="en-US" dirty="0"/>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499285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495006" cy="898524"/>
          </a:xfrm>
        </p:spPr>
        <p:txBody>
          <a:bodyPr/>
          <a:lstStyle/>
          <a:p>
            <a:r>
              <a:rPr lang="en-US" dirty="0"/>
              <a:t>Reminder to create a new snapshot each time to correct your interchange file or files</a:t>
            </a:r>
          </a:p>
        </p:txBody>
      </p:sp>
      <p:sp>
        <p:nvSpPr>
          <p:cNvPr id="2" name="TextBox 1">
            <a:extLst>
              <a:ext uri="{FF2B5EF4-FFF2-40B4-BE49-F238E27FC236}">
                <a16:creationId xmlns:a16="http://schemas.microsoft.com/office/drawing/2014/main" id="{18F8A4F1-18C8-73F2-DE0B-B6ABD7CE7CC4}"/>
              </a:ext>
            </a:extLst>
          </p:cNvPr>
          <p:cNvSpPr txBox="1"/>
          <p:nvPr/>
        </p:nvSpPr>
        <p:spPr>
          <a:xfrm>
            <a:off x="791110" y="1530849"/>
            <a:ext cx="10644027" cy="646331"/>
          </a:xfrm>
          <a:prstGeom prst="rect">
            <a:avLst/>
          </a:prstGeom>
          <a:noFill/>
        </p:spPr>
        <p:txBody>
          <a:bodyPr wrap="square" rtlCol="0">
            <a:spAutoFit/>
          </a:bodyPr>
          <a:lstStyle/>
          <a:p>
            <a:r>
              <a:rPr lang="en-US" dirty="0"/>
              <a:t>When creating a snapshot, Data Pipeline takes a snapshot of your data at the time that you clicked on the create snapshot button.  </a:t>
            </a:r>
          </a:p>
        </p:txBody>
      </p:sp>
      <p:pic>
        <p:nvPicPr>
          <p:cNvPr id="6" name="Picture 5" descr="create a new snapshot every time you upload a new interchange file">
            <a:extLst>
              <a:ext uri="{FF2B5EF4-FFF2-40B4-BE49-F238E27FC236}">
                <a16:creationId xmlns:a16="http://schemas.microsoft.com/office/drawing/2014/main" id="{96383087-154F-3B05-3B02-C96F2092288C}"/>
              </a:ext>
            </a:extLst>
          </p:cNvPr>
          <p:cNvPicPr>
            <a:picLocks noChangeAspect="1"/>
          </p:cNvPicPr>
          <p:nvPr/>
        </p:nvPicPr>
        <p:blipFill>
          <a:blip r:embed="rId2"/>
          <a:stretch>
            <a:fillRect/>
          </a:stretch>
        </p:blipFill>
        <p:spPr>
          <a:xfrm>
            <a:off x="886650" y="2284108"/>
            <a:ext cx="10548487" cy="3497547"/>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842810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104503" y="205176"/>
            <a:ext cx="11033760" cy="898524"/>
          </a:xfrm>
        </p:spPr>
        <p:txBody>
          <a:bodyPr/>
          <a:lstStyle/>
          <a:p>
            <a:r>
              <a:rPr lang="en-US" dirty="0"/>
              <a:t>Once Snapshot is error free-Validate data </a:t>
            </a:r>
            <a:br>
              <a:rPr lang="en-US" dirty="0"/>
            </a:br>
            <a:r>
              <a:rPr lang="en-US" dirty="0"/>
              <a:t>	Review your snapshot records using Data Pipeline snapshot extract</a:t>
            </a:r>
          </a:p>
        </p:txBody>
      </p:sp>
      <p:pic>
        <p:nvPicPr>
          <p:cNvPr id="3" name="Picture 2" descr="verify your snapshot records are correct">
            <a:extLst>
              <a:ext uri="{FF2B5EF4-FFF2-40B4-BE49-F238E27FC236}">
                <a16:creationId xmlns:a16="http://schemas.microsoft.com/office/drawing/2014/main" id="{D4D7D1E0-3D4F-94B4-AAEE-A5D103B90A77}"/>
              </a:ext>
            </a:extLst>
          </p:cNvPr>
          <p:cNvPicPr>
            <a:picLocks noChangeAspect="1"/>
          </p:cNvPicPr>
          <p:nvPr/>
        </p:nvPicPr>
        <p:blipFill>
          <a:blip r:embed="rId2"/>
          <a:stretch>
            <a:fillRect/>
          </a:stretch>
        </p:blipFill>
        <p:spPr>
          <a:xfrm>
            <a:off x="481219" y="1600381"/>
            <a:ext cx="10737669" cy="3308894"/>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96259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104503" y="205176"/>
            <a:ext cx="11033760" cy="898524"/>
          </a:xfrm>
        </p:spPr>
        <p:txBody>
          <a:bodyPr/>
          <a:lstStyle/>
          <a:p>
            <a:r>
              <a:rPr lang="en-US" dirty="0"/>
              <a:t>Validate your data</a:t>
            </a:r>
            <a:br>
              <a:rPr lang="en-US" dirty="0"/>
            </a:br>
            <a:r>
              <a:rPr lang="en-US" dirty="0"/>
              <a:t>	Using Cognos (Cedar) Reports</a:t>
            </a:r>
          </a:p>
        </p:txBody>
      </p:sp>
      <p:pic>
        <p:nvPicPr>
          <p:cNvPr id="3" name="Picture 2" descr="use cognos to pull snapshot records then verify the data is correct">
            <a:extLst>
              <a:ext uri="{FF2B5EF4-FFF2-40B4-BE49-F238E27FC236}">
                <a16:creationId xmlns:a16="http://schemas.microsoft.com/office/drawing/2014/main" id="{2F1AA893-2BD6-BB72-C8E0-9408951C82B2}"/>
              </a:ext>
            </a:extLst>
          </p:cNvPr>
          <p:cNvPicPr>
            <a:picLocks noChangeAspect="1"/>
          </p:cNvPicPr>
          <p:nvPr/>
        </p:nvPicPr>
        <p:blipFill>
          <a:blip r:embed="rId2"/>
          <a:stretch>
            <a:fillRect/>
          </a:stretch>
        </p:blipFill>
        <p:spPr>
          <a:xfrm>
            <a:off x="433215" y="1250510"/>
            <a:ext cx="1866667" cy="4038703"/>
          </a:xfrm>
          <a:prstGeom prst="rect">
            <a:avLst/>
          </a:prstGeom>
        </p:spPr>
      </p:pic>
      <p:pic>
        <p:nvPicPr>
          <p:cNvPr id="6" name="Picture 5" descr="you can download the records in the format of your choice">
            <a:extLst>
              <a:ext uri="{FF2B5EF4-FFF2-40B4-BE49-F238E27FC236}">
                <a16:creationId xmlns:a16="http://schemas.microsoft.com/office/drawing/2014/main" id="{05D34ED3-A191-5D87-C8D1-22977E8CF948}"/>
              </a:ext>
            </a:extLst>
          </p:cNvPr>
          <p:cNvPicPr>
            <a:picLocks noChangeAspect="1"/>
          </p:cNvPicPr>
          <p:nvPr/>
        </p:nvPicPr>
        <p:blipFill>
          <a:blip r:embed="rId3"/>
          <a:stretch>
            <a:fillRect/>
          </a:stretch>
        </p:blipFill>
        <p:spPr>
          <a:xfrm>
            <a:off x="2479320" y="1883455"/>
            <a:ext cx="9279465" cy="4207493"/>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1940585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104503" y="205176"/>
            <a:ext cx="11033760" cy="898524"/>
          </a:xfrm>
        </p:spPr>
        <p:txBody>
          <a:bodyPr/>
          <a:lstStyle/>
          <a:p>
            <a:r>
              <a:rPr lang="en-US" dirty="0"/>
              <a:t>Submit data and download signature page</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5" name="Picture 4" descr="submit staff evaluation snapshot data to CDE and download the signature page">
            <a:extLst>
              <a:ext uri="{FF2B5EF4-FFF2-40B4-BE49-F238E27FC236}">
                <a16:creationId xmlns:a16="http://schemas.microsoft.com/office/drawing/2014/main" id="{DF71982C-C12C-0C03-3A95-F7BC4CE579FF}"/>
              </a:ext>
            </a:extLst>
          </p:cNvPr>
          <p:cNvPicPr>
            <a:picLocks noChangeAspect="1"/>
          </p:cNvPicPr>
          <p:nvPr/>
        </p:nvPicPr>
        <p:blipFill>
          <a:blip r:embed="rId3"/>
          <a:stretch>
            <a:fillRect/>
          </a:stretch>
        </p:blipFill>
        <p:spPr>
          <a:xfrm>
            <a:off x="466344" y="1457769"/>
            <a:ext cx="11033760" cy="4259612"/>
          </a:xfrm>
          <a:prstGeom prst="rect">
            <a:avLst/>
          </a:prstGeom>
        </p:spPr>
      </p:pic>
    </p:spTree>
    <p:extLst>
      <p:ext uri="{BB962C8B-B14F-4D97-AF65-F5344CB8AC3E}">
        <p14:creationId xmlns:p14="http://schemas.microsoft.com/office/powerpoint/2010/main" val="1208126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B1F9-197D-1644-7195-08326A23A2EF}"/>
              </a:ext>
            </a:extLst>
          </p:cNvPr>
          <p:cNvSpPr>
            <a:spLocks noGrp="1"/>
          </p:cNvSpPr>
          <p:nvPr>
            <p:ph type="ctrTitle"/>
          </p:nvPr>
        </p:nvSpPr>
        <p:spPr/>
        <p:txBody>
          <a:bodyPr>
            <a:normAutofit fontScale="90000"/>
          </a:bodyPr>
          <a:lstStyle/>
          <a:p>
            <a:r>
              <a:rPr lang="en-US" dirty="0"/>
              <a:t>Collection Recommendations</a:t>
            </a:r>
            <a:br>
              <a:rPr lang="en-US" dirty="0"/>
            </a:br>
            <a:endParaRPr lang="en-US" dirty="0"/>
          </a:p>
        </p:txBody>
      </p:sp>
      <p:sp>
        <p:nvSpPr>
          <p:cNvPr id="4" name="Slide Number Placeholder 3">
            <a:extLst>
              <a:ext uri="{FF2B5EF4-FFF2-40B4-BE49-F238E27FC236}">
                <a16:creationId xmlns:a16="http://schemas.microsoft.com/office/drawing/2014/main" id="{06471261-0A1B-4545-E832-F95978EF1B01}"/>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1520938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Collection Recommendations-Get it completed early</a:t>
            </a:r>
          </a:p>
        </p:txBody>
      </p:sp>
      <p:sp>
        <p:nvSpPr>
          <p:cNvPr id="5" name="TextBox 4">
            <a:extLst>
              <a:ext uri="{FF2B5EF4-FFF2-40B4-BE49-F238E27FC236}">
                <a16:creationId xmlns:a16="http://schemas.microsoft.com/office/drawing/2014/main" id="{1BE063A7-BF4C-FF64-C8E9-CAD4DF9BD3A9}"/>
              </a:ext>
            </a:extLst>
          </p:cNvPr>
          <p:cNvSpPr txBox="1"/>
          <p:nvPr/>
        </p:nvSpPr>
        <p:spPr>
          <a:xfrm>
            <a:off x="332873" y="1643865"/>
            <a:ext cx="11246102" cy="2339102"/>
          </a:xfrm>
          <a:prstGeom prst="rect">
            <a:avLst/>
          </a:prstGeom>
          <a:noFill/>
        </p:spPr>
        <p:txBody>
          <a:bodyPr wrap="square" rtlCol="0">
            <a:spAutoFit/>
          </a:bodyPr>
          <a:lstStyle/>
          <a:p>
            <a:pPr marL="285750" indent="-285750">
              <a:buFont typeface="Wingdings" panose="05000000000000000000" pitchFamily="2" charset="2"/>
              <a:buChar char="Ø"/>
            </a:pPr>
            <a:r>
              <a:rPr lang="en-US" sz="3200" dirty="0"/>
              <a:t>Get this collection completed early</a:t>
            </a:r>
          </a:p>
          <a:p>
            <a:pPr marL="742950" lvl="1" indent="-285750">
              <a:buFont typeface="Wingdings" panose="05000000000000000000" pitchFamily="2" charset="2"/>
              <a:buChar char="Ø"/>
            </a:pPr>
            <a:r>
              <a:rPr lang="en-US" sz="3200" dirty="0"/>
              <a:t>COPMS rolls over to the new school year</a:t>
            </a:r>
          </a:p>
          <a:p>
            <a:pPr marL="742950" lvl="1" indent="-285750">
              <a:buFont typeface="Wingdings" panose="05000000000000000000" pitchFamily="2" charset="2"/>
              <a:buChar char="Ø"/>
            </a:pPr>
            <a:r>
              <a:rPr lang="en-US" sz="3200" dirty="0"/>
              <a:t>Evaluators leave for summer break</a:t>
            </a:r>
          </a:p>
          <a:p>
            <a:pPr marL="742950" lvl="1" indent="-285750">
              <a:buFont typeface="Wingdings" panose="05000000000000000000" pitchFamily="2" charset="2"/>
              <a:buChar char="Ø"/>
            </a:pPr>
            <a:r>
              <a:rPr lang="en-US" sz="3200" dirty="0"/>
              <a:t>Some Evaluators will not be returning for the next school year</a:t>
            </a:r>
          </a:p>
          <a:p>
            <a:r>
              <a:rPr lang="en-US" dirty="0"/>
              <a:t>	</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35</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3847030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416C-5F6D-56F7-429A-80FD0A190C25}"/>
              </a:ext>
            </a:extLst>
          </p:cNvPr>
          <p:cNvSpPr>
            <a:spLocks noGrp="1"/>
          </p:cNvSpPr>
          <p:nvPr>
            <p:ph type="title"/>
          </p:nvPr>
        </p:nvSpPr>
        <p:spPr>
          <a:xfrm>
            <a:off x="443565" y="205176"/>
            <a:ext cx="8065168" cy="898524"/>
          </a:xfrm>
        </p:spPr>
        <p:txBody>
          <a:bodyPr vert="horz" lIns="91440" tIns="45720" rIns="91440" bIns="45720" rtlCol="0" anchor="ctr">
            <a:normAutofit/>
          </a:bodyPr>
          <a:lstStyle/>
          <a:p>
            <a:r>
              <a:rPr lang="en-US" dirty="0"/>
              <a:t>Thank you for joining today!</a:t>
            </a:r>
          </a:p>
        </p:txBody>
      </p:sp>
      <p:graphicFrame>
        <p:nvGraphicFramePr>
          <p:cNvPr id="12" name="TextBox 9" descr="Summer Town Hall Dates&#10;Thursday, June 1st&#10;Thursday, June 15th&#10;Thursday, June 29th&#10;Thursday, July 13th&#10;Thursday, July 27th &#10;Thursday, August 10th &#10;Thursday, August 24th ">
            <a:extLst>
              <a:ext uri="{FF2B5EF4-FFF2-40B4-BE49-F238E27FC236}">
                <a16:creationId xmlns:a16="http://schemas.microsoft.com/office/drawing/2014/main" id="{1AA09EE0-7419-6ED5-4AA1-CC9009509570}"/>
              </a:ext>
            </a:extLst>
          </p:cNvPr>
          <p:cNvGraphicFramePr>
            <a:graphicFrameLocks noGrp="1"/>
          </p:cNvGraphicFramePr>
          <p:nvPr>
            <p:ph sz="half" idx="1"/>
            <p:extLst>
              <p:ext uri="{D42A27DB-BD31-4B8C-83A1-F6EECF244321}">
                <p14:modId xmlns:p14="http://schemas.microsoft.com/office/powerpoint/2010/main" val="2360713363"/>
              </p:ext>
            </p:extLst>
          </p:nvPr>
        </p:nvGraphicFramePr>
        <p:xfrm>
          <a:off x="838200" y="1554163"/>
          <a:ext cx="5181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8">
            <a:extLst>
              <a:ext uri="{FF2B5EF4-FFF2-40B4-BE49-F238E27FC236}">
                <a16:creationId xmlns:a16="http://schemas.microsoft.com/office/drawing/2014/main" id="{ACA9F59E-C349-9E1E-DAAB-3BFA8BB2BAD6}"/>
              </a:ext>
              <a:ext uri="{C183D7F6-B498-43B3-948B-1728B52AA6E4}">
                <adec:decorative xmlns:adec="http://schemas.microsoft.com/office/drawing/2017/decorative" val="1"/>
              </a:ext>
            </a:extLst>
          </p:cNvPr>
          <p:cNvPicPr>
            <a:picLocks noGrp="1" noChangeAspect="1" noChangeArrowheads="1"/>
          </p:cNvPicPr>
          <p:nvPr>
            <p:ph sz="half" idx="2"/>
          </p:nvPr>
        </p:nvPicPr>
        <p:blipFill rotWithShape="1">
          <a:blip r:embed="rId8" cstate="print">
            <a:extLst>
              <a:ext uri="{28A0092B-C50C-407E-A947-70E740481C1C}">
                <a14:useLocalDpi xmlns:a14="http://schemas.microsoft.com/office/drawing/2010/main" val="0"/>
              </a:ext>
            </a:extLst>
          </a:blip>
          <a:srcRect l="7541" r="23601" b="1"/>
          <a:stretch/>
        </p:blipFill>
        <p:spPr bwMode="auto">
          <a:xfrm>
            <a:off x="6515795" y="1554163"/>
            <a:ext cx="4494410" cy="43513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3730712-328A-D55D-1F4E-AFE29CF33EAE}"/>
              </a:ext>
            </a:extLst>
          </p:cNvPr>
          <p:cNvSpPr>
            <a:spLocks noGrp="1"/>
          </p:cNvSpPr>
          <p:nvPr>
            <p:ph type="sldNum" sz="quarter" idx="12"/>
          </p:nvPr>
        </p:nvSpPr>
        <p:spPr>
          <a:xfrm>
            <a:off x="332873" y="6356351"/>
            <a:ext cx="830909" cy="362338"/>
          </a:xfrm>
        </p:spPr>
        <p:txBody>
          <a:bodyPr vert="horz" lIns="91440" tIns="45720" rIns="91440" bIns="45720" rtlCol="0" anchor="ctr">
            <a:normAutofit/>
          </a:bodyPr>
          <a:lstStyle/>
          <a:p>
            <a:fld id="{C479D5F6-EDCB-402A-AC08-4943A1820E8F}" type="slidenum">
              <a:rPr lang="en-US"/>
              <a:pPr/>
              <a:t>36</a:t>
            </a:fld>
            <a:endParaRPr lang="en-US" dirty="0"/>
          </a:p>
        </p:txBody>
      </p:sp>
    </p:spTree>
    <p:extLst>
      <p:ext uri="{BB962C8B-B14F-4D97-AF65-F5344CB8AC3E}">
        <p14:creationId xmlns:p14="http://schemas.microsoft.com/office/powerpoint/2010/main" val="3717000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482D-B401-3FBC-9862-65B8439D637D}"/>
              </a:ext>
            </a:extLst>
          </p:cNvPr>
          <p:cNvSpPr>
            <a:spLocks noGrp="1"/>
          </p:cNvSpPr>
          <p:nvPr>
            <p:ph type="title"/>
          </p:nvPr>
        </p:nvSpPr>
        <p:spPr>
          <a:xfrm>
            <a:off x="155447" y="237745"/>
            <a:ext cx="8896085" cy="1197864"/>
          </a:xfrm>
        </p:spPr>
        <p:txBody>
          <a:bodyPr/>
          <a:lstStyle/>
          <a:p>
            <a:r>
              <a:rPr lang="en-US" dirty="0"/>
              <a:t>Questions &amp; Resources:</a:t>
            </a:r>
            <a:br>
              <a:rPr lang="en-US" dirty="0"/>
            </a:br>
            <a:r>
              <a:rPr lang="en-US" dirty="0"/>
              <a:t>Staff Evaluation Snapshot Collection</a:t>
            </a:r>
          </a:p>
        </p:txBody>
      </p:sp>
      <p:sp>
        <p:nvSpPr>
          <p:cNvPr id="5" name="Content Placeholder 4">
            <a:extLst>
              <a:ext uri="{FF2B5EF4-FFF2-40B4-BE49-F238E27FC236}">
                <a16:creationId xmlns:a16="http://schemas.microsoft.com/office/drawing/2014/main" id="{6C99DE1B-230B-F674-201C-63770ADF302C}"/>
              </a:ext>
            </a:extLst>
          </p:cNvPr>
          <p:cNvSpPr>
            <a:spLocks noGrp="1"/>
          </p:cNvSpPr>
          <p:nvPr>
            <p:ph sz="quarter" idx="13"/>
          </p:nvPr>
        </p:nvSpPr>
        <p:spPr/>
        <p:txBody>
          <a:bodyPr/>
          <a:lstStyle/>
          <a:p>
            <a:r>
              <a:rPr lang="en-US" dirty="0"/>
              <a:t>Staff Evaluation Snapshot Collection</a:t>
            </a:r>
          </a:p>
          <a:p>
            <a:r>
              <a:rPr lang="en-US" dirty="0">
                <a:hlinkClick r:id="rId2"/>
              </a:rPr>
              <a:t>StaffEvaluation@cde.state.co.us</a:t>
            </a:r>
            <a:endParaRPr lang="en-US" dirty="0"/>
          </a:p>
          <a:p>
            <a:r>
              <a:rPr lang="en-US" dirty="0"/>
              <a:t>Dawna Gudka</a:t>
            </a:r>
          </a:p>
          <a:p>
            <a:r>
              <a:rPr lang="en-US" dirty="0"/>
              <a:t>(303) 598-7901</a:t>
            </a:r>
          </a:p>
        </p:txBody>
      </p:sp>
      <p:sp>
        <p:nvSpPr>
          <p:cNvPr id="4" name="Slide Number Placeholder 3">
            <a:extLst>
              <a:ext uri="{FF2B5EF4-FFF2-40B4-BE49-F238E27FC236}">
                <a16:creationId xmlns:a16="http://schemas.microsoft.com/office/drawing/2014/main" id="{6B14A653-CC7A-8988-FE35-1125F547FA71}"/>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485604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Why is the data collected?</a:t>
            </a:r>
            <a:br>
              <a:rPr lang="en-US" dirty="0"/>
            </a:br>
            <a:r>
              <a:rPr lang="en-US" dirty="0"/>
              <a:t>SB22-070</a:t>
            </a:r>
          </a:p>
        </p:txBody>
      </p:sp>
      <p:grpSp>
        <p:nvGrpSpPr>
          <p:cNvPr id="10" name="Group 9" descr="House Bill 22-070">
            <a:extLst>
              <a:ext uri="{FF2B5EF4-FFF2-40B4-BE49-F238E27FC236}">
                <a16:creationId xmlns:a16="http://schemas.microsoft.com/office/drawing/2014/main" id="{10E11E62-A6C6-D418-E56D-09046F01B492}"/>
              </a:ext>
            </a:extLst>
          </p:cNvPr>
          <p:cNvGrpSpPr/>
          <p:nvPr/>
        </p:nvGrpSpPr>
        <p:grpSpPr>
          <a:xfrm>
            <a:off x="667820" y="2087259"/>
            <a:ext cx="10280088" cy="2933494"/>
            <a:chOff x="1377325" y="4403047"/>
            <a:chExt cx="6306430" cy="1897934"/>
          </a:xfrm>
        </p:grpSpPr>
        <p:pic>
          <p:nvPicPr>
            <p:cNvPr id="11" name="Picture 10">
              <a:extLst>
                <a:ext uri="{FF2B5EF4-FFF2-40B4-BE49-F238E27FC236}">
                  <a16:creationId xmlns:a16="http://schemas.microsoft.com/office/drawing/2014/main" id="{2629C6B9-35DD-2ECD-B8B6-B418BC90EA99}"/>
                </a:ext>
              </a:extLst>
            </p:cNvPr>
            <p:cNvPicPr>
              <a:picLocks noChangeAspect="1"/>
            </p:cNvPicPr>
            <p:nvPr/>
          </p:nvPicPr>
          <p:blipFill>
            <a:blip r:embed="rId2"/>
            <a:stretch>
              <a:fillRect/>
            </a:stretch>
          </p:blipFill>
          <p:spPr>
            <a:xfrm>
              <a:off x="1377325" y="5119716"/>
              <a:ext cx="6306430" cy="1181265"/>
            </a:xfrm>
            <a:prstGeom prst="rect">
              <a:avLst/>
            </a:prstGeom>
          </p:spPr>
        </p:pic>
        <p:pic>
          <p:nvPicPr>
            <p:cNvPr id="14" name="Picture 13">
              <a:extLst>
                <a:ext uri="{FF2B5EF4-FFF2-40B4-BE49-F238E27FC236}">
                  <a16:creationId xmlns:a16="http://schemas.microsoft.com/office/drawing/2014/main" id="{8885C9FF-C396-1422-63AA-78552312E182}"/>
                </a:ext>
              </a:extLst>
            </p:cNvPr>
            <p:cNvPicPr>
              <a:picLocks noChangeAspect="1"/>
            </p:cNvPicPr>
            <p:nvPr/>
          </p:nvPicPr>
          <p:blipFill>
            <a:blip r:embed="rId3"/>
            <a:stretch>
              <a:fillRect/>
            </a:stretch>
          </p:blipFill>
          <p:spPr>
            <a:xfrm>
              <a:off x="1377325" y="4403047"/>
              <a:ext cx="6306430" cy="847843"/>
            </a:xfrm>
            <a:prstGeom prst="rect">
              <a:avLst/>
            </a:prstGeom>
          </p:spPr>
        </p:pic>
      </p:gr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66100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b="1" dirty="0">
                <a:hlinkClick r:id="rId4">
                  <a:extLst>
                    <a:ext uri="{A12FA001-AC4F-418D-AE19-62706E023703}">
                      <ahyp:hlinkClr xmlns:ahyp="http://schemas.microsoft.com/office/drawing/2018/hyperlinkcolor" val="tx"/>
                    </a:ext>
                  </a:extLst>
                </a:hlinkClick>
              </a:rPr>
              <a:t>Published Data</a:t>
            </a:r>
            <a:endParaRPr lang="en-US" b="1" dirty="0"/>
          </a:p>
        </p:txBody>
      </p:sp>
      <p:sp>
        <p:nvSpPr>
          <p:cNvPr id="2" name="TextBox 1">
            <a:extLst>
              <a:ext uri="{FF2B5EF4-FFF2-40B4-BE49-F238E27FC236}">
                <a16:creationId xmlns:a16="http://schemas.microsoft.com/office/drawing/2014/main" id="{A27FD894-D854-19D8-6E3B-00921AB71221}"/>
              </a:ext>
            </a:extLst>
          </p:cNvPr>
          <p:cNvSpPr txBox="1"/>
          <p:nvPr/>
        </p:nvSpPr>
        <p:spPr>
          <a:xfrm>
            <a:off x="4977642" y="454383"/>
            <a:ext cx="2113623" cy="461665"/>
          </a:xfrm>
          <a:prstGeom prst="rect">
            <a:avLst/>
          </a:prstGeom>
          <a:noFill/>
        </p:spPr>
        <p:txBody>
          <a:bodyPr wrap="square" rtlCol="0">
            <a:spAutoFit/>
          </a:bodyPr>
          <a:lstStyle/>
          <a:p>
            <a:r>
              <a:rPr lang="en-US" sz="2400" b="1" dirty="0">
                <a:solidFill>
                  <a:schemeClr val="bg1"/>
                </a:solidFill>
                <a:hlinkClick r:id="rId5">
                  <a:extLst>
                    <a:ext uri="{A12FA001-AC4F-418D-AE19-62706E023703}">
                      <ahyp:hlinkClr xmlns:ahyp="http://schemas.microsoft.com/office/drawing/2018/hyperlinkcolor" val="tx"/>
                    </a:ext>
                  </a:extLst>
                </a:hlinkClick>
              </a:rPr>
              <a:t>Educator View</a:t>
            </a:r>
            <a:endParaRPr lang="en-US" sz="2400" b="1" dirty="0">
              <a:solidFill>
                <a:schemeClr val="bg1"/>
              </a:solidFill>
            </a:endParaRPr>
          </a:p>
        </p:txBody>
      </p:sp>
      <p:pic>
        <p:nvPicPr>
          <p:cNvPr id="5" name="Video 3" descr="Video of website">
            <a:hlinkClick r:id="" action="ppaction://media"/>
            <a:extLst>
              <a:ext uri="{FF2B5EF4-FFF2-40B4-BE49-F238E27FC236}">
                <a16:creationId xmlns:a16="http://schemas.microsoft.com/office/drawing/2014/main" id="{E83BC0AD-4359-D9E8-6F4D-E9CC45C205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400" y="1352908"/>
            <a:ext cx="12076404" cy="4754235"/>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7"/>
              </a:rPr>
              <a:t>staffevaluation@cde.state.co.us</a:t>
            </a:r>
            <a:endParaRPr lang="en-US" dirty="0"/>
          </a:p>
        </p:txBody>
      </p:sp>
    </p:spTree>
    <p:extLst>
      <p:ext uri="{BB962C8B-B14F-4D97-AF65-F5344CB8AC3E}">
        <p14:creationId xmlns:p14="http://schemas.microsoft.com/office/powerpoint/2010/main" val="1334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Staff Evaluation </a:t>
            </a:r>
            <a:r>
              <a:rPr lang="en-US" b="1" dirty="0">
                <a:hlinkClick r:id="rId2">
                  <a:extLst>
                    <a:ext uri="{A12FA001-AC4F-418D-AE19-62706E023703}">
                      <ahyp:hlinkClr xmlns:ahyp="http://schemas.microsoft.com/office/drawing/2018/hyperlinkcolor" val="tx"/>
                    </a:ext>
                  </a:extLst>
                </a:hlinkClick>
              </a:rPr>
              <a:t>Timeline</a:t>
            </a:r>
            <a:endParaRPr lang="en-US" b="1" dirty="0"/>
          </a:p>
        </p:txBody>
      </p:sp>
      <p:pic>
        <p:nvPicPr>
          <p:cNvPr id="3" name="Picture 2" descr="Collection timeline">
            <a:extLst>
              <a:ext uri="{FF2B5EF4-FFF2-40B4-BE49-F238E27FC236}">
                <a16:creationId xmlns:a16="http://schemas.microsoft.com/office/drawing/2014/main" id="{517BA2A3-AA3A-F959-B5D0-EE67582F01CD}"/>
              </a:ext>
            </a:extLst>
          </p:cNvPr>
          <p:cNvPicPr>
            <a:picLocks noChangeAspect="1"/>
          </p:cNvPicPr>
          <p:nvPr/>
        </p:nvPicPr>
        <p:blipFill>
          <a:blip r:embed="rId3"/>
          <a:stretch>
            <a:fillRect/>
          </a:stretch>
        </p:blipFill>
        <p:spPr>
          <a:xfrm>
            <a:off x="5034336" y="452063"/>
            <a:ext cx="5411991" cy="5722706"/>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4196843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5E3931-3E62-31BA-DB08-04C8A8F44C76}"/>
              </a:ext>
            </a:extLst>
          </p:cNvPr>
          <p:cNvSpPr>
            <a:spLocks noGrp="1"/>
          </p:cNvSpPr>
          <p:nvPr>
            <p:ph type="title"/>
          </p:nvPr>
        </p:nvSpPr>
        <p:spPr/>
        <p:txBody>
          <a:bodyPr/>
          <a:lstStyle/>
          <a:p>
            <a:r>
              <a:rPr lang="en-US" dirty="0"/>
              <a:t>Collection Timeline</a:t>
            </a:r>
          </a:p>
        </p:txBody>
      </p:sp>
      <p:graphicFrame>
        <p:nvGraphicFramePr>
          <p:cNvPr id="11" name="Table Placeholder 10">
            <a:extLst>
              <a:ext uri="{FF2B5EF4-FFF2-40B4-BE49-F238E27FC236}">
                <a16:creationId xmlns:a16="http://schemas.microsoft.com/office/drawing/2014/main" id="{4A046F5F-034D-A2DD-B7B6-B37CB3AF1360}"/>
              </a:ext>
            </a:extLst>
          </p:cNvPr>
          <p:cNvGraphicFramePr>
            <a:graphicFrameLocks noGrp="1"/>
          </p:cNvGraphicFramePr>
          <p:nvPr>
            <p:ph type="tbl" sz="quarter" idx="15"/>
            <p:extLst>
              <p:ext uri="{D42A27DB-BD31-4B8C-83A1-F6EECF244321}">
                <p14:modId xmlns:p14="http://schemas.microsoft.com/office/powerpoint/2010/main" val="3238280371"/>
              </p:ext>
            </p:extLst>
          </p:nvPr>
        </p:nvGraphicFramePr>
        <p:xfrm>
          <a:off x="228600" y="200025"/>
          <a:ext cx="11818935" cy="5430774"/>
        </p:xfrm>
        <a:graphic>
          <a:graphicData uri="http://schemas.openxmlformats.org/drawingml/2006/table">
            <a:tbl>
              <a:tblPr firstRow="1" bandRow="1">
                <a:tableStyleId>{7E9639D4-E3E2-4D34-9284-5A2195B3D0D7}</a:tableStyleId>
              </a:tblPr>
              <a:tblGrid>
                <a:gridCol w="1936102">
                  <a:extLst>
                    <a:ext uri="{9D8B030D-6E8A-4147-A177-3AD203B41FA5}">
                      <a16:colId xmlns:a16="http://schemas.microsoft.com/office/drawing/2014/main" val="3018245949"/>
                    </a:ext>
                  </a:extLst>
                </a:gridCol>
                <a:gridCol w="2369976">
                  <a:extLst>
                    <a:ext uri="{9D8B030D-6E8A-4147-A177-3AD203B41FA5}">
                      <a16:colId xmlns:a16="http://schemas.microsoft.com/office/drawing/2014/main" val="2137241566"/>
                    </a:ext>
                  </a:extLst>
                </a:gridCol>
                <a:gridCol w="7512857">
                  <a:extLst>
                    <a:ext uri="{9D8B030D-6E8A-4147-A177-3AD203B41FA5}">
                      <a16:colId xmlns:a16="http://schemas.microsoft.com/office/drawing/2014/main" val="1583735620"/>
                    </a:ext>
                  </a:extLst>
                </a:gridCol>
              </a:tblGrid>
              <a:tr h="370840">
                <a:tc>
                  <a:txBody>
                    <a:bodyPr/>
                    <a:lstStyle/>
                    <a:p>
                      <a:r>
                        <a:rPr lang="en-US" dirty="0"/>
                        <a:t>Date</a:t>
                      </a:r>
                    </a:p>
                  </a:txBody>
                  <a:tcPr/>
                </a:tc>
                <a:tc>
                  <a:txBody>
                    <a:bodyPr/>
                    <a:lstStyle/>
                    <a:p>
                      <a:r>
                        <a:rPr lang="en-US" dirty="0"/>
                        <a:t>Event</a:t>
                      </a:r>
                    </a:p>
                  </a:txBody>
                  <a:tcPr/>
                </a:tc>
                <a:tc>
                  <a:txBody>
                    <a:bodyPr/>
                    <a:lstStyle/>
                    <a:p>
                      <a:r>
                        <a:rPr lang="en-US" dirty="0"/>
                        <a:t>Event Description</a:t>
                      </a:r>
                    </a:p>
                  </a:txBody>
                  <a:tcPr/>
                </a:tc>
                <a:extLst>
                  <a:ext uri="{0D108BD9-81ED-4DB2-BD59-A6C34878D82A}">
                    <a16:rowId xmlns:a16="http://schemas.microsoft.com/office/drawing/2014/main" val="1168917589"/>
                  </a:ext>
                </a:extLst>
              </a:tr>
              <a:tr h="370840">
                <a:tc>
                  <a:txBody>
                    <a:bodyPr/>
                    <a:lstStyle/>
                    <a:p>
                      <a:pPr marL="0" marR="0">
                        <a:lnSpc>
                          <a:spcPct val="107000"/>
                        </a:lnSpc>
                        <a:spcBef>
                          <a:spcPts val="0"/>
                        </a:spcBef>
                        <a:spcAft>
                          <a:spcPts val="0"/>
                        </a:spcAft>
                        <a:tabLst>
                          <a:tab pos="2028825" algn="l"/>
                        </a:tabLst>
                      </a:pPr>
                      <a:r>
                        <a:rPr lang="en-US" sz="1100" b="1" dirty="0">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9/1</a:t>
                      </a:r>
                      <a:endParaRPr lang="en-US" sz="1100" dirty="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Open</a:t>
                      </a:r>
                      <a:endParaRPr lang="en-US" sz="1100" dirty="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solidFill>
                            <a:srgbClr val="FFFFFF"/>
                          </a:solidFill>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rPr>
                        <a:t>Staff Profile Interchange Open</a:t>
                      </a:r>
                      <a:endParaRPr lang="en-US" sz="1100" dirty="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8873027"/>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5/20</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Open</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Staff Evaluation Interchange Open</a:t>
                      </a:r>
                    </a:p>
                  </a:txBody>
                  <a:tcPr marL="68580" marR="68580" marT="0" marB="0"/>
                </a:tc>
                <a:extLst>
                  <a:ext uri="{0D108BD9-81ED-4DB2-BD59-A6C34878D82A}">
                    <a16:rowId xmlns:a16="http://schemas.microsoft.com/office/drawing/2014/main" val="1153344903"/>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5/29</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Training Event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Collection Training </a:t>
                      </a: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 </a:t>
                      </a:r>
                      <a:r>
                        <a:rPr lang="en-US" sz="1100" b="1"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hlinkClick r:id="rId2"/>
                        </a:rPr>
                        <a:t>Join Teams meeting</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8486065"/>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5/29</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Open</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Staff Evaluation Snapshot Open</a:t>
                      </a:r>
                    </a:p>
                  </a:txBody>
                  <a:tcPr marL="68580" marR="68580" marT="0" marB="0"/>
                </a:tc>
                <a:extLst>
                  <a:ext uri="{0D108BD9-81ED-4DB2-BD59-A6C34878D82A}">
                    <a16:rowId xmlns:a16="http://schemas.microsoft.com/office/drawing/2014/main" val="815901236"/>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6/12</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Date to have uploaded 1 Staff Evaluation Interchange file</a:t>
                      </a:r>
                    </a:p>
                  </a:txBody>
                  <a:tcPr marL="68580" marR="68580" marT="0" marB="0"/>
                </a:tc>
                <a:extLst>
                  <a:ext uri="{0D108BD9-81ED-4DB2-BD59-A6C34878D82A}">
                    <a16:rowId xmlns:a16="http://schemas.microsoft.com/office/drawing/2014/main" val="1309796848"/>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6/26</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Date to have an error free Staff Profile Interchange file</a:t>
                      </a:r>
                    </a:p>
                  </a:txBody>
                  <a:tcPr marL="68580" marR="68580" marT="0" marB="0"/>
                </a:tc>
                <a:extLst>
                  <a:ext uri="{0D108BD9-81ED-4DB2-BD59-A6C34878D82A}">
                    <a16:rowId xmlns:a16="http://schemas.microsoft.com/office/drawing/2014/main" val="1528759711"/>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7/14</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Date to have an error free Staff Evaluation Interchange file</a:t>
                      </a:r>
                    </a:p>
                  </a:txBody>
                  <a:tcPr marL="68580" marR="68580" marT="0" marB="0"/>
                </a:tc>
                <a:extLst>
                  <a:ext uri="{0D108BD9-81ED-4DB2-BD59-A6C34878D82A}">
                    <a16:rowId xmlns:a16="http://schemas.microsoft.com/office/drawing/2014/main" val="4292203160"/>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7/18</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Date to have created at least one Staff Evaluation Snapshot</a:t>
                      </a:r>
                    </a:p>
                  </a:txBody>
                  <a:tcPr marL="68580" marR="68580" marT="0" marB="0"/>
                </a:tc>
                <a:extLst>
                  <a:ext uri="{0D108BD9-81ED-4DB2-BD59-A6C34878D82A}">
                    <a16:rowId xmlns:a16="http://schemas.microsoft.com/office/drawing/2014/main" val="4170309895"/>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8/7</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Error free Staff Evaluation Snapshot</a:t>
                      </a:r>
                    </a:p>
                  </a:txBody>
                  <a:tcPr marL="68580" marR="68580" marT="0" marB="0"/>
                </a:tc>
                <a:extLst>
                  <a:ext uri="{0D108BD9-81ED-4DB2-BD59-A6C34878D82A}">
                    <a16:rowId xmlns:a16="http://schemas.microsoft.com/office/drawing/2014/main" val="1173349618"/>
                  </a:ext>
                </a:extLst>
              </a:tr>
              <a:tr h="370840">
                <a:tc>
                  <a:txBody>
                    <a:bodyPr/>
                    <a:lstStyle/>
                    <a:p>
                      <a:pPr marL="0" marR="0">
                        <a:lnSpc>
                          <a:spcPct val="107000"/>
                        </a:lnSpc>
                        <a:spcBef>
                          <a:spcPts val="0"/>
                        </a:spcBef>
                        <a:spcAft>
                          <a:spcPts val="0"/>
                        </a:spcAft>
                        <a:tabLst>
                          <a:tab pos="2028825" algn="l"/>
                        </a:tabLst>
                      </a:pPr>
                      <a:r>
                        <a:rPr lang="en-US" sz="1100" b="1" dirty="0">
                          <a:solidFill>
                            <a:srgbClr val="000000"/>
                          </a:solidFill>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rPr>
                        <a:t>8/7-9/30</a:t>
                      </a:r>
                      <a:endParaRPr lang="en-US" sz="1100" dirty="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solidFill>
                            <a:srgbClr val="000000"/>
                          </a:solidFill>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rPr>
                        <a:t>Report Review</a:t>
                      </a:r>
                      <a:endParaRPr lang="en-US" sz="1100" dirty="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0795" marR="0">
                        <a:lnSpc>
                          <a:spcPct val="99000"/>
                        </a:lnSpc>
                        <a:spcBef>
                          <a:spcPts val="0"/>
                        </a:spcBef>
                        <a:spcAft>
                          <a:spcPts val="0"/>
                        </a:spcAft>
                      </a:pPr>
                      <a:r>
                        <a:rPr lang="en-US" sz="1100" dirty="0">
                          <a:solidFill>
                            <a:srgbClr val="000000"/>
                          </a:solidFill>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rPr>
                        <a:t>Final Snapshot Review-</a:t>
                      </a:r>
                      <a:r>
                        <a:rPr lang="en-US" sz="1100" dirty="0">
                          <a:solidFill>
                            <a:srgbClr val="000000"/>
                          </a:solidFill>
                          <a:effectLst/>
                          <a:highlight>
                            <a:srgbClr val="FFFFCC"/>
                          </a:highlight>
                          <a:latin typeface="Trebuchet MS" panose="020B0603020202020204" pitchFamily="34" charset="0"/>
                          <a:ea typeface="Museo Slab 500" panose="02000000000000000000"/>
                          <a:cs typeface="Museo Slab 500" panose="02000000000000000000"/>
                        </a:rPr>
                        <a:t> </a:t>
                      </a:r>
                      <a:r>
                        <a:rPr lang="en-US" sz="900" dirty="0">
                          <a:solidFill>
                            <a:srgbClr val="000000"/>
                          </a:solidFill>
                          <a:effectLst/>
                          <a:highlight>
                            <a:srgbClr val="FFFFCC"/>
                          </a:highlight>
                          <a:latin typeface="Trebuchet MS" panose="020B0603020202020204" pitchFamily="34" charset="0"/>
                          <a:ea typeface="Museo Slab 500" panose="02000000000000000000"/>
                          <a:cs typeface="Museo Slab 500" panose="02000000000000000000"/>
                        </a:rPr>
                        <a:t>This is your opportunity to review reports in detail and make any data corrections you deem necessary to make sure you are reporting valid and reliable data. All data corrections must be completed during this time. </a:t>
                      </a:r>
                      <a:endParaRPr lang="en-US" sz="1100" dirty="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endParaRPr>
                    </a:p>
                    <a:p>
                      <a:pPr marL="10795" marR="0">
                        <a:lnSpc>
                          <a:spcPct val="99000"/>
                        </a:lnSpc>
                        <a:spcBef>
                          <a:spcPts val="0"/>
                        </a:spcBef>
                        <a:spcAft>
                          <a:spcPts val="0"/>
                        </a:spcAft>
                      </a:pPr>
                      <a:r>
                        <a:rPr lang="en-US" sz="900" dirty="0">
                          <a:solidFill>
                            <a:srgbClr val="000000"/>
                          </a:solidFill>
                          <a:effectLst/>
                          <a:highlight>
                            <a:srgbClr val="FFFFCC"/>
                          </a:highlight>
                          <a:latin typeface="Trebuchet MS" panose="020B0603020202020204" pitchFamily="34" charset="0"/>
                          <a:ea typeface="Museo Slab 500" panose="02000000000000000000"/>
                          <a:cs typeface="Museo Slab 500" panose="02000000000000000000"/>
                        </a:rPr>
                        <a:t>If you anticipate that you will not be able to meet this deadline, please contact </a:t>
                      </a:r>
                      <a:r>
                        <a:rPr lang="en-US" sz="900" b="1" dirty="0">
                          <a:solidFill>
                            <a:srgbClr val="000000"/>
                          </a:solidFill>
                          <a:effectLst/>
                          <a:highlight>
                            <a:srgbClr val="FFFFCC"/>
                          </a:highlight>
                          <a:latin typeface="Trebuchet MS" panose="020B0603020202020204" pitchFamily="34" charset="0"/>
                          <a:ea typeface="Museo Slab 500" panose="02000000000000000000"/>
                          <a:cs typeface="Museo Slab 500" panose="02000000000000000000"/>
                        </a:rPr>
                        <a:t>Dawna Gudka by email: </a:t>
                      </a:r>
                      <a:r>
                        <a:rPr lang="en-US" sz="900" b="1" u="sng" dirty="0">
                          <a:solidFill>
                            <a:srgbClr val="000000"/>
                          </a:solidFill>
                          <a:effectLst/>
                          <a:highlight>
                            <a:srgbClr val="FFFFCC"/>
                          </a:highlight>
                          <a:latin typeface="Trebuchet MS" panose="020B0603020202020204" pitchFamily="34" charset="0"/>
                          <a:ea typeface="Museo Slab 500" panose="02000000000000000000"/>
                          <a:cs typeface="Museo Slab 500" panose="02000000000000000000"/>
                          <a:hlinkClick r:id="rId3"/>
                        </a:rPr>
                        <a:t>Staff Evaluation</a:t>
                      </a:r>
                      <a:endParaRPr lang="en-US" sz="1100" dirty="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9341813"/>
                  </a:ext>
                </a:extLst>
              </a:tr>
              <a:tr h="370840">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10/1</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0795" marR="0">
                        <a:lnSpc>
                          <a:spcPct val="99000"/>
                        </a:lnSpc>
                        <a:spcBef>
                          <a:spcPts val="0"/>
                        </a:spcBef>
                        <a:spcAft>
                          <a:spcPts val="0"/>
                        </a:spcAft>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LEAs encouraged to get data submitted before the deadline</a:t>
                      </a:r>
                    </a:p>
                  </a:txBody>
                  <a:tcPr marL="68580" marR="68580" marT="0" marB="0"/>
                </a:tc>
                <a:extLst>
                  <a:ext uri="{0D108BD9-81ED-4DB2-BD59-A6C34878D82A}">
                    <a16:rowId xmlns:a16="http://schemas.microsoft.com/office/drawing/2014/main" val="3242782652"/>
                  </a:ext>
                </a:extLst>
              </a:tr>
              <a:tr h="370840">
                <a:tc>
                  <a:txBody>
                    <a:bodyPr/>
                    <a:lstStyle/>
                    <a:p>
                      <a:pPr marL="0" marR="0">
                        <a:lnSpc>
                          <a:spcPct val="107000"/>
                        </a:lnSpc>
                        <a:spcBef>
                          <a:spcPts val="0"/>
                        </a:spcBef>
                        <a:spcAft>
                          <a:spcPts val="0"/>
                        </a:spcAft>
                        <a:tabLst>
                          <a:tab pos="2028825" algn="l"/>
                        </a:tabLst>
                      </a:pPr>
                      <a:r>
                        <a:rPr lang="en-US" sz="1100" b="1"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10/15</a:t>
                      </a:r>
                      <a:endParaRPr lang="en-US" sz="11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solidFill>
                            <a:srgbClr val="000000"/>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State Deadline</a:t>
                      </a:r>
                      <a:endParaRPr lang="en-US" sz="1100" dirty="0">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0795" marR="0">
                        <a:lnSpc>
                          <a:spcPct val="99000"/>
                        </a:lnSpc>
                        <a:spcBef>
                          <a:spcPts val="0"/>
                        </a:spcBef>
                        <a:spcAft>
                          <a:spcPts val="0"/>
                        </a:spcAft>
                      </a:pPr>
                      <a:r>
                        <a:rPr lang="en-US" sz="1100" dirty="0">
                          <a:solidFill>
                            <a:srgbClr val="1A214D"/>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rPr>
                        <a:t>Staff Evaluation Snapshot Final Deadline-</a:t>
                      </a:r>
                      <a:r>
                        <a:rPr lang="en-US" sz="1400" b="1" dirty="0">
                          <a:solidFill>
                            <a:srgbClr val="1A214D"/>
                          </a:solidFill>
                          <a:effectLst/>
                          <a:highlight>
                            <a:srgbClr val="FF9999"/>
                          </a:highlight>
                          <a:latin typeface="Museo Slab 500" panose="02000000000000000000"/>
                          <a:ea typeface="Museo Slab 500" panose="02000000000000000000"/>
                          <a:cs typeface="Museo Slab 500" panose="02000000000000000000"/>
                        </a:rPr>
                        <a:t> </a:t>
                      </a:r>
                      <a:endParaRPr lang="en-US" sz="1100" dirty="0">
                        <a:solidFill>
                          <a:srgbClr val="1A214D"/>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p>
                      <a:pPr marL="10795" marR="0">
                        <a:lnSpc>
                          <a:spcPct val="99000"/>
                        </a:lnSpc>
                        <a:spcBef>
                          <a:spcPts val="0"/>
                        </a:spcBef>
                        <a:spcAft>
                          <a:spcPts val="0"/>
                        </a:spcAft>
                      </a:pPr>
                      <a:r>
                        <a:rPr lang="en-US" sz="1100" b="1" dirty="0">
                          <a:solidFill>
                            <a:srgbClr val="1A214D"/>
                          </a:solidFill>
                          <a:effectLst/>
                          <a:highlight>
                            <a:srgbClr val="FF9999"/>
                          </a:highlight>
                          <a:latin typeface="Trebuchet MS" panose="020B0603020202020204" pitchFamily="34" charset="0"/>
                          <a:ea typeface="Museo Slab 500" panose="02000000000000000000"/>
                          <a:cs typeface="Museo Slab 500" panose="02000000000000000000"/>
                        </a:rPr>
                        <a:t>Required to have Staff Evaluation Snapshot data submitted and sign off page signed and emailed to </a:t>
                      </a:r>
                      <a:r>
                        <a:rPr lang="en-US" sz="1100" b="1" u="sng" dirty="0">
                          <a:solidFill>
                            <a:srgbClr val="1A214D"/>
                          </a:solidFill>
                          <a:effectLst/>
                          <a:highlight>
                            <a:srgbClr val="FF9999"/>
                          </a:highlight>
                          <a:latin typeface="Trebuchet MS" panose="020B0603020202020204" pitchFamily="34" charset="0"/>
                          <a:ea typeface="Museo Slab 500" panose="02000000000000000000"/>
                          <a:cs typeface="Museo Slab 500" panose="02000000000000000000"/>
                          <a:hlinkClick r:id="rId3">
                            <a:extLst>
                              <a:ext uri="{A12FA001-AC4F-418D-AE19-62706E023703}">
                                <ahyp:hlinkClr xmlns:ahyp="http://schemas.microsoft.com/office/drawing/2018/hyperlinkcolor" val="tx"/>
                              </a:ext>
                            </a:extLst>
                          </a:hlinkClick>
                        </a:rPr>
                        <a:t>Staff Evaluation</a:t>
                      </a:r>
                      <a:endParaRPr lang="en-US" sz="1100" dirty="0">
                        <a:solidFill>
                          <a:srgbClr val="1A214D"/>
                        </a:solidFill>
                        <a:effectLst/>
                        <a:highlight>
                          <a:srgbClr val="FF9999"/>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3317777"/>
                  </a:ext>
                </a:extLst>
              </a:tr>
              <a:tr h="370840">
                <a:tc>
                  <a:txBody>
                    <a:bodyPr/>
                    <a:lstStyle/>
                    <a:p>
                      <a:pPr marL="0" marR="0">
                        <a:lnSpc>
                          <a:spcPct val="107000"/>
                        </a:lnSpc>
                        <a:spcBef>
                          <a:spcPts val="0"/>
                        </a:spcBef>
                        <a:spcAft>
                          <a:spcPts val="0"/>
                        </a:spcAft>
                        <a:tabLst>
                          <a:tab pos="2028825" algn="l"/>
                        </a:tabLst>
                      </a:pPr>
                      <a:r>
                        <a:rPr lang="en-US" sz="1100" b="1" dirty="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10/16</a:t>
                      </a:r>
                      <a:endParaRPr lang="en-US" sz="1100" dirty="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dirty="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Closed</a:t>
                      </a:r>
                      <a:endParaRPr lang="en-US" sz="1100" dirty="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0795" marR="0">
                        <a:lnSpc>
                          <a:spcPct val="99000"/>
                        </a:lnSpc>
                        <a:spcBef>
                          <a:spcPts val="0"/>
                        </a:spcBef>
                        <a:spcAft>
                          <a:spcPts val="0"/>
                        </a:spcAft>
                      </a:pPr>
                      <a:r>
                        <a:rPr lang="en-US" sz="1100" dirty="0">
                          <a:solidFill>
                            <a:srgbClr val="000000"/>
                          </a:solidFill>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rPr>
                        <a:t>Collection is no longer available for LEAs</a:t>
                      </a:r>
                      <a:endParaRPr lang="en-US" sz="1100" dirty="0">
                        <a:effectLst/>
                        <a:highlight>
                          <a:srgbClr val="D2E9F5"/>
                        </a:highligh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818544"/>
                  </a:ext>
                </a:extLst>
              </a:tr>
            </a:tbl>
          </a:graphicData>
        </a:graphic>
      </p:graphicFrame>
      <p:sp>
        <p:nvSpPr>
          <p:cNvPr id="8" name="Content Placeholder 7">
            <a:extLst>
              <a:ext uri="{FF2B5EF4-FFF2-40B4-BE49-F238E27FC236}">
                <a16:creationId xmlns:a16="http://schemas.microsoft.com/office/drawing/2014/main" id="{A5B97DEE-CAFF-A9BF-5F67-56593AC11662}"/>
              </a:ext>
            </a:extLst>
          </p:cNvPr>
          <p:cNvSpPr>
            <a:spLocks noGrp="1"/>
          </p:cNvSpPr>
          <p:nvPr>
            <p:ph sz="quarter" idx="13"/>
          </p:nvPr>
        </p:nvSpPr>
        <p:spPr/>
        <p:txBody>
          <a:bodyPr>
            <a:normAutofit fontScale="92500" lnSpcReduction="10000"/>
          </a:bodyPr>
          <a:lstStyle/>
          <a:p>
            <a:r>
              <a:rPr lang="en-US" dirty="0"/>
              <a:t>Staff Evaluation Snapshot Collection</a:t>
            </a:r>
          </a:p>
          <a:p>
            <a:endParaRPr lang="en-US" dirty="0"/>
          </a:p>
        </p:txBody>
      </p:sp>
      <p:sp>
        <p:nvSpPr>
          <p:cNvPr id="9" name="Content Placeholder 8">
            <a:extLst>
              <a:ext uri="{FF2B5EF4-FFF2-40B4-BE49-F238E27FC236}">
                <a16:creationId xmlns:a16="http://schemas.microsoft.com/office/drawing/2014/main" id="{1A50B50A-6987-58E0-670C-6D8202F14297}"/>
              </a:ext>
            </a:extLst>
          </p:cNvPr>
          <p:cNvSpPr>
            <a:spLocks noGrp="1"/>
          </p:cNvSpPr>
          <p:nvPr>
            <p:ph sz="quarter" idx="14"/>
          </p:nvPr>
        </p:nvSpPr>
        <p:spPr/>
        <p:txBody>
          <a:bodyPr>
            <a:normAutofit fontScale="92500" lnSpcReduction="10000"/>
          </a:bodyPr>
          <a:lstStyle/>
          <a:p>
            <a:r>
              <a:rPr lang="en-US" dirty="0">
                <a:hlinkClick r:id="rId4"/>
              </a:rPr>
              <a:t>staffevaluation@cde.state.co.us</a:t>
            </a:r>
            <a:endParaRPr lang="en-US" dirty="0"/>
          </a:p>
          <a:p>
            <a:endParaRPr lang="en-US" dirty="0"/>
          </a:p>
        </p:txBody>
      </p:sp>
      <p:sp>
        <p:nvSpPr>
          <p:cNvPr id="4" name="Slide Number Placeholder 3">
            <a:extLst>
              <a:ext uri="{FF2B5EF4-FFF2-40B4-BE49-F238E27FC236}">
                <a16:creationId xmlns:a16="http://schemas.microsoft.com/office/drawing/2014/main" id="{6187B34F-788A-1E6D-8E8F-9DFA3BF43D03}"/>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4006630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B1F9-197D-1644-7195-08326A23A2EF}"/>
              </a:ext>
            </a:extLst>
          </p:cNvPr>
          <p:cNvSpPr>
            <a:spLocks noGrp="1"/>
          </p:cNvSpPr>
          <p:nvPr>
            <p:ph type="ctrTitle"/>
          </p:nvPr>
        </p:nvSpPr>
        <p:spPr>
          <a:xfrm>
            <a:off x="585627" y="2595716"/>
            <a:ext cx="10952252" cy="1061884"/>
          </a:xfrm>
        </p:spPr>
        <p:txBody>
          <a:bodyPr>
            <a:normAutofit fontScale="90000"/>
          </a:bodyPr>
          <a:lstStyle/>
          <a:p>
            <a:r>
              <a:rPr lang="en-US" dirty="0"/>
              <a:t>CDE Website, Data Pipeline Collections overview &amp;      Staff Evaluation Snapshot Collection Resources</a:t>
            </a:r>
          </a:p>
        </p:txBody>
      </p:sp>
      <p:sp>
        <p:nvSpPr>
          <p:cNvPr id="4" name="Slide Number Placeholder 3">
            <a:extLst>
              <a:ext uri="{FF2B5EF4-FFF2-40B4-BE49-F238E27FC236}">
                <a16:creationId xmlns:a16="http://schemas.microsoft.com/office/drawing/2014/main" id="{06471261-0A1B-4545-E832-F95978EF1B01}"/>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58723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304870" cy="898524"/>
          </a:xfrm>
        </p:spPr>
        <p:txBody>
          <a:bodyPr>
            <a:normAutofit/>
          </a:bodyPr>
          <a:lstStyle/>
          <a:p>
            <a:r>
              <a:rPr lang="en-US" dirty="0"/>
              <a:t>Data Pipeline</a:t>
            </a:r>
            <a:br>
              <a:rPr lang="en-US" dirty="0"/>
            </a:br>
            <a:r>
              <a:rPr lang="en-US" dirty="0"/>
              <a:t>Bookmark suggestions</a:t>
            </a:r>
          </a:p>
        </p:txBody>
      </p:sp>
      <p:sp>
        <p:nvSpPr>
          <p:cNvPr id="2" name="TextBox 1">
            <a:extLst>
              <a:ext uri="{FF2B5EF4-FFF2-40B4-BE49-F238E27FC236}">
                <a16:creationId xmlns:a16="http://schemas.microsoft.com/office/drawing/2014/main" id="{818D84F0-9335-A443-9054-1626327D82FE}"/>
              </a:ext>
            </a:extLst>
          </p:cNvPr>
          <p:cNvSpPr txBox="1"/>
          <p:nvPr/>
        </p:nvSpPr>
        <p:spPr>
          <a:xfrm>
            <a:off x="513184" y="1539551"/>
            <a:ext cx="10459616" cy="2400657"/>
          </a:xfrm>
          <a:prstGeom prst="rect">
            <a:avLst/>
          </a:prstGeom>
          <a:noFill/>
        </p:spPr>
        <p:txBody>
          <a:bodyPr wrap="square" rtlCol="0">
            <a:spAutoFit/>
          </a:bodyPr>
          <a:lstStyle/>
          <a:p>
            <a:pPr marL="285750" indent="-285750">
              <a:buFont typeface="Wingdings" panose="05000000000000000000" pitchFamily="2" charset="2"/>
              <a:buChar char="§"/>
            </a:pPr>
            <a:r>
              <a:rPr lang="en-US" sz="2400" dirty="0">
                <a:hlinkClick r:id="rId2"/>
              </a:rPr>
              <a:t>Identity Management/Single Sign-On:  Data Pipeline</a:t>
            </a:r>
            <a:endParaRPr lang="en-US" sz="2400" dirty="0"/>
          </a:p>
          <a:p>
            <a:pPr marL="285750" indent="-285750">
              <a:buFont typeface="Wingdings" panose="05000000000000000000" pitchFamily="2" charset="2"/>
              <a:buChar char="§"/>
            </a:pPr>
            <a:r>
              <a:rPr lang="en-US" sz="2400" dirty="0">
                <a:hlinkClick r:id="rId3"/>
              </a:rPr>
              <a:t>Data Pipeline</a:t>
            </a:r>
            <a:endParaRPr lang="en-US" sz="2400" dirty="0"/>
          </a:p>
          <a:p>
            <a:pPr marL="285750" indent="-285750">
              <a:buFont typeface="Wingdings" panose="05000000000000000000" pitchFamily="2" charset="2"/>
              <a:buChar char="§"/>
            </a:pPr>
            <a:r>
              <a:rPr lang="en-US" sz="2400" dirty="0">
                <a:hlinkClick r:id="rId4"/>
              </a:rPr>
              <a:t>Log into Data Pipeline </a:t>
            </a:r>
            <a:endParaRPr lang="en-US" sz="2400" dirty="0"/>
          </a:p>
          <a:p>
            <a:endParaRPr lang="en-US" sz="2400"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5"/>
              </a:rPr>
              <a:t>staffevaluation@cde.state.co.us</a:t>
            </a:r>
            <a:endParaRPr lang="en-US" dirty="0"/>
          </a:p>
        </p:txBody>
      </p:sp>
    </p:spTree>
    <p:extLst>
      <p:ext uri="{BB962C8B-B14F-4D97-AF65-F5344CB8AC3E}">
        <p14:creationId xmlns:p14="http://schemas.microsoft.com/office/powerpoint/2010/main" val="3386466593"/>
      </p:ext>
    </p:extLst>
  </p:cSld>
  <p:clrMapOvr>
    <a:masterClrMapping/>
  </p:clrMapOvr>
</p:sld>
</file>

<file path=ppt/theme/theme1.xml><?xml version="1.0" encoding="utf-8"?>
<a:theme xmlns:a="http://schemas.openxmlformats.org/drawingml/2006/main" name="Office Theme">
  <a:themeElements>
    <a:clrScheme name="CDE Blue Green">
      <a:dk1>
        <a:sysClr val="windowText" lastClr="000000"/>
      </a:dk1>
      <a:lt1>
        <a:sysClr val="window" lastClr="FFFFFF"/>
      </a:lt1>
      <a:dk2>
        <a:srgbClr val="5D6770"/>
      </a:dk2>
      <a:lt2>
        <a:srgbClr val="90C8E7"/>
      </a:lt2>
      <a:accent1>
        <a:srgbClr val="232C67"/>
      </a:accent1>
      <a:accent2>
        <a:srgbClr val="235E39"/>
      </a:accent2>
      <a:accent3>
        <a:srgbClr val="26B351"/>
      </a:accent3>
      <a:accent4>
        <a:srgbClr val="825474"/>
      </a:accent4>
      <a:accent5>
        <a:srgbClr val="7C98AC"/>
      </a:accent5>
      <a:accent6>
        <a:srgbClr val="D2D3D3"/>
      </a:accent6>
      <a:hlink>
        <a:srgbClr val="0070C0"/>
      </a:hlink>
      <a:folHlink>
        <a:srgbClr val="F8B33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1C5325BD54EE40A8D46D00E2EF549C" ma:contentTypeVersion="10" ma:contentTypeDescription="Create a new document." ma:contentTypeScope="" ma:versionID="e5fff6d32f3ceab70affddca426c2f09">
  <xsd:schema xmlns:xsd="http://www.w3.org/2001/XMLSchema" xmlns:xs="http://www.w3.org/2001/XMLSchema" xmlns:p="http://schemas.microsoft.com/office/2006/metadata/properties" xmlns:ns2="d6f26f20-519b-4562-8bc0-73fac9d5e456" xmlns:ns3="bc40707f-cb8f-4308-a0fa-e8b9892ba0e0" targetNamespace="http://schemas.microsoft.com/office/2006/metadata/properties" ma:root="true" ma:fieldsID="a12f25acdc11546a5337cc1043465b27" ns2:_="" ns3:_="">
    <xsd:import namespace="d6f26f20-519b-4562-8bc0-73fac9d5e456"/>
    <xsd:import namespace="bc40707f-cb8f-4308-a0fa-e8b9892ba0e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f26f20-519b-4562-8bc0-73fac9d5e4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40707f-cb8f-4308-a0fa-e8b9892ba0e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FB8263-E116-4610-9B9F-0E82FA1493E2}">
  <ds:schemaRef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elements/1.1/"/>
    <ds:schemaRef ds:uri="http://purl.org/dc/terms/"/>
    <ds:schemaRef ds:uri="http://schemas.microsoft.com/office/2006/metadata/properties"/>
    <ds:schemaRef ds:uri="658e932f-8c42-4f93-8fc3-67d3de176e61"/>
    <ds:schemaRef ds:uri="4c96849b-d583-4314-bdb6-16a0c6e34719"/>
    <ds:schemaRef ds:uri="http://purl.org/dc/dcmitype/"/>
  </ds:schemaRefs>
</ds:datastoreItem>
</file>

<file path=customXml/itemProps2.xml><?xml version="1.0" encoding="utf-8"?>
<ds:datastoreItem xmlns:ds="http://schemas.openxmlformats.org/officeDocument/2006/customXml" ds:itemID="{CAE33544-6E35-4B9B-97AC-494E32DE9B1C}"/>
</file>

<file path=customXml/itemProps3.xml><?xml version="1.0" encoding="utf-8"?>
<ds:datastoreItem xmlns:ds="http://schemas.openxmlformats.org/officeDocument/2006/customXml" ds:itemID="{B080972E-D571-4992-96C3-E5252958F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1064</TotalTime>
  <Words>1503</Words>
  <Application>Microsoft Office PowerPoint</Application>
  <PresentationFormat>Widescreen</PresentationFormat>
  <Paragraphs>294</Paragraphs>
  <Slides>37</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Museo Slab 500</vt:lpstr>
      <vt:lpstr>Trebuchet MS</vt:lpstr>
      <vt:lpstr>Wingdings</vt:lpstr>
      <vt:lpstr>Office Theme</vt:lpstr>
      <vt:lpstr>Staff Evaluation Snapshot  Collection Training</vt:lpstr>
      <vt:lpstr>Today’s Agenda </vt:lpstr>
      <vt:lpstr>Identity Management System (idM) Roles needed for this collection</vt:lpstr>
      <vt:lpstr>Why is the data collected? SB22-070</vt:lpstr>
      <vt:lpstr>Published Data</vt:lpstr>
      <vt:lpstr>Staff Evaluation Timeline</vt:lpstr>
      <vt:lpstr>Collection Timeline</vt:lpstr>
      <vt:lpstr>CDE Website, Data Pipeline Collections overview &amp;      Staff Evaluation Snapshot Collection Resources</vt:lpstr>
      <vt:lpstr>Data Pipeline Bookmark suggestions</vt:lpstr>
      <vt:lpstr>CDE website and Data Pipeline Overview</vt:lpstr>
      <vt:lpstr>Staff Evaluation Snapshot Collection Resources</vt:lpstr>
      <vt:lpstr>File Layout</vt:lpstr>
      <vt:lpstr>Evaluation Data Collected  </vt:lpstr>
      <vt:lpstr>Evaluations for Teachers</vt:lpstr>
      <vt:lpstr>Evaluations for Principals</vt:lpstr>
      <vt:lpstr>Evaluations for Special Service Providers</vt:lpstr>
      <vt:lpstr>Data Pipeline Process </vt:lpstr>
      <vt:lpstr>What makes up the Staff Evaluation Snapshot</vt:lpstr>
      <vt:lpstr>Staff Profile Interchange file upload</vt:lpstr>
      <vt:lpstr>Staff Evaluation-Steps for Exporting Staff Evaluation file from COPMS-RANDA</vt:lpstr>
      <vt:lpstr>Staff Evaluation COPMS (Randa) Extract</vt:lpstr>
      <vt:lpstr>Staff Evaluation interchange file upload</vt:lpstr>
      <vt:lpstr>Optional Extract Process</vt:lpstr>
      <vt:lpstr>Staff Evaluation completed file</vt:lpstr>
      <vt:lpstr>Using the Staff Evaluation Combined Extract  complete  </vt:lpstr>
      <vt:lpstr>Checking for errors-Interchange level</vt:lpstr>
      <vt:lpstr>Correct your errors and upload corrected interchange file </vt:lpstr>
      <vt:lpstr>Creating Staff Evaluation Snapshot</vt:lpstr>
      <vt:lpstr>Checking for errors-snapshot level</vt:lpstr>
      <vt:lpstr>Reminder to create a new snapshot each time to correct your interchange file or files</vt:lpstr>
      <vt:lpstr>Once Snapshot is error free-Validate data   Review your snapshot records using Data Pipeline snapshot extract</vt:lpstr>
      <vt:lpstr>Validate your data  Using Cognos (Cedar) Reports</vt:lpstr>
      <vt:lpstr>Submit data and download signature page</vt:lpstr>
      <vt:lpstr>Collection Recommendations </vt:lpstr>
      <vt:lpstr>Collection Recommendations-Get it completed early</vt:lpstr>
      <vt:lpstr>Thank you for joining today!</vt:lpstr>
      <vt:lpstr>Questions &amp; Resources: Staff Evaluation Snapshot Collection</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Gudka, Dawna</cp:lastModifiedBy>
  <cp:revision>28</cp:revision>
  <dcterms:created xsi:type="dcterms:W3CDTF">2019-06-25T17:30:52Z</dcterms:created>
  <dcterms:modified xsi:type="dcterms:W3CDTF">2024-05-29T16:05:37Z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0x010100D31C5325BD54EE40A8D46D00E2EF549C</vt:lpwstr>
  </property>
  <property fmtid="{D5CDD505-2E9C-101B-9397-08002B2CF9AE}" pid="3" name="MediaServiceImageTags">
    <vt:lpwstr/>
  </property>
</Properties>
</file>