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8" r:id="rId2"/>
    <p:sldMasterId id="2147483751" r:id="rId3"/>
  </p:sldMasterIdLst>
  <p:notesMasterIdLst>
    <p:notesMasterId r:id="rId14"/>
  </p:notesMasterIdLst>
  <p:sldIdLst>
    <p:sldId id="263" r:id="rId4"/>
    <p:sldId id="5210" r:id="rId5"/>
    <p:sldId id="5212" r:id="rId6"/>
    <p:sldId id="381" r:id="rId7"/>
    <p:sldId id="4630" r:id="rId8"/>
    <p:sldId id="2504" r:id="rId9"/>
    <p:sldId id="4629" r:id="rId10"/>
    <p:sldId id="3062" r:id="rId11"/>
    <p:sldId id="414" r:id="rId12"/>
    <p:sldId id="21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C846"/>
    <a:srgbClr val="EF7521"/>
    <a:srgbClr val="000000"/>
    <a:srgbClr val="6EC4E7"/>
    <a:srgbClr val="33CCFF"/>
    <a:srgbClr val="5C6670"/>
    <a:srgbClr val="101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161" autoAdjust="0"/>
  </p:normalViewPr>
  <p:slideViewPr>
    <p:cSldViewPr snapToGrid="0">
      <p:cViewPr varScale="1">
        <p:scale>
          <a:sx n="85" d="100"/>
          <a:sy n="85" d="100"/>
        </p:scale>
        <p:origin x="136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C41A5-5806-4D8C-9101-87111F98DC1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5EF9D-2794-47AA-B87D-5B4564565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4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5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44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9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6CB3C28-2903-4BB6-977E-677766CE887E}" type="datetime1">
              <a:rPr lang="en-US" smtClean="0"/>
              <a:pPr>
                <a:defRPr/>
              </a:pPr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1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53A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009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619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654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title="Header graphic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57300"/>
          </a:xfrm>
          <a:prstGeom prst="rect">
            <a:avLst/>
          </a:prstGeom>
        </p:spPr>
      </p:pic>
      <p:pic>
        <p:nvPicPr>
          <p:cNvPr id="13" name="Picture 12" title="CDE logo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3" y="6225630"/>
            <a:ext cx="1028753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01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7827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lum Block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8043" t="1416" r="26277" b="21579"/>
          <a:stretch/>
        </p:blipFill>
        <p:spPr>
          <a:xfrm rot="5400000">
            <a:off x="-2405180" y="2367481"/>
            <a:ext cx="6880198" cy="210084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19" y="6356350"/>
            <a:ext cx="18240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2199639" y="304800"/>
            <a:ext cx="6589252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200" b="0" i="0" spc="0">
                <a:solidFill>
                  <a:schemeClr val="tx1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171510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7912" y="1036320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co_cde_shield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199639" y="1036320"/>
            <a:ext cx="6589253" cy="5090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69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lum Block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2215" t="233" r="16690" b="26075"/>
          <a:stretch/>
        </p:blipFill>
        <p:spPr>
          <a:xfrm rot="5400000">
            <a:off x="-2391591" y="2350892"/>
            <a:ext cx="6875451" cy="2138767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19" y="6356350"/>
            <a:ext cx="18240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2199639" y="304800"/>
            <a:ext cx="6589252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200" b="0" i="0" spc="0">
                <a:solidFill>
                  <a:schemeClr val="tx1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171510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7912" y="1036320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co_cde_shield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199639" y="1036320"/>
            <a:ext cx="6589253" cy="5090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79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Plum Block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1138" t="1003" r="5329" b="20306"/>
          <a:stretch/>
        </p:blipFill>
        <p:spPr>
          <a:xfrm rot="5400000">
            <a:off x="-2386330" y="2386330"/>
            <a:ext cx="6858000" cy="208534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19" y="6356350"/>
            <a:ext cx="18240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2199639" y="304800"/>
            <a:ext cx="6589252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200" b="0" i="0" spc="0">
                <a:solidFill>
                  <a:schemeClr val="tx1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171510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7912" y="1036320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co_cde_shield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199639" y="1036320"/>
            <a:ext cx="6589253" cy="5090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72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Plum Block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0801" t="3471" r="5921" b="19080"/>
          <a:stretch/>
        </p:blipFill>
        <p:spPr>
          <a:xfrm rot="5400000">
            <a:off x="-2398381" y="2358779"/>
            <a:ext cx="6889851" cy="210859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19" y="6356350"/>
            <a:ext cx="18240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2199639" y="304800"/>
            <a:ext cx="6589252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200" b="0" i="0" spc="0">
                <a:solidFill>
                  <a:schemeClr val="tx1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171510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7912" y="1036320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co_cde_shield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199639" y="1036320"/>
            <a:ext cx="6589253" cy="5090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62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594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2325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4079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454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F7521">
                  <a:alpha val="2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EF7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264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0816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2926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027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3561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0633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6366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4036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8690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7027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863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846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FFC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Header graphi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57300"/>
          </a:xfrm>
          <a:prstGeom prst="rect">
            <a:avLst/>
          </a:prstGeom>
        </p:spPr>
      </p:pic>
      <p:pic>
        <p:nvPicPr>
          <p:cNvPr id="11" name="Picture 10" title="Colorado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82" y="1746979"/>
            <a:ext cx="4491235" cy="8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01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445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5906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5336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Orange file folder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28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463040"/>
            <a:ext cx="4011083" cy="435133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/>
            </a:lvl1pPr>
            <a:lvl2pPr>
              <a:lnSpc>
                <a:spcPct val="100000"/>
              </a:lnSpc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57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736254" y="1463040"/>
            <a:ext cx="4011083" cy="435133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/>
            </a:lvl1pPr>
            <a:lvl2pPr>
              <a:lnSpc>
                <a:spcPct val="100000"/>
              </a:lnSpc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3" y="6225630"/>
            <a:ext cx="1028753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58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Brown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0" name="Picture 9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91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Orange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8" name="Picture 7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44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 t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Gradient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26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213286" y="304800"/>
            <a:ext cx="6625914" cy="57737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528" y="6356350"/>
            <a:ext cx="1676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08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5C66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50800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rgbClr val="5C66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co_cde_shield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81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19" y="6356350"/>
            <a:ext cx="17732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5791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co_cde_shield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9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8208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130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l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48"/>
          <a:stretch/>
        </p:blipFill>
        <p:spPr>
          <a:xfrm>
            <a:off x="-12701" y="0"/>
            <a:ext cx="9156701" cy="13668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740" y="292383"/>
            <a:ext cx="8381260" cy="7820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1659220"/>
            <a:ext cx="8382000" cy="4235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title="CDE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34" y="6147331"/>
            <a:ext cx="1048300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54929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Blue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5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no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511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846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FFC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70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00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39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944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768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9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4455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688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550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84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721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511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70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72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43056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60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23097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" y="2669749"/>
            <a:ext cx="2700533" cy="36819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0835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co_cde_shield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69461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37600"/>
            <a:ext cx="2057400" cy="183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37600"/>
            <a:ext cx="3086100" cy="183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37600"/>
            <a:ext cx="1620774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22824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aseline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/>
              <a:t>Transition slide. Insert image or graphic here.</a:t>
            </a:r>
          </a:p>
        </p:txBody>
      </p:sp>
    </p:spTree>
    <p:extLst>
      <p:ext uri="{BB962C8B-B14F-4D97-AF65-F5344CB8AC3E}">
        <p14:creationId xmlns:p14="http://schemas.microsoft.com/office/powerpoint/2010/main" val="605316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49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4838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46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843"/>
            <a:ext cx="6108204" cy="3965456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992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373063"/>
            <a:ext cx="8355013" cy="5414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534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846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FFC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79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36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278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490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9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003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456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75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154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802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2191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08458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37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676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43056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60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934384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" y="2669749"/>
            <a:ext cx="2700533" cy="36819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17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33078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co_cde_shield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325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37600"/>
            <a:ext cx="2057400" cy="183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37600"/>
            <a:ext cx="3086100" cy="183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37600"/>
            <a:ext cx="1620774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22824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aseline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/>
              <a:t>Transition slide. Insert image or graphic here.</a:t>
            </a:r>
          </a:p>
        </p:txBody>
      </p:sp>
    </p:spTree>
    <p:extLst>
      <p:ext uri="{BB962C8B-B14F-4D97-AF65-F5344CB8AC3E}">
        <p14:creationId xmlns:p14="http://schemas.microsoft.com/office/powerpoint/2010/main" val="24909807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68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4838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4466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843"/>
            <a:ext cx="6108204" cy="3965456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59329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373063"/>
            <a:ext cx="8355013" cy="5414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445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no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99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621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664" r:id="rId34"/>
    <p:sldLayoutId id="2147483673" r:id="rId35"/>
    <p:sldLayoutId id="2147483674" r:id="rId36"/>
    <p:sldLayoutId id="2147483672" r:id="rId37"/>
    <p:sldLayoutId id="2147483676" r:id="rId38"/>
    <p:sldLayoutId id="2147483680" r:id="rId39"/>
    <p:sldLayoutId id="2147483685" r:id="rId40"/>
    <p:sldLayoutId id="2147483722" r:id="rId41"/>
    <p:sldLayoutId id="2147483723" r:id="rId42"/>
    <p:sldLayoutId id="2147483726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1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9" r:id="rId20"/>
    <p:sldLayoutId id="214748375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1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bolger_o@cde.state.co.us" TargetMode="External"/><Relationship Id="rId3" Type="http://schemas.openxmlformats.org/officeDocument/2006/relationships/hyperlink" Target="https://www.cde.state.co.us/datapipeline/inter_sped-iep" TargetMode="External"/><Relationship Id="rId7" Type="http://schemas.openxmlformats.org/officeDocument/2006/relationships/hyperlink" Target="mailto:SpedDecCount@cde.state.co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de.state.co.us/cdesped/dms" TargetMode="External"/><Relationship Id="rId5" Type="http://schemas.openxmlformats.org/officeDocument/2006/relationships/hyperlink" Target="https://www.cde.state.co.us/datapipeline/snap_sped-december" TargetMode="External"/><Relationship Id="rId10" Type="http://schemas.openxmlformats.org/officeDocument/2006/relationships/hyperlink" Target="mailto:Gudka_D@cde.state.co.us" TargetMode="External"/><Relationship Id="rId4" Type="http://schemas.openxmlformats.org/officeDocument/2006/relationships/hyperlink" Target="https://www.cde.state.co.us/datapipeline/inter_staff" TargetMode="External"/><Relationship Id="rId9" Type="http://schemas.openxmlformats.org/officeDocument/2006/relationships/hyperlink" Target="mailto:Fails_J@cde.state.co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pedDecCount@cde.state.co.u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US" dirty="0"/>
              <a:t> </a:t>
            </a:r>
            <a:r>
              <a:rPr lang="en-US" sz="3100" b="1" dirty="0">
                <a:solidFill>
                  <a:prstClr val="black"/>
                </a:solidFill>
              </a:rPr>
              <a:t>2023-2024</a:t>
            </a:r>
            <a:br>
              <a:rPr lang="en-US" sz="3100" b="1" dirty="0">
                <a:solidFill>
                  <a:prstClr val="black"/>
                </a:solidFill>
              </a:rPr>
            </a:br>
            <a:r>
              <a:rPr lang="en-US" sz="3100" b="1" dirty="0">
                <a:solidFill>
                  <a:prstClr val="black"/>
                </a:solidFill>
              </a:rPr>
              <a:t>Special Education December Count </a:t>
            </a:r>
            <a:br>
              <a:rPr lang="en-US" sz="3100" b="1" dirty="0">
                <a:solidFill>
                  <a:prstClr val="black"/>
                </a:solidFill>
              </a:rPr>
            </a:br>
            <a:r>
              <a:rPr lang="en-US" sz="3100" b="1" dirty="0">
                <a:solidFill>
                  <a:prstClr val="black"/>
                </a:solidFill>
              </a:rPr>
              <a:t>Office Hours</a:t>
            </a:r>
            <a:br>
              <a:rPr lang="en-US" sz="3100" b="1" dirty="0">
                <a:solidFill>
                  <a:prstClr val="black"/>
                </a:solidFill>
              </a:rPr>
            </a:br>
            <a:r>
              <a:rPr lang="en-US" sz="3100" dirty="0">
                <a:solidFill>
                  <a:prstClr val="black"/>
                </a:solidFill>
              </a:rPr>
              <a:t> </a:t>
            </a:r>
            <a:br>
              <a:rPr lang="en-US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n-US" sz="3200" b="1" baseline="30000" dirty="0">
              <a:solidFill>
                <a:prstClr val="black"/>
              </a:solidFill>
              <a:latin typeface="Museo Slab 500" panose="02000000000000000000" pitchFamily="50" charset="0"/>
            </a:endParaRPr>
          </a:p>
          <a:p>
            <a:pPr lvl="0"/>
            <a:r>
              <a:rPr lang="en-US" sz="3200" b="1" baseline="30000" dirty="0">
                <a:solidFill>
                  <a:prstClr val="black"/>
                </a:solidFill>
                <a:latin typeface="Museo Slab 500" panose="02000000000000000000" pitchFamily="50" charset="0"/>
              </a:rPr>
              <a:t>December 5, 2023</a:t>
            </a:r>
          </a:p>
          <a:p>
            <a:pPr lvl="0"/>
            <a:endParaRPr lang="en-US" b="1" baseline="30000" dirty="0">
              <a:solidFill>
                <a:prstClr val="black"/>
              </a:solidFill>
              <a:latin typeface="Museo Slab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5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00266" y="251638"/>
            <a:ext cx="6081865" cy="7564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Museo Slab 500"/>
              </a:rPr>
              <a:t>Special Education December Count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5125" lvl="1" indent="0" eaLnBrk="1" hangingPunct="1">
              <a:spcBef>
                <a:spcPts val="0"/>
              </a:spcBef>
              <a:buNone/>
              <a:defRPr/>
            </a:pPr>
            <a:r>
              <a:rPr lang="en-US" sz="1800" b="1" dirty="0"/>
              <a:t>	</a:t>
            </a:r>
          </a:p>
          <a:p>
            <a:pPr marL="365125" lvl="1" indent="0" eaLnBrk="1" hangingPunct="1">
              <a:spcBef>
                <a:spcPts val="0"/>
              </a:spcBef>
              <a:buNone/>
              <a:tabLst>
                <a:tab pos="574675" algn="l"/>
              </a:tabLst>
              <a:defRPr/>
            </a:pPr>
            <a:endParaRPr lang="en-US" sz="1800" b="1" dirty="0"/>
          </a:p>
          <a:p>
            <a:pPr marL="365125" lvl="1" indent="0" eaLnBrk="1" hangingPunct="1">
              <a:spcBef>
                <a:spcPts val="0"/>
              </a:spcBef>
              <a:buNone/>
              <a:tabLst>
                <a:tab pos="574675" algn="l"/>
              </a:tabLst>
              <a:defRPr/>
            </a:pPr>
            <a:endParaRPr lang="en-US" dirty="0"/>
          </a:p>
          <a:p>
            <a:pPr marL="365125" lvl="1" indent="0" eaLnBrk="1" hangingPunct="1">
              <a:spcBef>
                <a:spcPts val="0"/>
              </a:spcBef>
              <a:buNone/>
              <a:defRPr/>
            </a:pPr>
            <a:endParaRPr lang="en-US" dirty="0"/>
          </a:p>
          <a:p>
            <a:pPr marL="547688" lvl="1" indent="-182563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0012" y="4028907"/>
            <a:ext cx="8215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>
              <a:buNone/>
            </a:pPr>
            <a:r>
              <a:rPr lang="en-US" altLang="en-US" sz="1400" b="1" dirty="0"/>
              <a:t>*Please include your AU #, District #, Error code # or </a:t>
            </a:r>
            <a:r>
              <a:rPr lang="en-US" altLang="en-US" sz="1400" b="1" dirty="0" err="1"/>
              <a:t>cognos</a:t>
            </a:r>
            <a:r>
              <a:rPr lang="en-US" altLang="en-US" sz="1400" b="1" dirty="0"/>
              <a:t> report name (if applicable) in emails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32" y="4466354"/>
            <a:ext cx="3695292" cy="1231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Resource Webpages</a:t>
            </a:r>
          </a:p>
          <a:p>
            <a:pPr lvl="1"/>
            <a:r>
              <a:rPr lang="en-US" sz="1400" dirty="0">
                <a:hlinkClick r:id="rId3"/>
              </a:rPr>
              <a:t>Special Education IEP Interchange</a:t>
            </a:r>
            <a:endParaRPr lang="en-US" sz="1400" dirty="0"/>
          </a:p>
          <a:p>
            <a:pPr lvl="1"/>
            <a:r>
              <a:rPr lang="en-US" sz="1400" dirty="0">
                <a:hlinkClick r:id="rId4"/>
              </a:rPr>
              <a:t>Staff Interchange</a:t>
            </a:r>
            <a:endParaRPr lang="en-US" sz="1400" dirty="0"/>
          </a:p>
          <a:p>
            <a:pPr lvl="1"/>
            <a:r>
              <a:rPr lang="en-US" sz="1400" dirty="0">
                <a:hlinkClick r:id="rId5"/>
              </a:rPr>
              <a:t>Special Ed December Count Snapshot</a:t>
            </a:r>
            <a:endParaRPr lang="en-US" sz="1400" dirty="0"/>
          </a:p>
          <a:p>
            <a:pPr lvl="1"/>
            <a:r>
              <a:rPr lang="en-US" sz="1400" dirty="0">
                <a:hlinkClick r:id="rId6"/>
              </a:rPr>
              <a:t>ESSU Data Management System</a:t>
            </a:r>
            <a:endParaRPr lang="en-US" sz="14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64332" y="1451100"/>
            <a:ext cx="7021198" cy="2454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u="sng" dirty="0"/>
              <a:t>Contact Information</a:t>
            </a:r>
          </a:p>
          <a:p>
            <a:pPr marL="44450" indent="0">
              <a:buNone/>
            </a:pPr>
            <a:r>
              <a:rPr lang="en-US" altLang="en-US" sz="1400" b="1" dirty="0"/>
              <a:t>Lindsey Heitman</a:t>
            </a:r>
            <a:r>
              <a:rPr lang="en-US" altLang="en-US" sz="1400" b="1" dirty="0">
                <a:solidFill>
                  <a:srgbClr val="6EC4E8"/>
                </a:solidFill>
              </a:rPr>
              <a:t> </a:t>
            </a:r>
            <a:r>
              <a:rPr lang="en-US" altLang="en-US" sz="1400" b="1" dirty="0"/>
              <a:t>– </a:t>
            </a:r>
            <a:r>
              <a:rPr lang="en-US" altLang="en-US" sz="1400" b="1" dirty="0">
                <a:hlinkClick r:id="rId7"/>
              </a:rPr>
              <a:t>SpedDecCount@cde.state.co.us</a:t>
            </a:r>
            <a:r>
              <a:rPr lang="en-US" altLang="en-US" sz="1400" b="1" dirty="0"/>
              <a:t>  303-866-5759 </a:t>
            </a:r>
          </a:p>
          <a:p>
            <a:pPr marL="787400" lvl="1" indent="-285750"/>
            <a:r>
              <a:rPr lang="en-US" altLang="en-US" sz="1400" b="1" dirty="0"/>
              <a:t>Data Pipeline SPED Snapshot submission questions </a:t>
            </a:r>
          </a:p>
          <a:p>
            <a:pPr marL="787400" lvl="1" indent="-285750"/>
            <a:r>
              <a:rPr lang="en-US" altLang="en-US" sz="1400" b="1" dirty="0"/>
              <a:t>Includes Staff Interchange Sped staff questions</a:t>
            </a:r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dirty="0"/>
              <a:t>Orla Bolger – </a:t>
            </a:r>
            <a:r>
              <a:rPr lang="en-US" altLang="en-US" sz="1400" dirty="0">
                <a:hlinkClick r:id="rId8"/>
              </a:rPr>
              <a:t>bolger_o@cde.state.co.us</a:t>
            </a:r>
            <a:r>
              <a:rPr lang="en-US" altLang="en-US" sz="1400" dirty="0"/>
              <a:t>  December Count Staff and Student Content Expert</a:t>
            </a:r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dirty="0"/>
              <a:t>Josh Fails – </a:t>
            </a:r>
            <a:r>
              <a:rPr lang="en-US" altLang="en-US" sz="1400" dirty="0">
                <a:hlinkClick r:id="rId9"/>
              </a:rPr>
              <a:t>Fails_J@cde.state.co.us</a:t>
            </a:r>
            <a:r>
              <a:rPr lang="en-US" altLang="en-US" sz="1400" dirty="0"/>
              <a:t>   DMS Access questions</a:t>
            </a:r>
          </a:p>
          <a:p>
            <a:pPr marL="44450" indent="0">
              <a:buFont typeface="Arial" panose="020B0604020202020204" pitchFamily="34" charset="0"/>
              <a:buNone/>
            </a:pPr>
            <a:endParaRPr lang="en-US" altLang="en-US" sz="1400" dirty="0"/>
          </a:p>
          <a:p>
            <a:pPr marL="44450" indent="0">
              <a:buNone/>
            </a:pPr>
            <a:r>
              <a:rPr lang="en-US" altLang="en-US" sz="1400" dirty="0"/>
              <a:t>Dawna Gudka – </a:t>
            </a:r>
            <a:r>
              <a:rPr lang="en-US" altLang="en-US" sz="1400" dirty="0">
                <a:hlinkClick r:id="rId10"/>
              </a:rPr>
              <a:t>Gudka_D@cde.state.co.us</a:t>
            </a:r>
            <a:r>
              <a:rPr lang="en-US" altLang="en-US" sz="1400" dirty="0"/>
              <a:t>  Human Resources Snapshot Submission</a:t>
            </a:r>
          </a:p>
          <a:p>
            <a:pPr marL="44450" indent="0">
              <a:buFont typeface="Arial" panose="020B0604020202020204" pitchFamily="34" charset="0"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6342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96904E-B4CE-F951-4455-1B0BC233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Education December Count:</a:t>
            </a:r>
            <a:br>
              <a:rPr lang="en-US"/>
            </a:br>
            <a:r>
              <a:rPr lang="en-US"/>
              <a:t>Timeline and Trainings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4F765-54B7-D050-D8EC-6E9B688F7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75" b="1" u="sng" dirty="0"/>
              <a:t>Next Deadline</a:t>
            </a:r>
          </a:p>
          <a:p>
            <a:r>
              <a:rPr lang="en-US" sz="1350" dirty="0"/>
              <a:t>Friday, December 8</a:t>
            </a:r>
            <a:r>
              <a:rPr lang="en-US" sz="1350" baseline="30000" dirty="0"/>
              <a:t>th /</a:t>
            </a:r>
            <a:r>
              <a:rPr lang="en-US" sz="1350" b="1" dirty="0"/>
              <a:t>20</a:t>
            </a:r>
            <a:r>
              <a:rPr lang="en-US" sz="1350" b="1" baseline="30000" dirty="0"/>
              <a:t>th</a:t>
            </a:r>
            <a:r>
              <a:rPr lang="en-US" sz="1350" dirty="0"/>
              <a:t> </a:t>
            </a:r>
            <a:endParaRPr lang="en-US" sz="1350" dirty="0">
              <a:solidFill>
                <a:srgbClr val="7030A0"/>
              </a:solidFill>
            </a:endParaRPr>
          </a:p>
          <a:p>
            <a:pPr marL="342900" lvl="1" indent="0">
              <a:buNone/>
            </a:pPr>
            <a:r>
              <a:rPr lang="en-US" sz="1350" u="sng" dirty="0">
                <a:solidFill>
                  <a:schemeClr val="accent2"/>
                </a:solidFill>
              </a:rPr>
              <a:t>Special Education IEP Interchange - AU respondent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chemeClr val="accent2"/>
                </a:solidFill>
              </a:rPr>
              <a:t>Child File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chemeClr val="accent2"/>
                </a:solidFill>
              </a:rPr>
              <a:t>Participation File</a:t>
            </a:r>
          </a:p>
          <a:p>
            <a:pPr marL="342900" lvl="1" indent="0">
              <a:buNone/>
            </a:pPr>
            <a:endParaRPr lang="en-US" sz="1350" dirty="0">
              <a:solidFill>
                <a:schemeClr val="accent2"/>
              </a:solidFill>
            </a:endParaRPr>
          </a:p>
          <a:p>
            <a:pPr marL="342900" lvl="1" indent="0">
              <a:buNone/>
            </a:pPr>
            <a:r>
              <a:rPr lang="en-US" sz="1350" u="sng" dirty="0">
                <a:solidFill>
                  <a:srgbClr val="0070C0"/>
                </a:solidFill>
              </a:rPr>
              <a:t>Staff Interchange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rgbClr val="0070C0"/>
                </a:solidFill>
              </a:rPr>
              <a:t>Staff Profile File– District and/or AU respondent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rgbClr val="0070C0"/>
                </a:solidFill>
              </a:rPr>
              <a:t>Staff Assignment File– District and/or AU respondent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35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 NOTE: The CDE winter break is 12/22/23 – 01/01/24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DB632-29FA-4601-D418-112917EC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DFFBA0-5CF0-14DA-8A70-5A9ABFBFE26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60612" y="6356350"/>
            <a:ext cx="3362325" cy="3619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SpedDecCount@cde.state.co.us</a:t>
            </a:r>
            <a:r>
              <a:rPr lang="en-US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2BE173-BF40-D8D5-5826-F84121AD22C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021139" y="6347759"/>
            <a:ext cx="3294062" cy="3619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Lindsey Heitman (303) 866-5759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CAB23-126A-E475-F5F4-CB0FD2F88469}"/>
              </a:ext>
            </a:extLst>
          </p:cNvPr>
          <p:cNvSpPr txBox="1"/>
          <p:nvPr/>
        </p:nvSpPr>
        <p:spPr>
          <a:xfrm>
            <a:off x="5056094" y="1961647"/>
            <a:ext cx="2779059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Friday’s deadline is a soft deadline/target date and the hard deadline has been moved to 12/20! </a:t>
            </a:r>
          </a:p>
        </p:txBody>
      </p:sp>
    </p:spTree>
    <p:extLst>
      <p:ext uri="{BB962C8B-B14F-4D97-AF65-F5344CB8AC3E}">
        <p14:creationId xmlns:p14="http://schemas.microsoft.com/office/powerpoint/2010/main" val="96183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97D1-7D51-9B22-76BD-49C2DCA2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Special Education December Count:</a:t>
            </a:r>
            <a:br>
              <a:rPr lang="en-US"/>
            </a:br>
            <a:r>
              <a:rPr lang="en-US"/>
              <a:t>Snapshot date criteria for record to be included in snapshot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D22AC-1732-38FC-D218-6F6414B8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9" name="Object 8" descr="chart of start and end dates and whether record is included in snapshot">
            <a:extLst>
              <a:ext uri="{FF2B5EF4-FFF2-40B4-BE49-F238E27FC236}">
                <a16:creationId xmlns:a16="http://schemas.microsoft.com/office/drawing/2014/main" id="{8E4E0EE6-1DA8-9CF8-C36C-89BB0F5A1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400963"/>
              </p:ext>
            </p:extLst>
          </p:nvPr>
        </p:nvGraphicFramePr>
        <p:xfrm>
          <a:off x="223071" y="1482529"/>
          <a:ext cx="5710454" cy="127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178253" imgH="1607643" progId="Excel.Sheet.12">
                  <p:embed/>
                </p:oleObj>
              </mc:Choice>
              <mc:Fallback>
                <p:oleObj name="Worksheet" r:id="rId2" imgW="7178253" imgH="1607643" progId="Excel.Sheet.12">
                  <p:embed/>
                  <p:pic>
                    <p:nvPicPr>
                      <p:cNvPr id="9" name="Object 8" descr="chart of start and end dates and whether record is included in snapshot">
                        <a:extLst>
                          <a:ext uri="{FF2B5EF4-FFF2-40B4-BE49-F238E27FC236}">
                            <a16:creationId xmlns:a16="http://schemas.microsoft.com/office/drawing/2014/main" id="{8E4E0EE6-1DA8-9CF8-C36C-89BB0F5A1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3071" y="1482529"/>
                        <a:ext cx="5710454" cy="1279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BBA807-9AFF-581A-275E-FB188DE80282}"/>
              </a:ext>
            </a:extLst>
          </p:cNvPr>
          <p:cNvSpPr txBox="1"/>
          <p:nvPr/>
        </p:nvSpPr>
        <p:spPr>
          <a:xfrm>
            <a:off x="416932" y="4237981"/>
            <a:ext cx="415506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 dirty="0"/>
              <a:t>Path 2 Data Fields (10):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Date Child is Found Eligible for Part C Services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Date of Referral to Administrative Unit from the Local Community Centered Board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Date of Parental Consent to Evaluate C to B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Date Evaluation Completed C to B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Reason for Delay in Completing the Evaluation C to B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Date of Initial Eligibility Meeting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Reason for Delay in Initial Eligibility Meeting C to B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b="1" dirty="0">
                <a:highlight>
                  <a:srgbClr val="FFFF00"/>
                </a:highlight>
              </a:rPr>
              <a:t>Date IEP was Implemented C to B </a:t>
            </a:r>
            <a:r>
              <a:rPr lang="en-US" sz="1200" b="1" dirty="0"/>
              <a:t> should = Start Date of Sped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Reason for Delay in IEP Implementation C to B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Eligibility and Services Path 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DED23-FB6D-EF02-19E6-9E7E453A7674}"/>
              </a:ext>
            </a:extLst>
          </p:cNvPr>
          <p:cNvSpPr txBox="1"/>
          <p:nvPr/>
        </p:nvSpPr>
        <p:spPr>
          <a:xfrm>
            <a:off x="4216260" y="4422647"/>
            <a:ext cx="42215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 dirty="0"/>
              <a:t>Path 3 Data Fields (9):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Date of Parental Consent to Evaluate Part B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Date Evaluation Completed Part B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Reason for Delay in Completing the Evaluation Part B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Date of Initial Eligibility Meeting Part B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Date Initial IEP was Finalized Part B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Reason for Delay in Finalizing the Initial IEP Part B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b="1" dirty="0">
                <a:highlight>
                  <a:srgbClr val="FFFF00"/>
                </a:highlight>
              </a:rPr>
              <a:t>Date IEP was Implemented Part B </a:t>
            </a:r>
            <a:r>
              <a:rPr lang="en-US" sz="1200" b="1" dirty="0"/>
              <a:t>   should= Start Date of Sped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Reason the IEP was Never Implemented Part B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Eligibility and Services Path 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5459D-D5B3-ABEA-B5EE-09DAE04599E7}"/>
              </a:ext>
            </a:extLst>
          </p:cNvPr>
          <p:cNvSpPr txBox="1"/>
          <p:nvPr/>
        </p:nvSpPr>
        <p:spPr>
          <a:xfrm>
            <a:off x="2071973" y="2826158"/>
            <a:ext cx="2955303" cy="1200329"/>
          </a:xfrm>
          <a:prstGeom prst="rect">
            <a:avLst/>
          </a:prstGeom>
          <a:solidFill>
            <a:schemeClr val="bg2"/>
          </a:solidFill>
          <a:ln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KEY DATES for 02, 03, 07 initial referrals </a:t>
            </a:r>
          </a:p>
          <a:p>
            <a:r>
              <a:rPr lang="en-US" sz="1200" b="1" dirty="0"/>
              <a:t>These dates must be populated and as of 12/01 for funding</a:t>
            </a:r>
          </a:p>
          <a:p>
            <a:r>
              <a:rPr lang="en-US" sz="1200" b="1" dirty="0"/>
              <a:t>Date IEP Implemented = Start Date of Sped</a:t>
            </a:r>
          </a:p>
          <a:p>
            <a:pPr lvl="1"/>
            <a:r>
              <a:rPr lang="en-US" sz="1200" dirty="0"/>
              <a:t>*This is the date the services started, not the date the IEP was finalized.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8BCD7-FFD6-0F39-1994-346437CF1DA0}"/>
              </a:ext>
            </a:extLst>
          </p:cNvPr>
          <p:cNvCxnSpPr/>
          <p:nvPr/>
        </p:nvCxnSpPr>
        <p:spPr>
          <a:xfrm flipH="1">
            <a:off x="2682725" y="4136925"/>
            <a:ext cx="329416" cy="22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720F01-C897-0082-3852-F42A3F8F1A30}"/>
              </a:ext>
            </a:extLst>
          </p:cNvPr>
          <p:cNvCxnSpPr>
            <a:cxnSpLocks/>
          </p:cNvCxnSpPr>
          <p:nvPr/>
        </p:nvCxnSpPr>
        <p:spPr>
          <a:xfrm>
            <a:off x="4141694" y="4102787"/>
            <a:ext cx="430306" cy="258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0AAEDB2-B5EB-12B0-1FB6-00D916630873}"/>
              </a:ext>
            </a:extLst>
          </p:cNvPr>
          <p:cNvSpPr txBox="1"/>
          <p:nvPr/>
        </p:nvSpPr>
        <p:spPr>
          <a:xfrm>
            <a:off x="5466446" y="3038206"/>
            <a:ext cx="2366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*OR you can report an 06 and zero-fill all path 2 and 3 date fields</a:t>
            </a:r>
          </a:p>
        </p:txBody>
      </p:sp>
    </p:spTree>
    <p:extLst>
      <p:ext uri="{BB962C8B-B14F-4D97-AF65-F5344CB8AC3E}">
        <p14:creationId xmlns:p14="http://schemas.microsoft.com/office/powerpoint/2010/main" val="46475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Staff Data Checks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2242" y="1516828"/>
            <a:ext cx="8219515" cy="464067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 dirty="0"/>
              <a:t>Confirm within your LEA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who will be uploading your Special Education staff data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Verify district has uploaded your LEA’s staff files</a:t>
            </a:r>
          </a:p>
          <a:p>
            <a:pPr lvl="1"/>
            <a:r>
              <a:rPr lang="en-US" sz="1800" dirty="0">
                <a:latin typeface="+mn-lt"/>
              </a:rPr>
              <a:t>District/AU Activity Report --&gt;</a:t>
            </a:r>
            <a:r>
              <a:rPr lang="en-US" sz="1800" dirty="0"/>
              <a:t>Cognos Reports/Special Education December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This report will give you the staff and student file</a:t>
            </a:r>
            <a:r>
              <a:rPr lang="en-US" sz="1800" dirty="0"/>
              <a:t> status – files have been uploaded, # of errors, date last uploaded, </a:t>
            </a:r>
            <a:r>
              <a:rPr lang="en-US" sz="1800" dirty="0" err="1"/>
              <a:t>etc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Verify staff file errors are resolved or being worked on/errors are going down</a:t>
            </a:r>
          </a:p>
          <a:p>
            <a:pPr lvl="1"/>
            <a:r>
              <a:rPr lang="en-US" sz="1800" dirty="0">
                <a:highlight>
                  <a:srgbClr val="FFFF00"/>
                </a:highlight>
              </a:rPr>
              <a:t>Your Sped staff data will </a:t>
            </a:r>
            <a:r>
              <a:rPr lang="en-US" sz="1800" u="sng" dirty="0">
                <a:highlight>
                  <a:srgbClr val="FFFF00"/>
                </a:highlight>
              </a:rPr>
              <a:t>not</a:t>
            </a:r>
            <a:r>
              <a:rPr lang="en-US" sz="1800" dirty="0">
                <a:highlight>
                  <a:srgbClr val="FFFF00"/>
                </a:highlight>
              </a:rPr>
              <a:t> pull into your snapshot validations until it is error-free in the Staff files</a:t>
            </a:r>
          </a:p>
          <a:p>
            <a:pPr marL="342900" indent="-342900">
              <a:buAutoNum type="arabicPeriod" startAt="4"/>
            </a:pPr>
            <a:r>
              <a:rPr lang="en-US" sz="1800" dirty="0"/>
              <a:t>Once staff data is error-free at the Staff Interchange level, verify it is pulling into your December Staff Snapshot using Included records report:</a:t>
            </a:r>
          </a:p>
          <a:p>
            <a:pPr lvl="1"/>
            <a:r>
              <a:rPr lang="en-US" sz="1800" dirty="0"/>
              <a:t>Run ‘Included Snapshot Records: Staff Interchange’ report from --&gt; Cognos Reports/Special Education December folder</a:t>
            </a:r>
          </a:p>
          <a:p>
            <a:pPr lvl="1"/>
            <a:r>
              <a:rPr lang="en-US" sz="1800" dirty="0"/>
              <a:t>These are the records included in your Dec Staff Snapshot at any point in time</a:t>
            </a:r>
          </a:p>
          <a:p>
            <a:pPr lvl="2"/>
            <a:r>
              <a:rPr lang="en-US" dirty="0"/>
              <a:t>Missing records from this report will trigger lots of snapshot errors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latin typeface="+mn-lt"/>
            </a:endParaRPr>
          </a:p>
          <a:p>
            <a:pPr marL="342900" indent="-342900">
              <a:buAutoNum type="arabicPeriod"/>
            </a:pP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26FA2-3EC9-4717-AD62-D8C823692DD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0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6387-3CAB-A6DC-03DE-F8333351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District/AU Activity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81CDE-F732-ADDA-F4F0-C8E42194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D1D552-CCCA-8CAF-F90C-77318DC49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147" y="1500973"/>
            <a:ext cx="7780694" cy="19280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7E6522-860D-F000-A188-DD2E3BDD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3" y="3706563"/>
            <a:ext cx="8426824" cy="21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1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Education December Count – Report available for Staff Interchange User to see Dec Snapshot errors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640C88-C16A-4909-AB44-E0385A36B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41" t="13812" r="51023" b="16875"/>
          <a:stretch/>
        </p:blipFill>
        <p:spPr>
          <a:xfrm>
            <a:off x="609600" y="2178423"/>
            <a:ext cx="4464424" cy="3536483"/>
          </a:xfrm>
        </p:spPr>
      </p:pic>
      <p:sp>
        <p:nvSpPr>
          <p:cNvPr id="4" name="TextBox 3"/>
          <p:cNvSpPr txBox="1"/>
          <p:nvPr/>
        </p:nvSpPr>
        <p:spPr>
          <a:xfrm>
            <a:off x="72967" y="1347427"/>
            <a:ext cx="883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Interchange Users and Viewers are able to see their district’s December Count snapshot errors by downloading this report under: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Cognos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Reports- Staff Profile- Special Education December Snapshot Error Detail Report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6AAFA-5C0F-4A22-802D-12F4B6908169}"/>
              </a:ext>
            </a:extLst>
          </p:cNvPr>
          <p:cNvSpPr txBox="1"/>
          <p:nvPr/>
        </p:nvSpPr>
        <p:spPr>
          <a:xfrm>
            <a:off x="5387226" y="2311259"/>
            <a:ext cx="1309455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Those with STF role have access to this error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9B99D-623D-FF07-C276-E10349131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994" y="2559039"/>
            <a:ext cx="506012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2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38546" y="97436"/>
            <a:ext cx="5652654" cy="91387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8600" dirty="0"/>
              <a:t>Records not found in Snapshot Report </a:t>
            </a:r>
          </a:p>
          <a:p>
            <a:pPr marL="0" indent="0">
              <a:buNone/>
            </a:pPr>
            <a:r>
              <a:rPr lang="en-US" sz="8600" dirty="0"/>
              <a:t>Due to Criteria Issue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33462" y="6395439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26FA2-3EC9-4717-AD62-D8C823692DD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964" y="6068066"/>
            <a:ext cx="6646284" cy="461665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Pipeline Reports: Records Not in Snapshot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377" y="1144648"/>
            <a:ext cx="66594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Records that are not in the Included </a:t>
            </a: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S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napshot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ecords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report may be </a:t>
            </a: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located in the ‘Records Not in Snapshot’ report for December Staff or December Student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6EAB6A-7DDA-D476-0A92-61F6E9C95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9" t="-707" r="14029" b="2338"/>
          <a:stretch/>
        </p:blipFill>
        <p:spPr bwMode="auto">
          <a:xfrm>
            <a:off x="-332509" y="2321304"/>
            <a:ext cx="9476509" cy="31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4634A2-CB8E-B85A-7E7D-B365808C95BE}"/>
              </a:ext>
            </a:extLst>
          </p:cNvPr>
          <p:cNvSpPr txBox="1"/>
          <p:nvPr/>
        </p:nvSpPr>
        <p:spPr>
          <a:xfrm>
            <a:off x="3706132" y="3895095"/>
            <a:ext cx="2164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Missing records are broken out by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or Staff and file types for each</a:t>
            </a:r>
          </a:p>
        </p:txBody>
      </p:sp>
      <p:cxnSp>
        <p:nvCxnSpPr>
          <p:cNvPr id="9" name="Straight Connector 8" title="Arrow">
            <a:extLst>
              <a:ext uri="{FF2B5EF4-FFF2-40B4-BE49-F238E27FC236}">
                <a16:creationId xmlns:a16="http://schemas.microsoft.com/office/drawing/2014/main" id="{C26EAE5D-6AFD-E77C-40E8-4C2FFBD97025}"/>
              </a:ext>
            </a:extLst>
          </p:cNvPr>
          <p:cNvCxnSpPr>
            <a:cxnSpLocks/>
          </p:cNvCxnSpPr>
          <p:nvPr/>
        </p:nvCxnSpPr>
        <p:spPr>
          <a:xfrm flipH="1" flipV="1">
            <a:off x="1076107" y="5202208"/>
            <a:ext cx="970902" cy="732519"/>
          </a:xfrm>
          <a:prstGeom prst="line">
            <a:avLst/>
          </a:prstGeom>
          <a:ln w="25400">
            <a:solidFill>
              <a:schemeClr val="accent3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48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title="Cognos Report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9104" r="46413"/>
          <a:stretch/>
        </p:blipFill>
        <p:spPr>
          <a:xfrm>
            <a:off x="0" y="138113"/>
            <a:ext cx="5376863" cy="6492875"/>
          </a:xfrm>
          <a:prstGeom prst="rect">
            <a:avLst/>
          </a:prstGeom>
        </p:spPr>
      </p:pic>
      <p:sp>
        <p:nvSpPr>
          <p:cNvPr id="8" name="Left Arrow 7" title="Arrow"/>
          <p:cNvSpPr/>
          <p:nvPr/>
        </p:nvSpPr>
        <p:spPr>
          <a:xfrm>
            <a:off x="2782957" y="3007379"/>
            <a:ext cx="567345" cy="2347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eft Arrow 8" title="Arrow"/>
          <p:cNvSpPr/>
          <p:nvPr/>
        </p:nvSpPr>
        <p:spPr>
          <a:xfrm>
            <a:off x="2782957" y="3444028"/>
            <a:ext cx="567345" cy="26161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3336" y="2903285"/>
            <a:ext cx="2923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Excluded Report: Includes excluded records – those w/ interchange errors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3336" y="3622341"/>
            <a:ext cx="274401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Included Report: Includes records that are included in the snapshot</a:t>
            </a:r>
          </a:p>
        </p:txBody>
      </p:sp>
      <p:sp>
        <p:nvSpPr>
          <p:cNvPr id="2" name="TextBox 1" title="Rectangle"/>
          <p:cNvSpPr txBox="1"/>
          <p:nvPr/>
        </p:nvSpPr>
        <p:spPr>
          <a:xfrm>
            <a:off x="532151" y="2822713"/>
            <a:ext cx="2164659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 title="Rectangle"/>
          <p:cNvSpPr txBox="1"/>
          <p:nvPr/>
        </p:nvSpPr>
        <p:spPr>
          <a:xfrm>
            <a:off x="532148" y="3336306"/>
            <a:ext cx="2164662" cy="369332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 title="Rectangle"/>
          <p:cNvSpPr txBox="1"/>
          <p:nvPr/>
        </p:nvSpPr>
        <p:spPr>
          <a:xfrm>
            <a:off x="532150" y="2006697"/>
            <a:ext cx="2164659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 title="Rectangle"/>
          <p:cNvSpPr txBox="1"/>
          <p:nvPr/>
        </p:nvSpPr>
        <p:spPr>
          <a:xfrm>
            <a:off x="532148" y="2411168"/>
            <a:ext cx="2164659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eft Arrow 14" title="Arrow"/>
          <p:cNvSpPr/>
          <p:nvPr/>
        </p:nvSpPr>
        <p:spPr>
          <a:xfrm>
            <a:off x="2782957" y="2535227"/>
            <a:ext cx="567345" cy="245273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eft Arrow 15" title="Arrow"/>
          <p:cNvSpPr/>
          <p:nvPr/>
        </p:nvSpPr>
        <p:spPr>
          <a:xfrm>
            <a:off x="2782957" y="2098623"/>
            <a:ext cx="567345" cy="27148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3337" y="2064305"/>
            <a:ext cx="264655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Reports: Staff and Student have separate reports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0302" y="57013"/>
            <a:ext cx="5522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Education December Count Cognos Reports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--&gt;Cognos Reports/Special Education December Count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FC6D0-9628-4C48-94A0-78C7CA2E03AD}"/>
              </a:ext>
            </a:extLst>
          </p:cNvPr>
          <p:cNvSpPr txBox="1"/>
          <p:nvPr/>
        </p:nvSpPr>
        <p:spPr>
          <a:xfrm>
            <a:off x="6397516" y="3629221"/>
            <a:ext cx="2475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 included reports help to troubleshoot snapshot errors DC114, DC115,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DC225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DC019, DC020,  DC191-204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*Check for DC225 first and get it cleared before looking into snapshot errors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10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27788"/>
            <a:ext cx="2057400" cy="365125"/>
          </a:xfrm>
        </p:spPr>
        <p:txBody>
          <a:bodyPr/>
          <a:lstStyle/>
          <a:p>
            <a:fld id="{67726FA2-3EC9-4717-AD62-D8C823692D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63675"/>
            <a:ext cx="3495675" cy="25130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</a:rPr>
              <a:t>  </a:t>
            </a:r>
          </a:p>
          <a:p>
            <a:pPr marL="0" indent="0"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2" name="Picture 2" descr="Free and customizable thank you templates">
            <a:extLst>
              <a:ext uri="{FF2B5EF4-FFF2-40B4-BE49-F238E27FC236}">
                <a16:creationId xmlns:a16="http://schemas.microsoft.com/office/drawing/2014/main" id="{993CE4CD-0024-70AF-2458-70857B4F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3900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79548"/>
      </p:ext>
    </p:extLst>
  </p:cSld>
  <p:clrMapOvr>
    <a:masterClrMapping/>
  </p:clrMapOvr>
</p:sld>
</file>

<file path=ppt/theme/theme1.xml><?xml version="1.0" encoding="utf-8"?>
<a:theme xmlns:a="http://schemas.openxmlformats.org/drawingml/2006/main" name="CDE ESSU StandardMulti 201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E ESSU StandardMulti 2019" id="{6CFE37BE-8CF0-4119-8AC5-844EB342A82B}" vid="{B8CE54C4-E142-4B16-ADA5-A225F735262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 ESSU StandardMulti 2019</Template>
  <TotalTime>30928</TotalTime>
  <Words>870</Words>
  <Application>Microsoft Office PowerPoint</Application>
  <PresentationFormat>On-screen Show (4:3)</PresentationFormat>
  <Paragraphs>115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Museo Slab 500</vt:lpstr>
      <vt:lpstr>Trebuchet MS</vt:lpstr>
      <vt:lpstr>Wingdings</vt:lpstr>
      <vt:lpstr>CDE ESSU StandardMulti 2019</vt:lpstr>
      <vt:lpstr>Office Theme</vt:lpstr>
      <vt:lpstr>1_Office Theme</vt:lpstr>
      <vt:lpstr>Worksheet</vt:lpstr>
      <vt:lpstr> 2023-2024 Special Education December Count  Office Hours   </vt:lpstr>
      <vt:lpstr>Special Education December Count: Timeline and Trainings</vt:lpstr>
      <vt:lpstr>Special Education December Count: Snapshot date criteria for record to be included in snapshot</vt:lpstr>
      <vt:lpstr>Staff Data Checks</vt:lpstr>
      <vt:lpstr>District/AU Activity Report</vt:lpstr>
      <vt:lpstr>Special Education December Count – Report available for Staff Interchange User to see Dec Snapshot errors</vt:lpstr>
      <vt:lpstr>PowerPoint Presentation</vt:lpstr>
      <vt:lpstr>PowerPoint Presentation</vt:lpstr>
      <vt:lpstr>PowerPoint Presentation</vt:lpstr>
      <vt:lpstr>Special Education December Count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Heitman, Lindsey</cp:lastModifiedBy>
  <cp:revision>470</cp:revision>
  <dcterms:created xsi:type="dcterms:W3CDTF">2018-01-08T21:58:16Z</dcterms:created>
  <dcterms:modified xsi:type="dcterms:W3CDTF">2023-12-05T16:56:48Z</dcterms:modified>
</cp:coreProperties>
</file>