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70" r:id="rId9"/>
    <p:sldId id="263" r:id="rId10"/>
    <p:sldId id="260" r:id="rId11"/>
    <p:sldId id="261" r:id="rId12"/>
    <p:sldId id="262" r:id="rId13"/>
    <p:sldId id="265" r:id="rId14"/>
    <p:sldId id="267" r:id="rId15"/>
    <p:sldId id="266" r:id="rId16"/>
    <p:sldId id="271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BAB3C-8477-4DF0-B089-234B2F0836B0}" v="2510" dt="2023-07-31T15:37:20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364" autoAdjust="0"/>
  </p:normalViewPr>
  <p:slideViewPr>
    <p:cSldViewPr snapToGrid="0">
      <p:cViewPr varScale="1">
        <p:scale>
          <a:sx n="103" d="100"/>
          <a:sy n="103" d="100"/>
        </p:scale>
        <p:origin x="114" y="246"/>
      </p:cViewPr>
      <p:guideLst/>
    </p:cSldViewPr>
  </p:slideViewPr>
  <p:outlineViewPr>
    <p:cViewPr>
      <p:scale>
        <a:sx n="33" d="100"/>
        <a:sy n="33" d="100"/>
      </p:scale>
      <p:origin x="0" y="-7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4BAD5-D4FE-4264-8E20-14C32CCB6601}" type="datetimeFigureOut"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8E7F-CD34-418C-8206-F63A9936DB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dhttps:/www.pepperpd.com/CDEREADACT/mainloginpag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(https:/www-pre.pepperpd.com/CDEREADACT/mainloginpage)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pperpd.com/logi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Click on the green button – do we need to edit the language to include new groups of learners.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Add more language on this page to describe the K-12 &amp; Leadership tracks?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Add 2nd button Admin learners who have previously taken trainings and want to submit verification.</a:t>
            </a: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Production</a:t>
            </a:r>
            <a:endParaRPr lang="en-US" dirty="0"/>
          </a:p>
          <a:p>
            <a:r>
              <a:rPr lang="en-US" dirty="0">
                <a:hlinkClick r:id="rId3"/>
              </a:rPr>
              <a:t>https://www.pepperpd.com/CDEREADACT/mainloginpage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Pre-production</a:t>
            </a:r>
          </a:p>
          <a:p>
            <a:r>
              <a:rPr lang="en-US" dirty="0">
                <a:hlinkClick r:id="rId4"/>
              </a:rPr>
              <a:t>(https://www-pre.pepperpd.com/CDEREADACT/mainloginpage)</a:t>
            </a:r>
            <a:endParaRPr lang="en-US" dirty="0">
              <a:cs typeface="Calibri"/>
              <a:hlinkClick r:id="rId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Learners will select their role when completing registration form and creating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The K-12 pre-assessment will be automatically assigned based on role selection.</a:t>
            </a: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Learners can always access Pepper account by going to production: </a:t>
            </a:r>
            <a:r>
              <a:rPr lang="en-US" dirty="0">
                <a:hlinkClick r:id="rId3"/>
              </a:rPr>
              <a:t>https://www.pepperpd.com/login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 or pre-production: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hlinkClick r:id="" action="ppaction://noaction"/>
              </a:rPr>
              <a:t>(https://www-pre.pepperpd.com/newdashboard/)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All other modules for K-12 will be found in the top blue ribbon. They are not automatically assigned.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Learners will be required to click on each individual module to gain access. They will only be permitted to access once they have completed the pre assessment.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K-12 learners will also not able to access the Literacy Leader or K-3 Final modules when clicking.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Learner will only be able to access pre-assessment from the drop-down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91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must complete modules 1-6 before obtaining access to Module 7 Final Assessment 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48E7F-CD34-418C-8206-F63A9936DB61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06C7-D866-1D55-2324-87A056E9E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4C850-4CF7-87C4-6990-2D3482C06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DE5D9-F24C-7758-F667-B27B28F3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F88C8-EE31-FC65-CFAF-815093BC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606F9-0E25-5B98-B215-C75E8BA8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D6A1-110F-49C8-3A49-22A351A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664DB-CAE1-E783-027C-4C5ADD2B4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F791-77CF-98ED-1012-DFB6E1F6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6568A-EF29-E70C-70C5-E38BD307E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5E37-227F-4E9A-91AB-917E6ACA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35338-0A2A-D0B2-6542-9CFE4EA82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C8722-00B1-34E2-C2DF-C119FC5DF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09B4-9E51-529F-78C4-EC223009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A1AAD-83F1-967A-9609-02E859C2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249D-C973-B1FB-C3E6-A614E3F3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2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30F3-E9AD-214E-6604-FBB408F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94AAC-22BD-F36A-1430-0A8368FB2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C86F4-A9A7-68CB-863B-20E023E8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58921-ED38-E225-7A8A-AE5C0C61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D53F-0B2E-5F06-7623-D46096A4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3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D0F1-EE86-AC1B-2A81-589113D6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21353-1491-D77A-A162-A5D8F94E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6E8E-AF32-50CF-EC6B-74A4A166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117A-093A-0A78-4D63-F6C587CF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6D9E9-42F9-E36A-13B0-54724D44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7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36E7-E550-4F48-14D7-6CD81D7E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99B09-966B-52EE-ED1E-DFDDD927D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2CC7F-E558-D0AC-8DA9-A35D1CAC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353D4-3F36-E312-0E69-9A7E649F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98D84-337B-0004-A53F-386C953C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F206A-C349-CF70-059E-7112B4C2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2C3D-340D-867F-7492-B6A9FD8F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DFA78-8845-4311-AA59-6DC169E3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32E69-8A81-0B21-8157-7C393D105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2BB12-8FB1-4C55-F5E9-E3404D8FA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C9E3D-D3C1-F2A5-17AD-AA629711D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594F6-23C2-AD35-62EA-7AB5DCAF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07ECE-CF8A-B309-66ED-147A1515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1DADE-D736-1A22-EE32-37E047A5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3233-4DB8-2D25-67E7-EE4700D2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F3416-80D9-94DA-4650-501877D2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2A4B6-FA3E-3CE2-3A48-00777A58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5789A-166A-2824-84EE-99E4A11D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D3A6D-EA36-4CA2-C170-E95CC5D1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C9EEB-7A52-1C86-2606-A893B754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BB181-1A01-8689-E4A8-5E6AB710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8542-9887-5E9B-842D-B65B1619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050D-564D-D9D3-AB2C-C293A6D6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4DF45-DF91-7EAB-8402-9E96EAE40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5E94F-EA67-9424-081E-043AA4B4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24E30-92B7-4746-F38B-8703DA14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60FBB-F133-94C7-ECD0-517133FE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3AB3-98D8-4047-0082-721F6B63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F88EA-D5DA-9CFC-F00F-12DE47041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0048-DB22-8C56-3A40-0252353AA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2310D-0134-CBF3-A4FD-499A0FB9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18C7F-6499-ED08-E270-9432DCE7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29E34-BA90-81BA-F7EB-CAD0177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2CB90-44E2-58F8-C374-6DC5EABB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65368-0AC6-1642-BD60-2E31CE27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65778-8800-A00B-66FC-06A97BE96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3399-B53C-4E88-9C5E-7674B6CBDCB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0891-5B03-B98E-9843-BE3CB9B79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889DF-593A-66E8-E4AB-98B91CF66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5CF3-7D53-465C-B203-FC18C850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onlinecdetrain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C1BE1-6EAF-DD78-42E8-3CC68DFB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Building a Strong Foundation for Lifelong Literacy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01A03-9BC5-811F-10E8-A94B5E21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Information for K-12 Teachers New to This Course</a:t>
            </a:r>
            <a:endParaRPr lang="en-US" dirty="0"/>
          </a:p>
        </p:txBody>
      </p:sp>
      <p:pic>
        <p:nvPicPr>
          <p:cNvPr id="4" name="Picture 3" descr="Public Consulting Group Logo&#10;&#10;">
            <a:extLst>
              <a:ext uri="{FF2B5EF4-FFF2-40B4-BE49-F238E27FC236}">
                <a16:creationId xmlns:a16="http://schemas.microsoft.com/office/drawing/2014/main" id="{E756719D-F488-4355-F29E-1905AFAF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55" y="473166"/>
            <a:ext cx="3199175" cy="911766"/>
          </a:xfrm>
          <a:prstGeom prst="rect">
            <a:avLst/>
          </a:prstGeom>
          <a:noFill/>
        </p:spPr>
      </p:pic>
      <p:pic>
        <p:nvPicPr>
          <p:cNvPr id="12" name="Picture 11" descr="Colorado Department of Education K-12 logo">
            <a:extLst>
              <a:ext uri="{FF2B5EF4-FFF2-40B4-BE49-F238E27FC236}">
                <a16:creationId xmlns:a16="http://schemas.microsoft.com/office/drawing/2014/main" id="{B4881F60-730F-F877-6437-E8E814B0F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28800"/>
            <a:ext cx="8686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15" y="426681"/>
            <a:ext cx="10196666" cy="7679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You can confirm completion in the “Courses” tab under “Completed Courses”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screenshot of the webpage that shows course completion.">
            <a:extLst>
              <a:ext uri="{FF2B5EF4-FFF2-40B4-BE49-F238E27FC236}">
                <a16:creationId xmlns:a16="http://schemas.microsoft.com/office/drawing/2014/main" id="{92A20FFC-52E7-77CC-4C64-55D3283B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3" y="1379774"/>
            <a:ext cx="8447313" cy="46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15" y="426681"/>
            <a:ext cx="9968126" cy="7679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kern="1200" dirty="0">
                <a:latin typeface="+mn-lt"/>
                <a:ea typeface="+mn-ea"/>
                <a:cs typeface="+mn-cs"/>
              </a:rPr>
              <a:t>After you complete the Pre-Assessment, you can</a:t>
            </a:r>
            <a:r>
              <a:rPr lang="en-US" sz="2400" dirty="0"/>
              <a:t> then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access </a:t>
            </a:r>
            <a:r>
              <a:rPr lang="en-US" sz="2400" dirty="0"/>
              <a:t>Modules 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1-6.</a:t>
            </a:r>
            <a:r>
              <a:rPr lang="en-US" sz="2400" dirty="0"/>
              <a:t> 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r>
              <a:rPr lang="en-US" sz="2400" dirty="0"/>
              <a:t>Go to Module 1 from the K-12 dropdown and click “Request Access”</a:t>
            </a:r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A screenshot of the course">
            <a:extLst>
              <a:ext uri="{FF2B5EF4-FFF2-40B4-BE49-F238E27FC236}">
                <a16:creationId xmlns:a16="http://schemas.microsoft.com/office/drawing/2014/main" id="{7C062976-F98B-748D-6F9B-C5E53AFBD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71" y="1474951"/>
            <a:ext cx="8593393" cy="47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7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14" y="358219"/>
            <a:ext cx="11134181" cy="8363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kern="1200" dirty="0">
                <a:latin typeface="+mn-lt"/>
                <a:ea typeface="+mn-ea"/>
                <a:cs typeface="+mn-cs"/>
              </a:rPr>
              <a:t>If </a:t>
            </a:r>
            <a:r>
              <a:rPr lang="en-US" sz="2400" dirty="0"/>
              <a:t>prerequisite is completed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, a pop-up will </a:t>
            </a:r>
            <a:r>
              <a:rPr lang="en-US" sz="2400" dirty="0"/>
              <a:t>notify 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you </a:t>
            </a:r>
            <a:r>
              <a:rPr lang="en-US" sz="2400" dirty="0"/>
              <a:t>that you are enrolled</a:t>
            </a:r>
            <a:endParaRPr lang="en-US" sz="2400" kern="1200" dirty="0">
              <a:latin typeface="+mn-lt"/>
              <a:cs typeface="Calibri"/>
            </a:endParaRPr>
          </a:p>
        </p:txBody>
      </p:sp>
      <p:pic>
        <p:nvPicPr>
          <p:cNvPr id="4" name="Picture 5" descr="A screenshot of the prerequisite courses screen.">
            <a:extLst>
              <a:ext uri="{FF2B5EF4-FFF2-40B4-BE49-F238E27FC236}">
                <a16:creationId xmlns:a16="http://schemas.microsoft.com/office/drawing/2014/main" id="{0C9F8448-E819-D263-A460-8AF5AFF4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86" y="2163219"/>
            <a:ext cx="6106885" cy="25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64" y="1072594"/>
            <a:ext cx="11134181" cy="8363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kern="1200" dirty="0">
                <a:ea typeface="+mn-lt"/>
                <a:cs typeface="+mn-lt"/>
              </a:rPr>
              <a:t>If </a:t>
            </a:r>
            <a:r>
              <a:rPr lang="en-US" sz="2400" dirty="0">
                <a:ea typeface="+mn-lt"/>
                <a:cs typeface="+mn-lt"/>
              </a:rPr>
              <a:t>you did not complete the prerequisite</a:t>
            </a:r>
            <a:r>
              <a:rPr lang="en-US" sz="2400" kern="1200" dirty="0">
                <a:ea typeface="+mn-lt"/>
                <a:cs typeface="+mn-lt"/>
              </a:rPr>
              <a:t>, a pop-up will </a:t>
            </a:r>
            <a:r>
              <a:rPr lang="en-US" sz="2400" dirty="0">
                <a:ea typeface="+mn-lt"/>
                <a:cs typeface="+mn-lt"/>
              </a:rPr>
              <a:t>notify you that you must finish all prerequisites instead. Check the prerequisites on the page to make sure you completed them all.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2" name="Picture 4" descr="A screenshot of the prerequisite screen that shows the message you will receive if the prerequisites are not completed.">
            <a:extLst>
              <a:ext uri="{FF2B5EF4-FFF2-40B4-BE49-F238E27FC236}">
                <a16:creationId xmlns:a16="http://schemas.microsoft.com/office/drawing/2014/main" id="{3C6B6F2B-0829-3250-E9C9-8BC7D31C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4" y="2500683"/>
            <a:ext cx="5607270" cy="2040566"/>
          </a:xfrm>
          <a:prstGeom prst="rect">
            <a:avLst/>
          </a:prstGeom>
        </p:spPr>
      </p:pic>
      <p:pic>
        <p:nvPicPr>
          <p:cNvPr id="4" name="Picture 5" descr="A screenshot of the screen that highlights the request access button. ">
            <a:extLst>
              <a:ext uri="{FF2B5EF4-FFF2-40B4-BE49-F238E27FC236}">
                <a16:creationId xmlns:a16="http://schemas.microsoft.com/office/drawing/2014/main" id="{8485290F-F2F8-645A-C2CC-CC42BD01F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97" y="2119301"/>
            <a:ext cx="4807974" cy="34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7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8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Arc 8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01" y="345618"/>
            <a:ext cx="10447239" cy="104955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Modules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will then </a:t>
            </a:r>
            <a:r>
              <a:rPr lang="en-US" kern="1200" dirty="0">
                <a:latin typeface="+mn-lt"/>
                <a:ea typeface="+mn-ea"/>
                <a:cs typeface="+mn-cs"/>
              </a:rPr>
              <a:t>be </a:t>
            </a:r>
            <a:r>
              <a:rPr lang="en-US" dirty="0"/>
              <a:t>available on dashboard</a:t>
            </a:r>
            <a:endParaRPr lang="en-US" kern="1200" dirty="0">
              <a:latin typeface="+mn-lt"/>
              <a:ea typeface="+mn-ea"/>
              <a:cs typeface="+mn-cs"/>
            </a:endParaRPr>
          </a:p>
          <a:p>
            <a:r>
              <a:rPr lang="en-US" dirty="0"/>
              <a:t>Complete Modules </a:t>
            </a:r>
            <a:r>
              <a:rPr lang="en-US" kern="1200" dirty="0">
                <a:latin typeface="+mn-lt"/>
                <a:ea typeface="+mn-ea"/>
                <a:cs typeface="+mn-cs"/>
              </a:rPr>
              <a:t>1-6</a:t>
            </a:r>
            <a:endParaRPr lang="en-US" kern="1200" dirty="0">
              <a:latin typeface="+mn-lt"/>
              <a:ea typeface="Calibri"/>
              <a:cs typeface="Calibri"/>
            </a:endParaRPr>
          </a:p>
          <a:p>
            <a:r>
              <a:rPr lang="en-US" dirty="0"/>
              <a:t>You must complete Modules 1-6 to gain access to the Final Assessment.</a:t>
            </a:r>
            <a:endParaRPr lang="en-US" kern="1200">
              <a:latin typeface="+mn-lt"/>
              <a:cs typeface="Calibri" panose="020F0502020204030204"/>
            </a:endParaRPr>
          </a:p>
        </p:txBody>
      </p:sp>
      <p:pic>
        <p:nvPicPr>
          <p:cNvPr id="4" name="Picture 4" descr="A screenshot of the course screen that shows progress through the course. ">
            <a:extLst>
              <a:ext uri="{FF2B5EF4-FFF2-40B4-BE49-F238E27FC236}">
                <a16:creationId xmlns:a16="http://schemas.microsoft.com/office/drawing/2014/main" id="{C330F378-B485-9467-2612-C5C65BDDD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58" y="1530595"/>
            <a:ext cx="8000999" cy="45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6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8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Arc 8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01" y="345618"/>
            <a:ext cx="10447239" cy="1049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latin typeface="Arial"/>
                <a:cs typeface="Arial"/>
              </a:rPr>
              <a:t>After </a:t>
            </a:r>
            <a:r>
              <a:rPr lang="en-US" sz="2000" dirty="0">
                <a:latin typeface="Arial"/>
                <a:cs typeface="Arial"/>
              </a:rPr>
              <a:t>passing </a:t>
            </a:r>
            <a:r>
              <a:rPr lang="en-US" sz="2000" kern="1200" dirty="0">
                <a:latin typeface="Arial"/>
                <a:cs typeface="Arial"/>
              </a:rPr>
              <a:t>the Final Assessment, you will </a:t>
            </a:r>
            <a:r>
              <a:rPr lang="en-US" sz="2000" dirty="0">
                <a:latin typeface="Arial"/>
                <a:cs typeface="Arial"/>
              </a:rPr>
              <a:t>be awarded </a:t>
            </a:r>
            <a:r>
              <a:rPr lang="en-US" sz="2000" kern="1200" dirty="0">
                <a:latin typeface="Arial"/>
                <a:cs typeface="Arial"/>
              </a:rPr>
              <a:t>a certificate indicating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kern="1200" dirty="0">
                <a:latin typeface="Arial"/>
                <a:cs typeface="Arial"/>
              </a:rPr>
              <a:t>that you have completed the training.</a:t>
            </a:r>
          </a:p>
          <a:p>
            <a:r>
              <a:rPr lang="en-US" sz="2000" kern="1200" dirty="0">
                <a:latin typeface="Arial"/>
                <a:cs typeface="Arial"/>
              </a:rPr>
              <a:t>To downloa</a:t>
            </a:r>
            <a:r>
              <a:rPr lang="en-US" sz="2000" dirty="0">
                <a:latin typeface="Arial"/>
                <a:cs typeface="Arial"/>
              </a:rPr>
              <a:t>d your certificate, click the gold medal on the Final Assessment</a:t>
            </a:r>
          </a:p>
        </p:txBody>
      </p:sp>
      <p:pic>
        <p:nvPicPr>
          <p:cNvPr id="1026" name="Picture 2" descr="A screenshot of the webpage and steps to download the certificate of completion. ">
            <a:extLst>
              <a:ext uri="{FF2B5EF4-FFF2-40B4-BE49-F238E27FC236}">
                <a16:creationId xmlns:a16="http://schemas.microsoft.com/office/drawing/2014/main" id="{4EC47AAC-9D8E-2944-8375-18E93371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b="-292"/>
          <a:stretch/>
        </p:blipFill>
        <p:spPr bwMode="auto">
          <a:xfrm>
            <a:off x="2232034" y="1743511"/>
            <a:ext cx="7284661" cy="30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65BDF8-4D2A-E778-61CB-D1B6552EADC3}"/>
              </a:ext>
            </a:extLst>
          </p:cNvPr>
          <p:cNvSpPr txBox="1">
            <a:spLocks/>
          </p:cNvSpPr>
          <p:nvPr/>
        </p:nvSpPr>
        <p:spPr>
          <a:xfrm>
            <a:off x="444183" y="5363501"/>
            <a:ext cx="9452390" cy="104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Congratulations, you have successfully completed your CDE K12 training!</a:t>
            </a:r>
          </a:p>
        </p:txBody>
      </p:sp>
    </p:spTree>
    <p:extLst>
      <p:ext uri="{BB962C8B-B14F-4D97-AF65-F5344CB8AC3E}">
        <p14:creationId xmlns:p14="http://schemas.microsoft.com/office/powerpoint/2010/main" val="308735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AB13E-DBE9-5387-8792-A60F4FF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4" y="238999"/>
            <a:ext cx="7552681" cy="477997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+mn-lt"/>
              </a:rPr>
              <a:t>Registering for the CDE Pepper Training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872" y="5891999"/>
            <a:ext cx="8432248" cy="8542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You must register for a Pepper account using the CDE website</a:t>
            </a:r>
          </a:p>
          <a:p>
            <a:r>
              <a:rPr lang="en-US" sz="2400" dirty="0">
                <a:hlinkClick r:id="rId3"/>
              </a:rPr>
              <a:t>https://www.cde.state.co.us/coloradoliteracy/onlinecdetraining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1" name="Picture 10" descr="Picture of the webpage to register for the CDE-provided free online training. Highlights the registration button">
            <a:extLst>
              <a:ext uri="{FF2B5EF4-FFF2-40B4-BE49-F238E27FC236}">
                <a16:creationId xmlns:a16="http://schemas.microsoft.com/office/drawing/2014/main" id="{35DC545F-06DD-6898-0159-4F19AAA68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912456"/>
            <a:ext cx="8321040" cy="48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1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693" y="5742968"/>
            <a:ext cx="7903062" cy="6195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/>
              <a:t>Use the email you will use to access the training in Pepper</a:t>
            </a:r>
            <a:endParaRPr lang="en-US"/>
          </a:p>
        </p:txBody>
      </p:sp>
      <p:pic>
        <p:nvPicPr>
          <p:cNvPr id="2" name="Picture 3" descr="Registration webpage for Building a Strong Foundation for Lifelong Literacy Succcess.">
            <a:extLst>
              <a:ext uri="{FF2B5EF4-FFF2-40B4-BE49-F238E27FC236}">
                <a16:creationId xmlns:a16="http://schemas.microsoft.com/office/drawing/2014/main" id="{9D786CB1-EA2F-FDF9-725C-F3D685BDE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5" y="326910"/>
            <a:ext cx="11053313" cy="52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8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11" y="2017134"/>
            <a:ext cx="4036333" cy="276658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As a new user, fill in all required information in order to create your Pepper account.</a:t>
            </a:r>
            <a:r>
              <a:rPr lang="en-US" sz="2400" dirty="0"/>
              <a:t> 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Once it is </a:t>
            </a:r>
            <a:r>
              <a:rPr lang="en-US" sz="2400" dirty="0"/>
              <a:t>completed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, you will automatically be signed into your account on Pepper.</a:t>
            </a:r>
            <a:endParaRPr lang="en-US" sz="2400" kern="1200" dirty="0">
              <a:latin typeface="+mn-lt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icture of the Building a Strong Foundation: Developing Early Literacy Skills registration webpage. Includes required registration fields. ">
            <a:extLst>
              <a:ext uri="{FF2B5EF4-FFF2-40B4-BE49-F238E27FC236}">
                <a16:creationId xmlns:a16="http://schemas.microsoft.com/office/drawing/2014/main" id="{B545A496-7B3E-4764-DF87-498F52F72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59"/>
          <a:stretch/>
        </p:blipFill>
        <p:spPr>
          <a:xfrm>
            <a:off x="5801957" y="1074656"/>
            <a:ext cx="5797343" cy="44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6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721" y="1725157"/>
            <a:ext cx="4666060" cy="22082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In the registration form,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to properly </a:t>
            </a:r>
            <a:r>
              <a:rPr lang="en-US" sz="2400" dirty="0"/>
              <a:t>set up your Pepper Account, you must select the correct training. </a:t>
            </a:r>
          </a:p>
          <a:p>
            <a:pPr marL="0" indent="0">
              <a:buNone/>
            </a:pPr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dirty="0"/>
              <a:t>Select “K-12 Teacher” as your training.</a:t>
            </a:r>
            <a:endParaRPr lang="en-US" sz="2400" kern="1200" dirty="0">
              <a:latin typeface="+mn-lt"/>
              <a:cs typeface="Calibri"/>
            </a:endParaRPr>
          </a:p>
        </p:txBody>
      </p:sp>
      <p:pic>
        <p:nvPicPr>
          <p:cNvPr id="4" name="Picture 4" descr="A screenshot of the course registration webpage.">
            <a:extLst>
              <a:ext uri="{FF2B5EF4-FFF2-40B4-BE49-F238E27FC236}">
                <a16:creationId xmlns:a16="http://schemas.microsoft.com/office/drawing/2014/main" id="{39B350F4-B3D5-4B62-8375-D8FC990F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189" y="1512977"/>
            <a:ext cx="5791199" cy="20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8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Arc 50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CC8DC-9887-1E94-9BF0-43D99C21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1" y="203707"/>
            <a:ext cx="10796902" cy="8652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ea typeface="Calibri"/>
                <a:cs typeface="Calibri"/>
              </a:rPr>
              <a:t>Once registration is completed, learner will be brought to Pepper dashboard</a:t>
            </a:r>
          </a:p>
          <a:p>
            <a:r>
              <a:rPr lang="en-US" sz="2000" dirty="0">
                <a:ea typeface="Calibri"/>
                <a:cs typeface="Calibri"/>
              </a:rPr>
              <a:t>The K-12 pre assessment will automatically be assigned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5B3967-25CD-37A0-A6A6-3344E4C8C190}"/>
              </a:ext>
            </a:extLst>
          </p:cNvPr>
          <p:cNvSpPr txBox="1">
            <a:spLocks/>
          </p:cNvSpPr>
          <p:nvPr/>
        </p:nvSpPr>
        <p:spPr>
          <a:xfrm>
            <a:off x="1398625" y="1184932"/>
            <a:ext cx="3806927" cy="411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1. Go to the “Courses” tab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0AAE65-534D-9D9C-9774-21D3F09A27C3}"/>
              </a:ext>
            </a:extLst>
          </p:cNvPr>
          <p:cNvSpPr txBox="1">
            <a:spLocks/>
          </p:cNvSpPr>
          <p:nvPr/>
        </p:nvSpPr>
        <p:spPr>
          <a:xfrm>
            <a:off x="5612661" y="1179823"/>
            <a:ext cx="5530148" cy="537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2. Use the “My Learning Plan” on the right column</a:t>
            </a:r>
          </a:p>
        </p:txBody>
      </p:sp>
      <p:pic>
        <p:nvPicPr>
          <p:cNvPr id="2" name="Picture 2" descr="A screenshot of the course dashboard">
            <a:extLst>
              <a:ext uri="{FF2B5EF4-FFF2-40B4-BE49-F238E27FC236}">
                <a16:creationId xmlns:a16="http://schemas.microsoft.com/office/drawing/2014/main" id="{8D5B62B7-F342-E6C8-E7B0-6871A80E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46" y="1931247"/>
            <a:ext cx="8433618" cy="440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24" y="31361"/>
            <a:ext cx="11507513" cy="89735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To access </a:t>
            </a:r>
            <a:r>
              <a:rPr lang="en-US" sz="2400" dirty="0"/>
              <a:t>all K-12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/>
              <a:t>training modules, click the appropriate tab in blue ribbon</a:t>
            </a:r>
            <a:endParaRPr lang="en-US" sz="2400" kern="1200" dirty="0">
              <a:latin typeface="+mn-lt"/>
              <a:ea typeface="Calibri" panose="020F0502020204030204"/>
              <a:cs typeface="Calibri" panose="020F0502020204030204"/>
            </a:endParaRPr>
          </a:p>
          <a:p>
            <a:endParaRPr lang="en-US" sz="2400" kern="1200" dirty="0">
              <a:latin typeface="+mn-lt"/>
              <a:ea typeface="+mn-ea"/>
              <a:cs typeface="+mn-cs"/>
            </a:endParaRPr>
          </a:p>
          <a:p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4" descr="A screenshot of the dashboard to select the correct course. ">
            <a:extLst>
              <a:ext uri="{FF2B5EF4-FFF2-40B4-BE49-F238E27FC236}">
                <a16:creationId xmlns:a16="http://schemas.microsoft.com/office/drawing/2014/main" id="{2FB72749-528F-7DB0-6365-C55E6E99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98851"/>
            <a:ext cx="7924800" cy="50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3" y="115181"/>
            <a:ext cx="10174733" cy="865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latin typeface="+mn-lt"/>
                <a:ea typeface="+mn-ea"/>
                <a:cs typeface="+mn-cs"/>
              </a:rPr>
              <a:t>All the K-12 </a:t>
            </a:r>
            <a:r>
              <a:rPr lang="en-US" sz="2000" dirty="0"/>
              <a:t>modules will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be listed in the dropdown.</a:t>
            </a:r>
            <a:endParaRPr lang="en-US" sz="2000" kern="1200" dirty="0">
              <a:latin typeface="+mn-lt"/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The learner can only access Modules 1-6 once the pre assessment pre-requisite is completed</a:t>
            </a:r>
            <a:endParaRPr lang="en-US" sz="2000" kern="1200" dirty="0">
              <a:latin typeface="+mn-lt"/>
              <a:ea typeface="Calibri"/>
              <a:cs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screenshot of the course dashboard that provides the required modules for the course. ">
            <a:extLst>
              <a:ext uri="{FF2B5EF4-FFF2-40B4-BE49-F238E27FC236}">
                <a16:creationId xmlns:a16="http://schemas.microsoft.com/office/drawing/2014/main" id="{6A7F67E3-9038-8FCD-F3AB-3B20FB48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1388442"/>
            <a:ext cx="7315199" cy="436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2F7C-9B37-084E-82AF-7402E380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3" y="115181"/>
            <a:ext cx="10174733" cy="9710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Another way to access is by clicking on the module name in the drop-down</a:t>
            </a:r>
          </a:p>
          <a:p>
            <a:r>
              <a:rPr lang="en-US" sz="1600" dirty="0">
                <a:latin typeface="Arial"/>
                <a:ea typeface="+mn-lt"/>
                <a:cs typeface="+mn-lt"/>
              </a:rPr>
              <a:t>You will then be brought to </a:t>
            </a:r>
            <a:r>
              <a:rPr lang="en-US" sz="1600" kern="1200" dirty="0">
                <a:latin typeface="Arial"/>
                <a:ea typeface="+mn-lt"/>
                <a:cs typeface="+mn-lt"/>
              </a:rPr>
              <a:t>the information page of the</a:t>
            </a:r>
            <a:r>
              <a:rPr lang="en-US" sz="1600" dirty="0">
                <a:latin typeface="Arial"/>
                <a:ea typeface="+mn-lt"/>
                <a:cs typeface="+mn-lt"/>
              </a:rPr>
              <a:t> Pre-Assessment</a:t>
            </a:r>
          </a:p>
          <a:p>
            <a:r>
              <a:rPr lang="en-US" sz="1600" dirty="0">
                <a:latin typeface="Arial"/>
                <a:cs typeface="Arial"/>
              </a:rPr>
              <a:t>To start,</a:t>
            </a:r>
            <a:r>
              <a:rPr lang="en-US" sz="1600" kern="1200" dirty="0">
                <a:latin typeface="Arial"/>
                <a:cs typeface="Arial"/>
              </a:rPr>
              <a:t> click “Access Course”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screenshot of a way to access the course">
            <a:extLst>
              <a:ext uri="{FF2B5EF4-FFF2-40B4-BE49-F238E27FC236}">
                <a16:creationId xmlns:a16="http://schemas.microsoft.com/office/drawing/2014/main" id="{7E27F8E3-8052-A2B3-8F8B-98911A71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24" y="1319137"/>
            <a:ext cx="8854650" cy="47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5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a5022a-f7c3-44ce-84b2-af1b9b0e209b" xsi:nil="true"/>
    <lcf76f155ced4ddcb4097134ff3c332f xmlns="ca089b0c-06ed-427f-8343-b7314193c48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9720E89102043ABA3BEB065733CF0" ma:contentTypeVersion="17" ma:contentTypeDescription="Create a new document." ma:contentTypeScope="" ma:versionID="372d0f906c93e8f5e8662d1117bbbaa1">
  <xsd:schema xmlns:xsd="http://www.w3.org/2001/XMLSchema" xmlns:xs="http://www.w3.org/2001/XMLSchema" xmlns:p="http://schemas.microsoft.com/office/2006/metadata/properties" xmlns:ns2="ca089b0c-06ed-427f-8343-b7314193c483" xmlns:ns3="a8a5022a-f7c3-44ce-84b2-af1b9b0e209b" targetNamespace="http://schemas.microsoft.com/office/2006/metadata/properties" ma:root="true" ma:fieldsID="9e1d50b21a9c095dee021b6a4864d2fc" ns2:_="" ns3:_="">
    <xsd:import namespace="ca089b0c-06ed-427f-8343-b7314193c483"/>
    <xsd:import namespace="a8a5022a-f7c3-44ce-84b2-af1b9b0e20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89b0c-06ed-427f-8343-b7314193c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5022a-f7c3-44ce-84b2-af1b9b0e2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f193aa-9d37-40de-aa0e-ec6133224a6c}" ma:internalName="TaxCatchAll" ma:showField="CatchAllData" ma:web="a8a5022a-f7c3-44ce-84b2-af1b9b0e20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07AA70-09F1-4D72-BA8C-05D6EABD8726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a8a5022a-f7c3-44ce-84b2-af1b9b0e209b"/>
    <ds:schemaRef ds:uri="http://purl.org/dc/terms/"/>
    <ds:schemaRef ds:uri="ca089b0c-06ed-427f-8343-b7314193c483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0B08AA-18F1-46B1-93EA-79440024C3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A8023-AE83-436C-90CC-5F952C91F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89b0c-06ed-427f-8343-b7314193c483"/>
    <ds:schemaRef ds:uri="a8a5022a-f7c3-44ce-84b2-af1b9b0e2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633</Words>
  <Application>Microsoft Office PowerPoint</Application>
  <PresentationFormat>Widescreen</PresentationFormat>
  <Paragraphs>64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Building a Strong Foundation for Lifelong Literacy Success</vt:lpstr>
      <vt:lpstr>Registering for the CDE Pepper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Phase 2 Getting Started</dc:title>
  <dc:creator>Huang, Caroline</dc:creator>
  <cp:lastModifiedBy>Yetter, Tammy</cp:lastModifiedBy>
  <cp:revision>388</cp:revision>
  <dcterms:created xsi:type="dcterms:W3CDTF">2023-06-09T04:19:03Z</dcterms:created>
  <dcterms:modified xsi:type="dcterms:W3CDTF">2023-07-31T20:13:47Z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0x010100A879720E89102043ABA3BEB065733CF0</vt:lpwstr>
  </property>
  <property fmtid="{D5CDD505-2E9C-101B-9397-08002B2CF9AE}" pid="3" name="MediaServiceImageTags">
    <vt:lpwstr/>
  </property>
</Properties>
</file>