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4"/>
  </p:notesMasterIdLst>
  <p:sldIdLst>
    <p:sldId id="274" r:id="rId2"/>
    <p:sldId id="275" r:id="rId3"/>
    <p:sldId id="276" r:id="rId4"/>
    <p:sldId id="277" r:id="rId5"/>
    <p:sldId id="278" r:id="rId6"/>
    <p:sldId id="279" r:id="rId7"/>
    <p:sldId id="280" r:id="rId8"/>
    <p:sldId id="281" r:id="rId9"/>
    <p:sldId id="283" r:id="rId10"/>
    <p:sldId id="306"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7" r:id="rId31"/>
    <p:sldId id="303" r:id="rId32"/>
    <p:sldId id="3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1050F-15D1-79F1-E2D4-E82637CDF132}" name="Fails, Josh" initials="JF" userId="S::Fails_j@cde.state.co.us::2e84c9c2-4598-4b74-b16d-c420f0f1d0e9" providerId="AD"/>
  <p188:author id="{57A00B83-072F-8D6E-73F7-CFB3C96DF063}" name="Van_Sant, Zack" initials="ZV" userId="S::Van_sant_z@cde.state.co.us::b22a78fb-6406-4898-b260-273e1f8dfe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8747D"/>
    <a:srgbClr val="3F3F3F"/>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31" autoAdjust="0"/>
    <p:restoredTop sz="94609" autoAdjust="0"/>
  </p:normalViewPr>
  <p:slideViewPr>
    <p:cSldViewPr snapToGrid="0">
      <p:cViewPr varScale="1">
        <p:scale>
          <a:sx n="116" d="100"/>
          <a:sy n="116" d="100"/>
        </p:scale>
        <p:origin x="432" y="132"/>
      </p:cViewPr>
      <p:guideLst/>
    </p:cSldViewPr>
  </p:slideViewPr>
  <p:outlineViewPr>
    <p:cViewPr>
      <p:scale>
        <a:sx n="33" d="100"/>
        <a:sy n="33" d="100"/>
      </p:scale>
      <p:origin x="0" y="-99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403998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75541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65433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94893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389614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wl.excelsior.edu/grammar-essentials/common-errors/"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glish.stackexchange.com/questions/313268/english-idiom-for-a-lot-of-paper/313288" TargetMode="External"/><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marcocardinale.blogspot.com/2014/07/tips-for-job-applicants.html" TargetMode="External"/><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mailto:Smosna_n@cde.state.co.u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blogs.hss.ed.ac.uk/pubs-and-publications/2016/03/18/brexit-the-international-future/" TargetMode="External"/><Relationship Id="rId7" Type="http://schemas.openxmlformats.org/officeDocument/2006/relationships/hyperlink" Target="https://creativecommons.org/licenses/by/3.0/"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courses.lumenlearning.com/suny-mcc-cos2master/chapter/defining-goals/" TargetMode="External"/><Relationship Id="rId5" Type="http://schemas.openxmlformats.org/officeDocument/2006/relationships/image" Target="../media/image12.jpg"/><Relationship Id="rId4" Type="http://schemas.openxmlformats.org/officeDocument/2006/relationships/hyperlink" Target="https://creativecommons.org/licenses/by-nc-nd/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cdesped/indicator13filereviewchecklist20-21" TargetMode="External"/><Relationship Id="rId2" Type="http://schemas.openxmlformats.org/officeDocument/2006/relationships/hyperlink" Target="http://www.cde.state.co.us/cdesped/srr-i13-2020-21" TargetMode="Externa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contact-us-blue-button-style-1194643/" TargetMode="External"/><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hyperlink" Target="mailto:Smosna_n@cde.state.co.us" TargetMode="External"/><Relationship Id="rId4" Type="http://schemas.openxmlformats.org/officeDocument/2006/relationships/hyperlink" Target="mailto:Bolger_o@cde.state.co.u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hyperlink" Target="http://en.wikipedia.org/wiki/File:Hampshire_college.jpg" TargetMode="External"/><Relationship Id="rId7" Type="http://schemas.openxmlformats.org/officeDocument/2006/relationships/hyperlink" Target="https://theconversation.com/will-the-internships-program-help-young-people-get-jobs-58397" TargetMode="External"/><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hyperlink" Target="https://pursuit.unimelb.edu.au/articles/why-all-jobs-aren-t-equal-for-people-with-disabilities" TargetMode="External"/><Relationship Id="rId4" Type="http://schemas.openxmlformats.org/officeDocument/2006/relationships/image" Target="../media/image14.jpg"/><Relationship Id="rId9"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Indicator 13: Transition Age IEPs</a:t>
            </a:r>
          </a:p>
        </p:txBody>
      </p:sp>
      <p:sp>
        <p:nvSpPr>
          <p:cNvPr id="3" name="Subtitle 2"/>
          <p:cNvSpPr>
            <a:spLocks noGrp="1"/>
          </p:cNvSpPr>
          <p:nvPr>
            <p:ph type="subTitle" idx="1"/>
          </p:nvPr>
        </p:nvSpPr>
        <p:spPr/>
        <p:txBody>
          <a:bodyPr/>
          <a:lstStyle/>
          <a:p>
            <a:r>
              <a:rPr lang="en-US" dirty="0"/>
              <a:t>SY2023-2024 Demonstration of Correction of Noncompliance</a:t>
            </a:r>
          </a:p>
        </p:txBody>
      </p:sp>
      <p:sp>
        <p:nvSpPr>
          <p:cNvPr id="5" name="Slide Number Placeholder 4">
            <a:extLst>
              <a:ext uri="{FF2B5EF4-FFF2-40B4-BE49-F238E27FC236}">
                <a16:creationId xmlns:a16="http://schemas.microsoft.com/office/drawing/2014/main" id="{995309C9-04FD-3406-6B4B-3794B4492B18}"/>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53696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0ACA1D-70BE-E4A4-B9F8-0FAEA61B9B85}"/>
              </a:ext>
            </a:extLst>
          </p:cNvPr>
          <p:cNvSpPr>
            <a:spLocks noGrp="1"/>
          </p:cNvSpPr>
          <p:nvPr>
            <p:ph type="title"/>
          </p:nvPr>
        </p:nvSpPr>
        <p:spPr>
          <a:xfrm>
            <a:off x="1281084" y="307571"/>
            <a:ext cx="7200996" cy="653056"/>
          </a:xfrm>
        </p:spPr>
        <p:txBody>
          <a:bodyPr>
            <a:noAutofit/>
          </a:bodyPr>
          <a:lstStyle/>
          <a:p>
            <a:r>
              <a:rPr lang="en-US" sz="4000" dirty="0">
                <a:solidFill>
                  <a:schemeClr val="tx1"/>
                </a:solidFill>
              </a:rPr>
              <a:t>Post Secondary Goals (PSGs)</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332873" y="1362101"/>
            <a:ext cx="6092641" cy="4292837"/>
          </a:xfrm>
        </p:spPr>
        <p:txBody>
          <a:bodyPr anchor="t">
            <a:noAutofit/>
          </a:bodyPr>
          <a:lstStyle/>
          <a:p>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Appropriate measurable PSGs related to </a:t>
            </a:r>
            <a:r>
              <a:rPr lang="en-US"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training/education, career/employment, and, where appropriate, independent living skills</a:t>
            </a:r>
          </a:p>
          <a:p>
            <a:pPr marR="185420" lvl="1" eaLnBrk="0" hangingPunct="0">
              <a:lnSpc>
                <a:spcPct val="98000"/>
              </a:lnSpc>
              <a:spcBef>
                <a:spcPts val="10"/>
              </a:spcBef>
              <a:buFont typeface="Courier New" panose="02070309020205020404" pitchFamily="49" charset="0"/>
              <a:buChar char="o"/>
            </a:pPr>
            <a:r>
              <a:rPr lang="en-US" sz="2400"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PSGs are required in training/education and career/employment regardless of the severity of the student’s disability</a:t>
            </a:r>
            <a:endParaRPr lang="en-US" sz="24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endParaRPr>
          </a:p>
          <a:p>
            <a:pPr lvl="1"/>
            <a:endParaRPr lang="en-US" sz="2400" dirty="0">
              <a:solidFill>
                <a:schemeClr val="bg1"/>
              </a:solidFill>
              <a:effectLst/>
              <a:latin typeface="Aptos" panose="020B0004020202020204" pitchFamily="34" charset="0"/>
              <a:ea typeface="Times New Roman" panose="02020603050405020304" pitchFamily="18" charset="0"/>
              <a:cs typeface="Calibri" panose="020F0502020204030204" pitchFamily="34" charset="0"/>
            </a:endParaRPr>
          </a:p>
          <a:p>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PSGs updated annually</a:t>
            </a:r>
          </a:p>
          <a:p>
            <a:pPr lvl="1">
              <a:lnSpc>
                <a:spcPct val="107000"/>
              </a:lnSpc>
              <a:spcBef>
                <a:spcPts val="0"/>
              </a:spcBef>
              <a:spcAft>
                <a:spcPts val="800"/>
              </a:spcAft>
              <a:buFont typeface="Courier New" panose="02070309020205020404" pitchFamily="49" charset="0"/>
              <a:buChar char="o"/>
            </a:pPr>
            <a:r>
              <a:rPr lang="en-US" sz="24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If this is the first IEP developed after the student turned 15, this element is not applicable. Choose “N/A” as your answer.  </a:t>
            </a:r>
          </a:p>
          <a:p>
            <a:pPr lvl="1"/>
            <a:endParaRPr lang="en-US" sz="24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dirty="0">
              <a:solidFill>
                <a:schemeClr val="bg1"/>
              </a:solidFill>
              <a:latin typeface="Aptos" panose="020B0004020202020204" pitchFamily="34" charset="0"/>
            </a:endParaRPr>
          </a:p>
          <a:p>
            <a:endParaRPr lang="en-US" dirty="0">
              <a:solidFill>
                <a:schemeClr val="bg1"/>
              </a:solidFill>
              <a:latin typeface="Aptos" panose="020B0004020202020204" pitchFamily="34" charset="0"/>
            </a:endParaRPr>
          </a:p>
          <a:p>
            <a:endParaRPr lang="en-US" dirty="0">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7F03FB26-6B32-4804-BAC2-1948FF8406A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601530"/>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1F1BC7B5-C71B-4D5A-88F9-FC6BCCE6F6FD}"/>
              </a:ext>
              <a:ext uri="{C183D7F6-B498-43B3-948B-1728B52AA6E4}">
                <adec:decorative xmlns:adec="http://schemas.microsoft.com/office/drawing/2017/decorative" val="1"/>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2" name="Slide Number Placeholder 1">
            <a:extLst>
              <a:ext uri="{FF2B5EF4-FFF2-40B4-BE49-F238E27FC236}">
                <a16:creationId xmlns:a16="http://schemas.microsoft.com/office/drawing/2014/main" id="{B0D70B7B-4823-2804-89B1-531EA44F24A0}"/>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1958439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A79079-2645-DE90-9C95-3C555DF3F328}"/>
              </a:ext>
            </a:extLst>
          </p:cNvPr>
          <p:cNvSpPr>
            <a:spLocks noGrp="1"/>
          </p:cNvSpPr>
          <p:nvPr>
            <p:ph type="title"/>
          </p:nvPr>
        </p:nvSpPr>
        <p:spPr>
          <a:xfrm>
            <a:off x="1237931" y="22199"/>
            <a:ext cx="10447658" cy="1200762"/>
          </a:xfrm>
        </p:spPr>
        <p:txBody>
          <a:bodyPr>
            <a:noAutofit/>
          </a:bodyPr>
          <a:lstStyle/>
          <a:p>
            <a:r>
              <a:rPr lang="en-US" sz="4000" dirty="0">
                <a:solidFill>
                  <a:schemeClr val="tx1"/>
                </a:solidFill>
              </a:rPr>
              <a:t>Transition Assessments, Transition Services, and Courses of Study</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00036" y="1493905"/>
            <a:ext cx="5821680" cy="4097230"/>
          </a:xfrm>
        </p:spPr>
        <p:txBody>
          <a:bodyPr anchor="t">
            <a:noAutofit/>
          </a:bodyPr>
          <a:lstStyle/>
          <a:p>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Age-appropriate transition assessments </a:t>
            </a:r>
          </a:p>
          <a:p>
            <a:pPr lvl="1">
              <a:lnSpc>
                <a:spcPct val="107000"/>
              </a:lnSpc>
              <a:spcBef>
                <a:spcPts val="0"/>
              </a:spcBef>
              <a:spcAft>
                <a:spcPts val="800"/>
              </a:spcAft>
              <a:buFont typeface="Courier New" panose="02070309020205020404" pitchFamily="49" charset="0"/>
              <a:buChar char="o"/>
            </a:pPr>
            <a:r>
              <a:rPr lang="en-US" sz="24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Age-appropriate means chronological age</a:t>
            </a:r>
          </a:p>
          <a:p>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Transition Services</a:t>
            </a:r>
          </a:p>
          <a:p>
            <a:pPr lvl="1">
              <a:lnSpc>
                <a:spcPct val="107000"/>
              </a:lnSpc>
              <a:spcBef>
                <a:spcPts val="0"/>
              </a:spcBef>
              <a:buFont typeface="Courier New" panose="02070309020205020404" pitchFamily="49" charset="0"/>
              <a:buChar char="o"/>
            </a:pPr>
            <a:r>
              <a:rPr lang="en-US" sz="24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 coordinated set of activities </a:t>
            </a:r>
            <a:r>
              <a:rPr lang="en-US" sz="2400" dirty="0">
                <a:solidFill>
                  <a:schemeClr val="bg1"/>
                </a:solidFill>
                <a:effectLst/>
                <a:latin typeface="Aptos" panose="020B0004020202020204" pitchFamily="34" charset="0"/>
                <a:ea typeface="Calibri" panose="020F0502020204030204" pitchFamily="34" charset="0"/>
                <a:cs typeface="Calibri" panose="020F0502020204030204" pitchFamily="34" charset="0"/>
              </a:rPr>
              <a:t>focused on improving the academic and functional achievement to facilitate the movement from school to post-school activities</a:t>
            </a:r>
          </a:p>
          <a:p>
            <a:pPr lvl="1">
              <a:lnSpc>
                <a:spcPct val="107000"/>
              </a:lnSpc>
              <a:spcBef>
                <a:spcPts val="0"/>
              </a:spcBef>
            </a:pPr>
            <a:endParaRPr lang="en-US" sz="2400" dirty="0">
              <a:solidFill>
                <a:schemeClr val="bg1"/>
              </a:solidFill>
              <a:effectLst/>
              <a:latin typeface="Aptos" panose="020B0004020202020204" pitchFamily="34" charset="0"/>
              <a:ea typeface="Calibri" panose="020F0502020204030204" pitchFamily="34" charset="0"/>
              <a:cs typeface="Calibri" panose="020F0502020204030204" pitchFamily="34" charset="0"/>
            </a:endParaRPr>
          </a:p>
          <a:p>
            <a:pPr>
              <a:lnSpc>
                <a:spcPct val="107000"/>
              </a:lnSpc>
              <a:spcBef>
                <a:spcPts val="0"/>
              </a:spcBef>
            </a:pPr>
            <a:r>
              <a:rPr lang="en-US" dirty="0">
                <a:solidFill>
                  <a:schemeClr val="bg1"/>
                </a:solidFill>
                <a:latin typeface="Aptos" panose="020B0004020202020204" pitchFamily="34" charset="0"/>
                <a:ea typeface="Calibri" panose="020F0502020204030204" pitchFamily="34" charset="0"/>
                <a:cs typeface="Times New Roman" panose="02020603050405020304" pitchFamily="18" charset="0"/>
              </a:rPr>
              <a:t>Courses of Study that will assist the student in reaching the PSGs</a:t>
            </a:r>
            <a:endParaRPr lang="en-US" sz="24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endParaRPr>
          </a:p>
          <a:p>
            <a:endParaRPr lang="en-US" dirty="0">
              <a:solidFill>
                <a:schemeClr val="bg1"/>
              </a:solidFill>
              <a:latin typeface="Aptos" panose="020B0004020202020204" pitchFamily="34" charset="0"/>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807806" y="88397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C11EED0-4218-47C0-9CD5-A46536AEC233}"/>
              </a:ext>
              <a:ext uri="{C183D7F6-B498-43B3-948B-1728B52AA6E4}">
                <adec:decorative xmlns:adec="http://schemas.microsoft.com/office/drawing/2017/decorative" val="1"/>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Slide Number Placeholder 8">
            <a:extLst>
              <a:ext uri="{FF2B5EF4-FFF2-40B4-BE49-F238E27FC236}">
                <a16:creationId xmlns:a16="http://schemas.microsoft.com/office/drawing/2014/main" id="{CBB9A072-71AB-117B-D194-92214E605BD0}"/>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2244542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A2C09C-4BF3-010C-6512-A28FDB947AA1}"/>
              </a:ext>
            </a:extLst>
          </p:cNvPr>
          <p:cNvSpPr>
            <a:spLocks noGrp="1"/>
          </p:cNvSpPr>
          <p:nvPr>
            <p:ph type="title"/>
          </p:nvPr>
        </p:nvSpPr>
        <p:spPr>
          <a:xfrm>
            <a:off x="1307737" y="62752"/>
            <a:ext cx="9047225" cy="1160208"/>
          </a:xfrm>
        </p:spPr>
        <p:txBody>
          <a:bodyPr>
            <a:noAutofit/>
          </a:bodyPr>
          <a:lstStyle/>
          <a:p>
            <a:r>
              <a:rPr lang="en-US" sz="4000" dirty="0">
                <a:solidFill>
                  <a:schemeClr val="tx1"/>
                </a:solidFill>
              </a:rPr>
              <a:t>Annual Goals, Student Invitation, Prior Consent to Invite a Representative</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475323" y="1510381"/>
            <a:ext cx="5821680" cy="4097230"/>
          </a:xfrm>
        </p:spPr>
        <p:txBody>
          <a:bodyPr anchor="t">
            <a:normAutofit/>
          </a:bodyPr>
          <a:lstStyle/>
          <a:p>
            <a:r>
              <a:rPr lang="en-US" dirty="0">
                <a:solidFill>
                  <a:schemeClr val="bg1"/>
                </a:solidFill>
                <a:latin typeface="Aptos" panose="020B0004020202020204" pitchFamily="34" charset="0"/>
                <a:ea typeface="Calibri" panose="020F0502020204030204" pitchFamily="34" charset="0"/>
                <a:cs typeface="Times New Roman" panose="02020603050405020304" pitchFamily="18" charset="0"/>
              </a:rPr>
              <a:t>Annual goals related to the student’s transition services</a:t>
            </a:r>
          </a:p>
          <a:p>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Evidence of the student being invited to the IEP meeting where transition services are to be discussed</a:t>
            </a:r>
          </a:p>
          <a:p>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Prior consent of the parent to invite a representative of any participating agency that is likely to be responsible for providing or paying for transition services.</a:t>
            </a:r>
          </a:p>
          <a:p>
            <a:endParaRPr lang="en-US" dirty="0">
              <a:solidFill>
                <a:schemeClr val="bg1"/>
              </a:solidFill>
              <a:latin typeface="Aptos" panose="020B0004020202020204" pitchFamily="34" charset="0"/>
            </a:endParaRPr>
          </a:p>
          <a:p>
            <a:pPr lvl="1"/>
            <a:endParaRPr lang="en-US" sz="2400" dirty="0">
              <a:solidFill>
                <a:schemeClr val="bg1"/>
              </a:solidFill>
              <a:latin typeface="Aptos" panose="020B0004020202020204" pitchFamily="34" charset="0"/>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601860" y="962185"/>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C11EED0-4218-47C0-9CD5-A46536AEC233}"/>
              </a:ext>
              <a:ext uri="{C183D7F6-B498-43B3-948B-1728B52AA6E4}">
                <adec:decorative xmlns:adec="http://schemas.microsoft.com/office/drawing/2017/decorative" val="1"/>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Slide Number Placeholder 8">
            <a:extLst>
              <a:ext uri="{FF2B5EF4-FFF2-40B4-BE49-F238E27FC236}">
                <a16:creationId xmlns:a16="http://schemas.microsoft.com/office/drawing/2014/main" id="{84D74923-581F-7B31-5584-0CD8F845BAF8}"/>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7531047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D3467C-2AC6-0E8E-77E4-7F147DBF6E8D}"/>
              </a:ext>
            </a:extLst>
          </p:cNvPr>
          <p:cNvSpPr txBox="1">
            <a:spLocks noGrp="1"/>
          </p:cNvSpPr>
          <p:nvPr>
            <p:ph type="title" idx="4294967295"/>
          </p:nvPr>
        </p:nvSpPr>
        <p:spPr>
          <a:xfrm>
            <a:off x="1316198" y="301595"/>
            <a:ext cx="7200996" cy="7470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useo Slab 500" panose="02000000000000000000" pitchFamily="50" charset="0"/>
                <a:ea typeface="+mj-ea"/>
                <a:cs typeface="+mj-cs"/>
              </a:rPr>
              <a:t>Consequences of noncompliance</a:t>
            </a:r>
          </a:p>
        </p:txBody>
      </p:sp>
      <p:pic>
        <p:nvPicPr>
          <p:cNvPr id="6" name="Content Placeholder 5" descr="Pencil erasor starting to erase the word Error">
            <a:extLst>
              <a:ext uri="{FF2B5EF4-FFF2-40B4-BE49-F238E27FC236}">
                <a16:creationId xmlns:a16="http://schemas.microsoft.com/office/drawing/2014/main" id="{5CB49395-7E8C-4AF1-8CCA-B80E573EA455}"/>
              </a:ext>
              <a:ext uri="{C183D7F6-B498-43B3-948B-1728B52AA6E4}">
                <adec:decorative xmlns:adec="http://schemas.microsoft.com/office/drawing/2017/decorative" val="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29" b="-2"/>
          <a:stretch/>
        </p:blipFill>
        <p:spPr>
          <a:xfrm>
            <a:off x="3059281" y="1548018"/>
            <a:ext cx="7163222" cy="4808332"/>
          </a:xfrm>
          <a:prstGeom prst="rect">
            <a:avLst/>
          </a:prstGeom>
          <a:effectLst/>
        </p:spPr>
      </p:pic>
      <p:sp>
        <p:nvSpPr>
          <p:cNvPr id="7" name="TextBox 6">
            <a:extLst>
              <a:ext uri="{FF2B5EF4-FFF2-40B4-BE49-F238E27FC236}">
                <a16:creationId xmlns:a16="http://schemas.microsoft.com/office/drawing/2014/main" id="{72315B05-63EC-499D-A426-40452777BD13}"/>
              </a:ext>
              <a:ext uri="{C183D7F6-B498-43B3-948B-1728B52AA6E4}">
                <adec:decorative xmlns:adec="http://schemas.microsoft.com/office/drawing/2017/decorative" val="1"/>
              </a:ext>
            </a:extLst>
          </p:cNvPr>
          <p:cNvSpPr txBox="1"/>
          <p:nvPr/>
        </p:nvSpPr>
        <p:spPr>
          <a:xfrm>
            <a:off x="5547484" y="6356350"/>
            <a:ext cx="2186816" cy="200055"/>
          </a:xfrm>
          <a:prstGeom prst="rect">
            <a:avLst/>
          </a:prstGeom>
          <a:solidFill>
            <a:srgbClr val="000000"/>
          </a:solidFill>
          <a:ln>
            <a:noFill/>
          </a:ln>
        </p:spPr>
        <p:txBody>
          <a:bodyPr wrap="none" rtlCol="0" anchor="ctr">
            <a:spAutoFit/>
          </a:bodyPr>
          <a:lstStyle/>
          <a:p>
            <a:pPr algn="r">
              <a:spcAft>
                <a:spcPts val="600"/>
              </a:spcAft>
            </a:pPr>
            <a:r>
              <a:rPr lang="en-US" sz="700" dirty="0">
                <a:solidFill>
                  <a:srgbClr val="FFFFFF"/>
                </a:solidFill>
                <a:hlinkClick r:id="rId3" tooltip="http://owl.excelsior.edu/grammar-essentials/common-error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9" name="Slide Number Placeholder 8">
            <a:extLst>
              <a:ext uri="{FF2B5EF4-FFF2-40B4-BE49-F238E27FC236}">
                <a16:creationId xmlns:a16="http://schemas.microsoft.com/office/drawing/2014/main" id="{BB0F2061-1285-21D0-E029-941307DD5446}"/>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72340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0012B4-1013-A502-3A13-8F5B8256BC3B}"/>
              </a:ext>
            </a:extLst>
          </p:cNvPr>
          <p:cNvSpPr>
            <a:spLocks noGrp="1"/>
          </p:cNvSpPr>
          <p:nvPr>
            <p:ph type="title"/>
          </p:nvPr>
        </p:nvSpPr>
        <p:spPr/>
        <p:txBody>
          <a:bodyPr>
            <a:normAutofit/>
          </a:bodyPr>
          <a:lstStyle/>
          <a:p>
            <a:r>
              <a:rPr lang="en-US" sz="4400" dirty="0">
                <a:solidFill>
                  <a:schemeClr val="tx1"/>
                </a:solidFill>
              </a:rPr>
              <a:t>Inaccurate reporting results</a:t>
            </a:r>
          </a:p>
        </p:txBody>
      </p:sp>
      <p:sp>
        <p:nvSpPr>
          <p:cNvPr id="3" name="Content Placeholder 2"/>
          <p:cNvSpPr>
            <a:spLocks noGrp="1"/>
          </p:cNvSpPr>
          <p:nvPr>
            <p:ph idx="1"/>
          </p:nvPr>
        </p:nvSpPr>
        <p:spPr>
          <a:xfrm>
            <a:off x="823783" y="1657198"/>
            <a:ext cx="5156159" cy="3444241"/>
          </a:xfrm>
          <a:solidFill>
            <a:schemeClr val="tx1"/>
          </a:solidFill>
        </p:spPr>
        <p:txBody>
          <a:bodyPr anchor="t">
            <a:normAutofit/>
          </a:bodyPr>
          <a:lstStyle/>
          <a:p>
            <a:pPr marL="0" indent="0" algn="ctr">
              <a:buNone/>
            </a:pPr>
            <a:r>
              <a:rPr lang="en-US" dirty="0">
                <a:solidFill>
                  <a:schemeClr val="bg1"/>
                </a:solidFill>
                <a:latin typeface="Aptos" panose="020B0004020202020204" pitchFamily="34" charset="0"/>
              </a:rPr>
              <a:t>Noncompliance results in additional work for you. </a:t>
            </a:r>
          </a:p>
          <a:p>
            <a:pPr marL="0" indent="0">
              <a:buNone/>
            </a:pPr>
            <a:endParaRPr lang="en-US" dirty="0">
              <a:solidFill>
                <a:schemeClr val="bg1"/>
              </a:solidFill>
              <a:latin typeface="Aptos" panose="020B0004020202020204" pitchFamily="34" charset="0"/>
            </a:endParaRPr>
          </a:p>
          <a:p>
            <a:pPr marL="0" indent="0">
              <a:buNone/>
            </a:pPr>
            <a:r>
              <a:rPr lang="en-US" dirty="0">
                <a:solidFill>
                  <a:schemeClr val="bg1"/>
                </a:solidFill>
                <a:latin typeface="Aptos" panose="020B0004020202020204" pitchFamily="34" charset="0"/>
              </a:rPr>
              <a:t>Ensuring that the record review data is completed accurately and on time can help to reduce unnecessary work for you in the implementation of the required “demonstration of correction” process. </a:t>
            </a:r>
          </a:p>
          <a:p>
            <a:pPr marL="0" indent="0">
              <a:buNone/>
            </a:pPr>
            <a:endParaRPr lang="en-US" dirty="0">
              <a:solidFill>
                <a:schemeClr val="bg1"/>
              </a:solidFill>
              <a:latin typeface="Aptos" panose="020B0004020202020204" pitchFamily="34" charset="0"/>
            </a:endParaRPr>
          </a:p>
          <a:p>
            <a:pPr marL="0" indent="0">
              <a:buNone/>
            </a:pPr>
            <a:endParaRPr lang="en-US" dirty="0">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D12A3337-8C74-4FC5-8F3F-CD6C2694AC0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392" t="-1" r="11219" b="-1"/>
          <a:stretch/>
        </p:blipFill>
        <p:spPr>
          <a:xfrm>
            <a:off x="7946135" y="0"/>
            <a:ext cx="4245865" cy="471931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CA4ADBB2-A9FD-42A2-A14E-FB60B55CC211}"/>
              </a:ext>
              <a:ext uri="{C183D7F6-B498-43B3-948B-1728B52AA6E4}">
                <adec:decorative xmlns:adec="http://schemas.microsoft.com/office/drawing/2017/decorative" val="1"/>
              </a:ext>
            </a:extLst>
          </p:cNvPr>
          <p:cNvSpPr txBox="1"/>
          <p:nvPr/>
        </p:nvSpPr>
        <p:spPr>
          <a:xfrm>
            <a:off x="9884958"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english.stackexchange.com/questions/313268/english-idiom-for-a-lot-of-paper/313288">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54E27036-3ECA-4978-AFAE-5FAF6617C9D0}"/>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53309266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163" y="136525"/>
            <a:ext cx="5120114" cy="1692794"/>
          </a:xfrm>
        </p:spPr>
        <p:txBody>
          <a:bodyPr>
            <a:normAutofit/>
          </a:bodyPr>
          <a:lstStyle/>
          <a:p>
            <a:r>
              <a:rPr lang="en-US" sz="4000" dirty="0"/>
              <a:t>What is demonstration of correction?</a:t>
            </a:r>
          </a:p>
        </p:txBody>
      </p:sp>
      <p:sp>
        <p:nvSpPr>
          <p:cNvPr id="3" name="Content Placeholder 2"/>
          <p:cNvSpPr>
            <a:spLocks noGrp="1"/>
          </p:cNvSpPr>
          <p:nvPr>
            <p:ph idx="1"/>
          </p:nvPr>
        </p:nvSpPr>
        <p:spPr>
          <a:xfrm>
            <a:off x="205946" y="1745439"/>
            <a:ext cx="5799437" cy="4540031"/>
          </a:xfrm>
        </p:spPr>
        <p:txBody>
          <a:bodyPr>
            <a:noAutofit/>
          </a:bodyPr>
          <a:lstStyle/>
          <a:p>
            <a:pPr marL="0" indent="0">
              <a:buNone/>
            </a:pPr>
            <a:r>
              <a:rPr lang="en-US" dirty="0">
                <a:latin typeface="Aptos" panose="020B0004020202020204" pitchFamily="34" charset="0"/>
              </a:rPr>
              <a:t>When an AU fails to meet 100% compliance with this indicator, the state must ensure the noncompliance is corrected by:</a:t>
            </a:r>
          </a:p>
          <a:p>
            <a:pPr marL="457200" lvl="1" indent="0">
              <a:buNone/>
            </a:pPr>
            <a:r>
              <a:rPr lang="en-US" sz="2400" dirty="0">
                <a:latin typeface="Aptos" panose="020B0004020202020204" pitchFamily="34" charset="0"/>
              </a:rPr>
              <a:t>1. Ensuring that each child’s IEP is corrected, and identify the root-cause of the noncompliance (“Individual Correction”); and</a:t>
            </a:r>
          </a:p>
          <a:p>
            <a:pPr marL="457200" lvl="1" indent="0">
              <a:buNone/>
            </a:pPr>
            <a:r>
              <a:rPr lang="en-US" sz="2400" dirty="0">
                <a:latin typeface="Aptos" panose="020B0004020202020204" pitchFamily="34" charset="0"/>
              </a:rPr>
              <a:t>2. Review updated data to determine if the AU is correctly implementing the specific regulatory requirements related to Indicator 13 (“Review of Updated Data”). </a:t>
            </a:r>
          </a:p>
          <a:p>
            <a:pPr marL="0" indent="0">
              <a:buNone/>
            </a:pPr>
            <a:endParaRPr lang="en-US" dirty="0">
              <a:latin typeface="Aptos" panose="020B0004020202020204" pitchFamily="34" charset="0"/>
            </a:endParaRPr>
          </a:p>
        </p:txBody>
      </p:sp>
      <p:pic>
        <p:nvPicPr>
          <p:cNvPr id="10" name="Picture 9">
            <a:extLst>
              <a:ext uri="{FF2B5EF4-FFF2-40B4-BE49-F238E27FC236}">
                <a16:creationId xmlns:a16="http://schemas.microsoft.com/office/drawing/2014/main" id="{F222452C-5BED-4694-83D0-361D5A5AF75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35" r="22123"/>
          <a:stretch/>
        </p:blipFill>
        <p:spPr>
          <a:xfrm>
            <a:off x="6096000" y="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2" name="TextBox 11">
            <a:extLst>
              <a:ext uri="{FF2B5EF4-FFF2-40B4-BE49-F238E27FC236}">
                <a16:creationId xmlns:a16="http://schemas.microsoft.com/office/drawing/2014/main" id="{089BE316-537D-4FC7-AE0C-50BDD9918C87}"/>
              </a:ext>
              <a:ext uri="{C183D7F6-B498-43B3-948B-1728B52AA6E4}">
                <adec:decorative xmlns:adec="http://schemas.microsoft.com/office/drawing/2017/decorative" val="1"/>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marcocardinale.blogspot.com/2014/07/tips-for-job-applican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5" name="Slide Number Placeholder 4">
            <a:extLst>
              <a:ext uri="{FF2B5EF4-FFF2-40B4-BE49-F238E27FC236}">
                <a16:creationId xmlns:a16="http://schemas.microsoft.com/office/drawing/2014/main" id="{DBA3AED7-DEB8-445B-AAF2-802A7AC0F3AA}"/>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91590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Demonstration of Correction of Noncompliance Process</a:t>
            </a:r>
          </a:p>
        </p:txBody>
      </p:sp>
      <p:sp>
        <p:nvSpPr>
          <p:cNvPr id="4" name="Slide Number Placeholder 3">
            <a:extLst>
              <a:ext uri="{FF2B5EF4-FFF2-40B4-BE49-F238E27FC236}">
                <a16:creationId xmlns:a16="http://schemas.microsoft.com/office/drawing/2014/main" id="{186C2EE1-AA59-0590-5D94-1433529A06BD}"/>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04901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a:xfrm>
            <a:off x="1307736" y="227141"/>
            <a:ext cx="8371723" cy="747084"/>
          </a:xfrm>
        </p:spPr>
        <p:txBody>
          <a:bodyPr>
            <a:noAutofit/>
          </a:bodyPr>
          <a:lstStyle/>
          <a:p>
            <a:r>
              <a:rPr lang="en-US" sz="4000" dirty="0"/>
              <a:t>ESSU Data Management System (DMS)</a:t>
            </a:r>
          </a:p>
        </p:txBody>
      </p:sp>
      <p:pic>
        <p:nvPicPr>
          <p:cNvPr id="6" name="Content Placeholder 5" descr="ESSU Data Management System Log in screen &#10;https://www.cde.state.co.us/idm/essu-data&#10;">
            <a:extLst>
              <a:ext uri="{FF2B5EF4-FFF2-40B4-BE49-F238E27FC236}">
                <a16:creationId xmlns:a16="http://schemas.microsoft.com/office/drawing/2014/main" id="{A5D00BF9-4E34-D28C-A669-417A32D69581}"/>
              </a:ext>
            </a:extLst>
          </p:cNvPr>
          <p:cNvPicPr>
            <a:picLocks noGrp="1" noChangeAspect="1"/>
          </p:cNvPicPr>
          <p:nvPr>
            <p:ph idx="1"/>
          </p:nvPr>
        </p:nvPicPr>
        <p:blipFill>
          <a:blip r:embed="rId2"/>
          <a:stretch>
            <a:fillRect/>
          </a:stretch>
        </p:blipFill>
        <p:spPr>
          <a:xfrm>
            <a:off x="1307736" y="1274636"/>
            <a:ext cx="9459275" cy="4490437"/>
          </a:xfrm>
        </p:spPr>
      </p:pic>
      <p:sp>
        <p:nvSpPr>
          <p:cNvPr id="8" name="TextBox 7">
            <a:extLst>
              <a:ext uri="{FF2B5EF4-FFF2-40B4-BE49-F238E27FC236}">
                <a16:creationId xmlns:a16="http://schemas.microsoft.com/office/drawing/2014/main" id="{31F9EBD3-A425-B70F-C668-DF49311AF1AC}"/>
              </a:ext>
            </a:extLst>
          </p:cNvPr>
          <p:cNvSpPr txBox="1"/>
          <p:nvPr/>
        </p:nvSpPr>
        <p:spPr>
          <a:xfrm>
            <a:off x="1307735" y="5880818"/>
            <a:ext cx="7808193" cy="461665"/>
          </a:xfrm>
          <a:prstGeom prst="rect">
            <a:avLst/>
          </a:prstGeom>
          <a:noFill/>
        </p:spPr>
        <p:txBody>
          <a:bodyPr wrap="square">
            <a:spAutoFit/>
          </a:bodyPr>
          <a:lstStyle/>
          <a:p>
            <a:r>
              <a:rPr lang="en-US" sz="2400" dirty="0">
                <a:latin typeface="Aptos" panose="020B0004020202020204" pitchFamily="34" charset="0"/>
                <a:hlinkClick r:id="rId3"/>
              </a:rPr>
              <a:t>https://www.cde.state.co.us/idm/essu-data</a:t>
            </a:r>
            <a:r>
              <a:rPr lang="en-US" sz="2400" dirty="0">
                <a:latin typeface="Aptos" panose="020B0004020202020204" pitchFamily="34" charset="0"/>
              </a:rPr>
              <a:t>   </a:t>
            </a:r>
          </a:p>
        </p:txBody>
      </p:sp>
      <p:sp>
        <p:nvSpPr>
          <p:cNvPr id="3" name="Slide Number Placeholder 2">
            <a:extLst>
              <a:ext uri="{FF2B5EF4-FFF2-40B4-BE49-F238E27FC236}">
                <a16:creationId xmlns:a16="http://schemas.microsoft.com/office/drawing/2014/main" id="{CBD1B295-C329-AB73-20C1-C9EFFE651579}"/>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94208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195269" y="1294338"/>
            <a:ext cx="11801462" cy="4562764"/>
          </a:xfrm>
        </p:spPr>
        <p:txBody>
          <a:bodyPr>
            <a:noAutofit/>
          </a:bodyPr>
          <a:lstStyle/>
          <a:p>
            <a:r>
              <a:rPr lang="en-US" dirty="0">
                <a:latin typeface="Aptos" panose="020B0004020202020204" pitchFamily="34" charset="0"/>
              </a:rPr>
              <a:t>If you do not have access to the new DMS, contact your AU LAM (Local Access Manager). </a:t>
            </a:r>
          </a:p>
          <a:p>
            <a:r>
              <a:rPr lang="en-US" dirty="0">
                <a:latin typeface="Aptos" panose="020B0004020202020204" pitchFamily="34" charset="0"/>
              </a:rPr>
              <a:t>If you forget your password, there is a “Forgot Password” reset option on the log in page.</a:t>
            </a:r>
          </a:p>
          <a:p>
            <a:r>
              <a:rPr lang="en-US" dirty="0">
                <a:latin typeface="Aptos" panose="020B0004020202020204" pitchFamily="34" charset="0"/>
              </a:rPr>
              <a:t>The CDE DMS application in Access Management is </a:t>
            </a:r>
            <a:r>
              <a:rPr lang="en-US" b="1" dirty="0">
                <a:latin typeface="Aptos" panose="020B0004020202020204" pitchFamily="34" charset="0"/>
              </a:rPr>
              <a:t>ASCDMS</a:t>
            </a:r>
            <a:r>
              <a:rPr lang="en-US" dirty="0">
                <a:latin typeface="Aptos" panose="020B0004020202020204" pitchFamily="34" charset="0"/>
              </a:rPr>
              <a:t>.  Currently, there are 3 roles that grant access to Record Reviews in the DMS:</a:t>
            </a:r>
          </a:p>
          <a:p>
            <a:pPr lvl="1"/>
            <a:r>
              <a:rPr lang="en-US" sz="2400" b="1" dirty="0">
                <a:latin typeface="Aptos" panose="020B0004020202020204" pitchFamily="34" charset="0"/>
              </a:rPr>
              <a:t>MD</a:t>
            </a:r>
            <a:r>
              <a:rPr lang="en-US" sz="2400" dirty="0">
                <a:latin typeface="Aptos" panose="020B0004020202020204" pitchFamily="34" charset="0"/>
              </a:rPr>
              <a:t> – For Directors, all access.</a:t>
            </a:r>
          </a:p>
          <a:p>
            <a:pPr lvl="1"/>
            <a:r>
              <a:rPr lang="en-US" sz="2400" b="1" dirty="0">
                <a:latin typeface="Aptos" panose="020B0004020202020204" pitchFamily="34" charset="0"/>
              </a:rPr>
              <a:t>GDnMD </a:t>
            </a:r>
            <a:r>
              <a:rPr lang="en-US" sz="2400" dirty="0">
                <a:latin typeface="Aptos" panose="020B0004020202020204" pitchFamily="34" charset="0"/>
              </a:rPr>
              <a:t>– For those who are Gifted and Special Education Directors, all access</a:t>
            </a:r>
            <a:endParaRPr lang="en-US" sz="2400" b="1" dirty="0">
              <a:latin typeface="Aptos" panose="020B0004020202020204" pitchFamily="34" charset="0"/>
            </a:endParaRPr>
          </a:p>
          <a:p>
            <a:pPr lvl="1"/>
            <a:r>
              <a:rPr lang="en-US" sz="2400" b="1" dirty="0">
                <a:latin typeface="Aptos" panose="020B0004020202020204" pitchFamily="34" charset="0"/>
              </a:rPr>
              <a:t>MRR</a:t>
            </a:r>
            <a:r>
              <a:rPr lang="en-US" sz="2400" dirty="0">
                <a:latin typeface="Aptos" panose="020B0004020202020204" pitchFamily="34" charset="0"/>
              </a:rPr>
              <a:t> – For Record Review access.</a:t>
            </a:r>
          </a:p>
          <a:p>
            <a:r>
              <a:rPr lang="en-US" dirty="0">
                <a:latin typeface="Aptos" panose="020B0004020202020204" pitchFamily="34" charset="0"/>
              </a:rPr>
              <a:t>Only one role can be assigned per user.  If more than one role is assigned, you will not be able to log in.</a:t>
            </a:r>
          </a:p>
          <a:p>
            <a:r>
              <a:rPr lang="en-US" dirty="0">
                <a:latin typeface="Aptos" panose="020B0004020202020204" pitchFamily="34" charset="0"/>
              </a:rPr>
              <a:t>If you get a security error message when logging in, have your IT person mark the page as safe, updates to Firewall security may block the page. </a:t>
            </a:r>
          </a:p>
          <a:p>
            <a:pPr marL="0" indent="0">
              <a:buNone/>
            </a:pPr>
            <a:r>
              <a:rPr lang="en-US" i="1" dirty="0">
                <a:latin typeface="Aptos" panose="020B0004020202020204" pitchFamily="34" charset="0"/>
              </a:rPr>
              <a:t>Questions about logging in or roles contact </a:t>
            </a:r>
            <a:r>
              <a:rPr lang="en-US" b="1" dirty="0">
                <a:latin typeface="Aptos" panose="020B0004020202020204" pitchFamily="34" charset="0"/>
              </a:rPr>
              <a:t>Josh Fails at </a:t>
            </a:r>
            <a:r>
              <a:rPr lang="en-US" b="1" dirty="0">
                <a:latin typeface="Aptos" panose="020B0004020202020204" pitchFamily="34" charset="0"/>
                <a:hlinkClick r:id="rId3"/>
              </a:rPr>
              <a:t>fails_j@cde.state.co.us</a:t>
            </a:r>
            <a:endParaRPr lang="en-US" b="1" dirty="0">
              <a:latin typeface="Aptos" panose="020B0004020202020204" pitchFamily="34" charset="0"/>
            </a:endParaRPr>
          </a:p>
          <a:p>
            <a:pPr marL="0" indent="0">
              <a:buNone/>
            </a:pPr>
            <a:endParaRPr lang="en-US" dirty="0">
              <a:solidFill>
                <a:srgbClr val="0070C0"/>
              </a:solidFill>
              <a:latin typeface="Aptos" panose="020B0004020202020204" pitchFamily="34" charset="0"/>
            </a:endParaRPr>
          </a:p>
        </p:txBody>
      </p:sp>
      <p:sp>
        <p:nvSpPr>
          <p:cNvPr id="5" name="Slide Number Placeholder 4">
            <a:extLst>
              <a:ext uri="{FF2B5EF4-FFF2-40B4-BE49-F238E27FC236}">
                <a16:creationId xmlns:a16="http://schemas.microsoft.com/office/drawing/2014/main" id="{41400A52-6F8B-1FBD-E2DD-6BCE36B7AB50}"/>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96291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65C456-6B26-D040-1015-5917081CDBD2}"/>
              </a:ext>
            </a:extLst>
          </p:cNvPr>
          <p:cNvSpPr>
            <a:spLocks noGrp="1"/>
          </p:cNvSpPr>
          <p:nvPr>
            <p:ph type="title"/>
          </p:nvPr>
        </p:nvSpPr>
        <p:spPr/>
        <p:txBody>
          <a:bodyPr>
            <a:normAutofit/>
          </a:bodyPr>
          <a:lstStyle/>
          <a:p>
            <a:r>
              <a:rPr lang="en-US" sz="4000" dirty="0"/>
              <a:t>Individual Correction – Prong 1</a:t>
            </a:r>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424850" y="2932033"/>
            <a:ext cx="4134006" cy="1818163"/>
          </a:xfrm>
        </p:spPr>
        <p:txBody>
          <a:bodyPr anchor="t">
            <a:noAutofit/>
          </a:bodyPr>
          <a:lstStyle/>
          <a:p>
            <a:pPr marL="0" lvl="0" indent="0">
              <a:buNone/>
            </a:pPr>
            <a:r>
              <a:rPr lang="en-US" dirty="0">
                <a:latin typeface="Aptos" panose="020B0004020202020204" pitchFamily="34" charset="0"/>
              </a:rPr>
              <a:t>DMS will open on the My Dashboard page. On the left navigation pane, click the Corrections tab to open the tab for the Corrections Dashboard.</a:t>
            </a:r>
          </a:p>
          <a:p>
            <a:pPr marL="0" marR="0" indent="0">
              <a:spcBef>
                <a:spcPts val="0"/>
              </a:spcBef>
              <a:spcAft>
                <a:spcPts val="0"/>
              </a:spcAft>
              <a:buNone/>
            </a:pPr>
            <a:r>
              <a:rPr lang="en-US" dirty="0">
                <a:effectLst/>
                <a:latin typeface="Aptos" panose="020B0004020202020204" pitchFamily="34" charset="0"/>
                <a:ea typeface="MS Mincho"/>
              </a:rPr>
              <a:t> </a:t>
            </a:r>
          </a:p>
          <a:p>
            <a:pPr marL="0" indent="0">
              <a:buNone/>
            </a:pPr>
            <a:endParaRPr lang="en-US" dirty="0">
              <a:latin typeface="Aptos" panose="020B0004020202020204" pitchFamily="34" charset="0"/>
            </a:endParaRPr>
          </a:p>
        </p:txBody>
      </p:sp>
      <p:pic>
        <p:nvPicPr>
          <p:cNvPr id="4" name="Picture 3" descr="DMS home screen with Corrections Dashboard open in left navigation.">
            <a:extLst>
              <a:ext uri="{FF2B5EF4-FFF2-40B4-BE49-F238E27FC236}">
                <a16:creationId xmlns:a16="http://schemas.microsoft.com/office/drawing/2014/main" id="{B78B272E-D5EF-3DE9-DB17-774D52D6F243}"/>
              </a:ext>
            </a:extLst>
          </p:cNvPr>
          <p:cNvPicPr>
            <a:picLocks noChangeAspect="1"/>
          </p:cNvPicPr>
          <p:nvPr/>
        </p:nvPicPr>
        <p:blipFill>
          <a:blip r:embed="rId2"/>
          <a:stretch>
            <a:fillRect/>
          </a:stretch>
        </p:blipFill>
        <p:spPr>
          <a:xfrm>
            <a:off x="5900615" y="1675495"/>
            <a:ext cx="6291385" cy="3783479"/>
          </a:xfrm>
          <a:prstGeom prst="rect">
            <a:avLst/>
          </a:prstGeom>
        </p:spPr>
      </p:pic>
      <p:sp>
        <p:nvSpPr>
          <p:cNvPr id="7" name="Arrow: Right 6">
            <a:extLst>
              <a:ext uri="{FF2B5EF4-FFF2-40B4-BE49-F238E27FC236}">
                <a16:creationId xmlns:a16="http://schemas.microsoft.com/office/drawing/2014/main" id="{64E0939B-34C0-4640-B678-9DB1F4D62547}"/>
              </a:ext>
              <a:ext uri="{C183D7F6-B498-43B3-948B-1728B52AA6E4}">
                <adec:decorative xmlns:adec="http://schemas.microsoft.com/office/drawing/2017/decorative" val="1"/>
              </a:ext>
            </a:extLst>
          </p:cNvPr>
          <p:cNvSpPr/>
          <p:nvPr/>
        </p:nvSpPr>
        <p:spPr>
          <a:xfrm rot="20294320">
            <a:off x="4800720" y="3946269"/>
            <a:ext cx="12499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9E973F9A-B445-0206-5798-4CD5F98CF0B5}"/>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75021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0283" y="283193"/>
            <a:ext cx="5694788" cy="631018"/>
          </a:xfrm>
        </p:spPr>
        <p:txBody>
          <a:bodyPr>
            <a:normAutofit/>
          </a:bodyPr>
          <a:lstStyle/>
          <a:p>
            <a:r>
              <a:rPr lang="en-US" sz="4000" dirty="0"/>
              <a:t>Content</a:t>
            </a:r>
          </a:p>
        </p:txBody>
      </p:sp>
      <p:sp>
        <p:nvSpPr>
          <p:cNvPr id="3" name="Content Placeholder 2"/>
          <p:cNvSpPr>
            <a:spLocks noGrp="1"/>
          </p:cNvSpPr>
          <p:nvPr>
            <p:ph idx="1"/>
          </p:nvPr>
        </p:nvSpPr>
        <p:spPr>
          <a:xfrm>
            <a:off x="1412398" y="1691243"/>
            <a:ext cx="9367204" cy="4041648"/>
          </a:xfrm>
        </p:spPr>
        <p:txBody>
          <a:bodyPr anchor="t">
            <a:normAutofit/>
          </a:bodyPr>
          <a:lstStyle/>
          <a:p>
            <a:pPr lvl="0"/>
            <a:r>
              <a:rPr lang="en-US" dirty="0">
                <a:latin typeface="Aptos" panose="020B0004020202020204" pitchFamily="34" charset="0"/>
              </a:rPr>
              <a:t>Quick review </a:t>
            </a:r>
          </a:p>
          <a:p>
            <a:pPr lvl="1"/>
            <a:r>
              <a:rPr lang="en-US" sz="2400" dirty="0">
                <a:latin typeface="Aptos" panose="020B0004020202020204" pitchFamily="34" charset="0"/>
              </a:rPr>
              <a:t>Importance of Indicator 13 (I 13)</a:t>
            </a:r>
          </a:p>
          <a:p>
            <a:pPr lvl="1"/>
            <a:r>
              <a:rPr lang="en-US" sz="2400" dirty="0">
                <a:latin typeface="Aptos" panose="020B0004020202020204" pitchFamily="34" charset="0"/>
              </a:rPr>
              <a:t>What does I 13 measure?</a:t>
            </a:r>
          </a:p>
          <a:p>
            <a:pPr lvl="1"/>
            <a:r>
              <a:rPr lang="en-US" sz="2400" dirty="0">
                <a:latin typeface="Aptos" panose="020B0004020202020204" pitchFamily="34" charset="0"/>
              </a:rPr>
              <a:t>Where does the data come from?</a:t>
            </a:r>
          </a:p>
          <a:p>
            <a:pPr lvl="1"/>
            <a:r>
              <a:rPr lang="en-US" sz="2400" dirty="0">
                <a:latin typeface="Aptos" panose="020B0004020202020204" pitchFamily="34" charset="0"/>
              </a:rPr>
              <a:t>How is compliance determined?</a:t>
            </a:r>
          </a:p>
          <a:p>
            <a:pPr lvl="1"/>
            <a:r>
              <a:rPr lang="en-US" sz="2400" dirty="0">
                <a:latin typeface="Aptos" panose="020B0004020202020204" pitchFamily="34" charset="0"/>
              </a:rPr>
              <a:t>What counts as noncompliance?</a:t>
            </a:r>
          </a:p>
          <a:p>
            <a:pPr lvl="1"/>
            <a:r>
              <a:rPr lang="en-US" sz="2400" dirty="0">
                <a:latin typeface="Aptos" panose="020B0004020202020204" pitchFamily="34" charset="0"/>
              </a:rPr>
              <a:t>Knowing the required elements of a Transition IEP.</a:t>
            </a:r>
          </a:p>
          <a:p>
            <a:r>
              <a:rPr lang="en-US" dirty="0">
                <a:latin typeface="Aptos" panose="020B0004020202020204" pitchFamily="34" charset="0"/>
              </a:rPr>
              <a:t>Steps in the demonstration of correction of noncompliance process </a:t>
            </a:r>
          </a:p>
          <a:p>
            <a:r>
              <a:rPr lang="en-US" dirty="0">
                <a:latin typeface="Aptos" panose="020B0004020202020204" pitchFamily="34" charset="0"/>
              </a:rPr>
              <a:t>How can you ensure accurate data reporting in the future?</a:t>
            </a:r>
          </a:p>
          <a:p>
            <a:pPr lvl="0"/>
            <a:endParaRPr lang="en-US" dirty="0">
              <a:latin typeface="Aptos" panose="020B0004020202020204" pitchFamily="34" charset="0"/>
            </a:endParaRPr>
          </a:p>
        </p:txBody>
      </p:sp>
      <p:sp>
        <p:nvSpPr>
          <p:cNvPr id="5" name="Slide Number Placeholder 4">
            <a:extLst>
              <a:ext uri="{FF2B5EF4-FFF2-40B4-BE49-F238E27FC236}">
                <a16:creationId xmlns:a16="http://schemas.microsoft.com/office/drawing/2014/main" id="{744A3E13-8390-66EE-ADB2-BD0EF62627FB}"/>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988887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Individual student correction</a:t>
            </a:r>
          </a:p>
        </p:txBody>
      </p:sp>
      <p:pic>
        <p:nvPicPr>
          <p:cNvPr id="21" name="Picture 20" descr="Data entry button located in bottom right corner of Indicator 13 Individual Corrections Incomplete tile">
            <a:extLst>
              <a:ext uri="{FF2B5EF4-FFF2-40B4-BE49-F238E27FC236}">
                <a16:creationId xmlns:a16="http://schemas.microsoft.com/office/drawing/2014/main" id="{1B9DF0B2-B996-DF39-AA80-030347CEC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87" y="1316017"/>
            <a:ext cx="12059113" cy="5040333"/>
          </a:xfrm>
          <a:prstGeom prst="rect">
            <a:avLst/>
          </a:prstGeom>
        </p:spPr>
      </p:pic>
      <p:sp>
        <p:nvSpPr>
          <p:cNvPr id="3" name="TextBox 2">
            <a:extLst>
              <a:ext uri="{FF2B5EF4-FFF2-40B4-BE49-F238E27FC236}">
                <a16:creationId xmlns:a16="http://schemas.microsoft.com/office/drawing/2014/main" id="{60C7572D-42C4-73F8-5658-C000A02CCD44}"/>
              </a:ext>
            </a:extLst>
          </p:cNvPr>
          <p:cNvSpPr txBox="1"/>
          <p:nvPr/>
        </p:nvSpPr>
        <p:spPr>
          <a:xfrm>
            <a:off x="4772527" y="2807647"/>
            <a:ext cx="7147582" cy="2308324"/>
          </a:xfrm>
          <a:prstGeom prst="rect">
            <a:avLst/>
          </a:prstGeom>
          <a:noFill/>
        </p:spPr>
        <p:txBody>
          <a:bodyPr wrap="square" rtlCol="0">
            <a:spAutoFit/>
          </a:bodyPr>
          <a:lstStyle/>
          <a:p>
            <a:r>
              <a:rPr lang="en-US" sz="2400" b="0" i="0" dirty="0">
                <a:solidFill>
                  <a:srgbClr val="212121"/>
                </a:solidFill>
                <a:effectLst/>
                <a:latin typeface="Aptos" panose="020B0004020202020204" pitchFamily="34" charset="0"/>
              </a:rPr>
              <a:t>The </a:t>
            </a:r>
            <a:r>
              <a:rPr lang="en-US" sz="2400" b="1" i="0" dirty="0">
                <a:solidFill>
                  <a:srgbClr val="212121"/>
                </a:solidFill>
                <a:effectLst/>
                <a:latin typeface="Aptos" panose="020B0004020202020204" pitchFamily="34" charset="0"/>
              </a:rPr>
              <a:t>Corrections Dashboard</a:t>
            </a:r>
            <a:r>
              <a:rPr lang="en-US" sz="2400" b="0" i="0" dirty="0">
                <a:solidFill>
                  <a:srgbClr val="212121"/>
                </a:solidFill>
                <a:effectLst/>
                <a:latin typeface="Aptos" panose="020B0004020202020204" pitchFamily="34" charset="0"/>
              </a:rPr>
              <a:t> page will open. You will be prompted with the red word "Incomplete" below the </a:t>
            </a:r>
            <a:r>
              <a:rPr lang="en-US" sz="2400" b="1" i="0" dirty="0">
                <a:solidFill>
                  <a:srgbClr val="212121"/>
                </a:solidFill>
                <a:effectLst/>
                <a:latin typeface="Aptos" panose="020B0004020202020204" pitchFamily="34" charset="0"/>
              </a:rPr>
              <a:t>Indicator 13 - Individual Corrections</a:t>
            </a:r>
            <a:r>
              <a:rPr lang="en-US" sz="2400" b="0" i="0" dirty="0">
                <a:solidFill>
                  <a:srgbClr val="212121"/>
                </a:solidFill>
                <a:effectLst/>
                <a:latin typeface="Aptos" panose="020B0004020202020204" pitchFamily="34" charset="0"/>
              </a:rPr>
              <a:t> title when the AU has noncompliant records that need to be addressed. Click </a:t>
            </a:r>
            <a:r>
              <a:rPr lang="en-US" sz="2400" b="0" i="1" dirty="0">
                <a:solidFill>
                  <a:srgbClr val="212121"/>
                </a:solidFill>
                <a:effectLst/>
                <a:latin typeface="Aptos" panose="020B0004020202020204" pitchFamily="34" charset="0"/>
              </a:rPr>
              <a:t>Data Entry </a:t>
            </a:r>
            <a:r>
              <a:rPr lang="en-US" sz="2400" b="0" i="0" dirty="0">
                <a:solidFill>
                  <a:srgbClr val="212121"/>
                </a:solidFill>
                <a:effectLst/>
                <a:latin typeface="Aptos" panose="020B0004020202020204" pitchFamily="34" charset="0"/>
              </a:rPr>
              <a:t>in the </a:t>
            </a:r>
            <a:r>
              <a:rPr lang="en-US" sz="2400" b="1" i="0" dirty="0">
                <a:solidFill>
                  <a:srgbClr val="212121"/>
                </a:solidFill>
                <a:effectLst/>
                <a:latin typeface="Aptos" panose="020B0004020202020204" pitchFamily="34" charset="0"/>
              </a:rPr>
              <a:t>Indicator 13 Individual Corrections</a:t>
            </a:r>
            <a:r>
              <a:rPr lang="en-US" sz="2400" b="0" i="0" dirty="0">
                <a:solidFill>
                  <a:srgbClr val="212121"/>
                </a:solidFill>
                <a:effectLst/>
                <a:latin typeface="Aptos" panose="020B0004020202020204" pitchFamily="34" charset="0"/>
              </a:rPr>
              <a:t> tile.</a:t>
            </a:r>
            <a:endParaRPr lang="en-US" sz="2400" dirty="0">
              <a:latin typeface="Aptos" panose="020B0004020202020204" pitchFamily="34" charset="0"/>
            </a:endParaRPr>
          </a:p>
        </p:txBody>
      </p:sp>
      <p:sp>
        <p:nvSpPr>
          <p:cNvPr id="5" name="Slide Number Placeholder 4">
            <a:extLst>
              <a:ext uri="{FF2B5EF4-FFF2-40B4-BE49-F238E27FC236}">
                <a16:creationId xmlns:a16="http://schemas.microsoft.com/office/drawing/2014/main" id="{F42E5C07-76B3-69D7-F27A-07453DFAAC9A}"/>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68380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Individual student correction cont.</a:t>
            </a:r>
          </a:p>
        </p:txBody>
      </p:sp>
      <p:sp>
        <p:nvSpPr>
          <p:cNvPr id="7" name="TextBox 6">
            <a:extLst>
              <a:ext uri="{FF2B5EF4-FFF2-40B4-BE49-F238E27FC236}">
                <a16:creationId xmlns:a16="http://schemas.microsoft.com/office/drawing/2014/main" id="{43DDB0AF-552B-0DEC-B005-15B2EF31AFBF}"/>
              </a:ext>
            </a:extLst>
          </p:cNvPr>
          <p:cNvSpPr txBox="1"/>
          <p:nvPr/>
        </p:nvSpPr>
        <p:spPr>
          <a:xfrm>
            <a:off x="160637" y="1171233"/>
            <a:ext cx="11870725" cy="1200329"/>
          </a:xfrm>
          <a:prstGeom prst="rect">
            <a:avLst/>
          </a:prstGeom>
          <a:noFill/>
        </p:spPr>
        <p:txBody>
          <a:bodyPr wrap="square" rtlCol="0">
            <a:spAutoFit/>
          </a:bodyPr>
          <a:lstStyle/>
          <a:p>
            <a:r>
              <a:rPr lang="en-US" sz="2400" dirty="0">
                <a:latin typeface="Aptos" panose="020B0004020202020204" pitchFamily="34" charset="0"/>
              </a:rPr>
              <a:t>The records that need to be corrected will be displayed. Using the horizontal scroll bar located at the bottom of the page, scroll to the right to view the noncompliant elements during the Standard Record Review and the questions that require your response.</a:t>
            </a:r>
          </a:p>
        </p:txBody>
      </p:sp>
      <p:pic>
        <p:nvPicPr>
          <p:cNvPr id="10" name="Picture 9" descr="horizontal scroll bar located at bottom of page">
            <a:extLst>
              <a:ext uri="{FF2B5EF4-FFF2-40B4-BE49-F238E27FC236}">
                <a16:creationId xmlns:a16="http://schemas.microsoft.com/office/drawing/2014/main" id="{F149418A-CC7D-30A0-6B95-3701D6B28D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37" y="1970904"/>
            <a:ext cx="11870690" cy="4530480"/>
          </a:xfrm>
          <a:prstGeom prst="rect">
            <a:avLst/>
          </a:prstGeom>
        </p:spPr>
      </p:pic>
      <p:sp>
        <p:nvSpPr>
          <p:cNvPr id="3" name="Slide Number Placeholder 2">
            <a:extLst>
              <a:ext uri="{FF2B5EF4-FFF2-40B4-BE49-F238E27FC236}">
                <a16:creationId xmlns:a16="http://schemas.microsoft.com/office/drawing/2014/main" id="{18FBB3E8-3D23-3286-2C31-13A8E5AE1980}"/>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04393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136525"/>
            <a:ext cx="7200996" cy="967175"/>
          </a:xfrm>
        </p:spPr>
        <p:txBody>
          <a:bodyPr>
            <a:noAutofit/>
          </a:bodyPr>
          <a:lstStyle/>
          <a:p>
            <a:r>
              <a:rPr lang="en-US" sz="4000" dirty="0"/>
              <a:t>Individual student correction</a:t>
            </a:r>
            <a:br>
              <a:rPr lang="en-US" sz="4000" dirty="0"/>
            </a:br>
            <a:r>
              <a:rPr lang="en-US" sz="4000" dirty="0"/>
              <a:t>Required Responses</a:t>
            </a:r>
          </a:p>
        </p:txBody>
      </p:sp>
      <p:sp>
        <p:nvSpPr>
          <p:cNvPr id="11" name="TextBox 10">
            <a:extLst>
              <a:ext uri="{FF2B5EF4-FFF2-40B4-BE49-F238E27FC236}">
                <a16:creationId xmlns:a16="http://schemas.microsoft.com/office/drawing/2014/main" id="{FD3DD9F7-DE74-D529-DACF-ACFB8A3BCEF7}"/>
              </a:ext>
            </a:extLst>
          </p:cNvPr>
          <p:cNvSpPr txBox="1"/>
          <p:nvPr/>
        </p:nvSpPr>
        <p:spPr>
          <a:xfrm>
            <a:off x="167613" y="1230256"/>
            <a:ext cx="11546215" cy="2677656"/>
          </a:xfrm>
          <a:prstGeom prst="rect">
            <a:avLst/>
          </a:prstGeom>
          <a:noFill/>
        </p:spPr>
        <p:txBody>
          <a:bodyPr wrap="square" rtlCol="0">
            <a:spAutoFit/>
          </a:bodyPr>
          <a:lstStyle/>
          <a:p>
            <a:r>
              <a:rPr lang="en-US" sz="2400" dirty="0">
                <a:latin typeface="Aptos" panose="020B0004020202020204" pitchFamily="34" charset="0"/>
              </a:rPr>
              <a:t>For each student, provide responses in the columns using drop-down menus, when available.</a:t>
            </a:r>
          </a:p>
          <a:p>
            <a:pPr marL="401638" indent="-171450">
              <a:buFont typeface="Arial" panose="020B0604020202020204" pitchFamily="34" charset="0"/>
              <a:buChar char="•"/>
            </a:pPr>
            <a:r>
              <a:rPr lang="en-US" sz="2400" dirty="0">
                <a:latin typeface="Aptos" panose="020B0004020202020204" pitchFamily="34" charset="0"/>
              </a:rPr>
              <a:t>Reason for Noncompliance</a:t>
            </a:r>
          </a:p>
          <a:p>
            <a:pPr marL="401638" indent="-171450">
              <a:buFont typeface="Arial" panose="020B0604020202020204" pitchFamily="34" charset="0"/>
              <a:buChar char="•"/>
            </a:pPr>
            <a:r>
              <a:rPr lang="en-US" sz="2400" dirty="0">
                <a:latin typeface="Aptos" panose="020B0004020202020204" pitchFamily="34" charset="0"/>
              </a:rPr>
              <a:t>Is the student still in your AU’s jurisdiction?</a:t>
            </a:r>
          </a:p>
          <a:p>
            <a:pPr marL="401638" indent="-171450">
              <a:buFont typeface="Arial" panose="020B0604020202020204" pitchFamily="34" charset="0"/>
              <a:buChar char="•"/>
            </a:pPr>
            <a:r>
              <a:rPr lang="en-US" sz="2400" dirty="0">
                <a:latin typeface="Aptos" panose="020B0004020202020204" pitchFamily="34" charset="0"/>
              </a:rPr>
              <a:t>Date of Corrected IEP or IEP Amendment</a:t>
            </a:r>
          </a:p>
          <a:p>
            <a:pPr marL="401638" indent="-171450">
              <a:buFont typeface="Arial" panose="020B0604020202020204" pitchFamily="34" charset="0"/>
              <a:buChar char="•"/>
            </a:pPr>
            <a:r>
              <a:rPr lang="en-US" sz="2400" dirty="0">
                <a:latin typeface="Aptos" panose="020B0004020202020204" pitchFamily="34" charset="0"/>
              </a:rPr>
              <a:t>Reviewer’s Name</a:t>
            </a:r>
          </a:p>
          <a:p>
            <a:pPr marL="401638" indent="-171450">
              <a:buFont typeface="Arial" panose="020B0604020202020204" pitchFamily="34" charset="0"/>
              <a:buChar char="•"/>
            </a:pPr>
            <a:r>
              <a:rPr lang="en-US" sz="2400" dirty="0">
                <a:latin typeface="Aptos" panose="020B0004020202020204" pitchFamily="34" charset="0"/>
              </a:rPr>
              <a:t>Provide additional explanations in the appropriate column when prompted.</a:t>
            </a:r>
          </a:p>
        </p:txBody>
      </p:sp>
      <p:pic>
        <p:nvPicPr>
          <p:cNvPr id="2052" name="Picture 4" descr="non-compliant elements of the IEP, reason for noncompliance, is the student still in your au jurisdiction, date of corrected iep or iep amendment and reviewer's name fields are located on the right side of the page in the seventh through eleventh columns before the Action column">
            <a:extLst>
              <a:ext uri="{FF2B5EF4-FFF2-40B4-BE49-F238E27FC236}">
                <a16:creationId xmlns:a16="http://schemas.microsoft.com/office/drawing/2014/main" id="{E13645CB-1F44-AA5B-A0F5-59E03D2CC3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29" b="11169"/>
          <a:stretch/>
        </p:blipFill>
        <p:spPr bwMode="auto">
          <a:xfrm>
            <a:off x="1474951" y="3974237"/>
            <a:ext cx="8781158" cy="27345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F9ECADA-2640-8852-CD46-32BFFD6A73BC}"/>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22958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05" y="77128"/>
            <a:ext cx="7689959" cy="967175"/>
          </a:xfrm>
        </p:spPr>
        <p:txBody>
          <a:bodyPr>
            <a:noAutofit/>
          </a:bodyPr>
          <a:lstStyle/>
          <a:p>
            <a:r>
              <a:rPr lang="en-US" sz="4000" dirty="0"/>
              <a:t>Individual student correction</a:t>
            </a:r>
            <a:br>
              <a:rPr lang="en-US" sz="4000" dirty="0"/>
            </a:br>
            <a:r>
              <a:rPr lang="en-US" sz="4000" dirty="0"/>
              <a:t>Uploading Documentation</a:t>
            </a:r>
          </a:p>
        </p:txBody>
      </p:sp>
      <p:sp>
        <p:nvSpPr>
          <p:cNvPr id="11" name="TextBox 10">
            <a:extLst>
              <a:ext uri="{FF2B5EF4-FFF2-40B4-BE49-F238E27FC236}">
                <a16:creationId xmlns:a16="http://schemas.microsoft.com/office/drawing/2014/main" id="{FD3DD9F7-DE74-D529-DACF-ACFB8A3BCEF7}"/>
              </a:ext>
            </a:extLst>
          </p:cNvPr>
          <p:cNvSpPr txBox="1"/>
          <p:nvPr/>
        </p:nvSpPr>
        <p:spPr>
          <a:xfrm>
            <a:off x="263611" y="1265989"/>
            <a:ext cx="4880074" cy="2677656"/>
          </a:xfrm>
          <a:prstGeom prst="rect">
            <a:avLst/>
          </a:prstGeom>
          <a:noFill/>
        </p:spPr>
        <p:txBody>
          <a:bodyPr wrap="square" rtlCol="0">
            <a:spAutoFit/>
          </a:bodyPr>
          <a:lstStyle/>
          <a:p>
            <a:r>
              <a:rPr lang="en-US" sz="2400" dirty="0">
                <a:latin typeface="Aptos" panose="020B0004020202020204" pitchFamily="34" charset="0"/>
              </a:rPr>
              <a:t>If the student is still in the AU jurisdiction, you will be required to upload the amended documents to the correction record. In the Actions column, click the Upload (up arrow) icon to upload a document.</a:t>
            </a:r>
          </a:p>
        </p:txBody>
      </p:sp>
      <p:pic>
        <p:nvPicPr>
          <p:cNvPr id="5" name="Picture 4" descr="Click the green, sometimes yellow, button with an up arrow to upload files.">
            <a:extLst>
              <a:ext uri="{FF2B5EF4-FFF2-40B4-BE49-F238E27FC236}">
                <a16:creationId xmlns:a16="http://schemas.microsoft.com/office/drawing/2014/main" id="{3E362164-5024-D955-3538-4D9E9F56E7C9}"/>
              </a:ext>
            </a:extLst>
          </p:cNvPr>
          <p:cNvPicPr>
            <a:picLocks noChangeAspect="1"/>
          </p:cNvPicPr>
          <p:nvPr/>
        </p:nvPicPr>
        <p:blipFill rotWithShape="1">
          <a:blip r:embed="rId3"/>
          <a:srcRect t="27919" b="27348"/>
          <a:stretch/>
        </p:blipFill>
        <p:spPr>
          <a:xfrm>
            <a:off x="6382514" y="1265989"/>
            <a:ext cx="4650227" cy="2341547"/>
          </a:xfrm>
          <a:prstGeom prst="rect">
            <a:avLst/>
          </a:prstGeom>
        </p:spPr>
      </p:pic>
      <p:pic>
        <p:nvPicPr>
          <p:cNvPr id="3074" name="Picture 2" descr="Required document name field is in center of pop up box and cancel and done buttons are located in bottom right corner of box">
            <a:extLst>
              <a:ext uri="{FF2B5EF4-FFF2-40B4-BE49-F238E27FC236}">
                <a16:creationId xmlns:a16="http://schemas.microsoft.com/office/drawing/2014/main" id="{93AB8BB1-8B14-36A4-0740-180FB2CBC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154" y="3966120"/>
            <a:ext cx="3710158" cy="2430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8E20BB-4AA7-321F-2C8A-0B81ED2EFD86}"/>
              </a:ext>
            </a:extLst>
          </p:cNvPr>
          <p:cNvSpPr txBox="1"/>
          <p:nvPr/>
        </p:nvSpPr>
        <p:spPr>
          <a:xfrm>
            <a:off x="4916915" y="3768346"/>
            <a:ext cx="7275085" cy="2677656"/>
          </a:xfrm>
          <a:prstGeom prst="rect">
            <a:avLst/>
          </a:prstGeom>
          <a:noFill/>
        </p:spPr>
        <p:txBody>
          <a:bodyPr wrap="square" rtlCol="0">
            <a:spAutoFit/>
          </a:bodyPr>
          <a:lstStyle/>
          <a:p>
            <a:r>
              <a:rPr lang="en-US" sz="2400" dirty="0">
                <a:latin typeface="Aptos" panose="020B0004020202020204" pitchFamily="34" charset="0"/>
              </a:rPr>
              <a:t>An Upload Documentation pop-up box will open. Click the blue Choose File button in the pop-up window and select the file to upload from your computer. Enter a title for the document that includes unique information such as the student’s name and the year of the document. Click the green Done button in the bottom right corner of the box.</a:t>
            </a:r>
          </a:p>
        </p:txBody>
      </p:sp>
      <p:sp>
        <p:nvSpPr>
          <p:cNvPr id="3" name="Slide Number Placeholder 2">
            <a:extLst>
              <a:ext uri="{FF2B5EF4-FFF2-40B4-BE49-F238E27FC236}">
                <a16:creationId xmlns:a16="http://schemas.microsoft.com/office/drawing/2014/main" id="{139DDCF2-ED67-8FA2-F6CB-0223F4D8DB39}"/>
              </a:ext>
            </a:extLst>
          </p:cNvPr>
          <p:cNvSpPr>
            <a:spLocks noGrp="1"/>
          </p:cNvSpPr>
          <p:nvPr>
            <p:ph type="sldNum" sz="quarter" idx="12"/>
          </p:nvPr>
        </p:nvSpPr>
        <p:spPr>
          <a:xfrm>
            <a:off x="332873" y="6356350"/>
            <a:ext cx="604678" cy="365125"/>
          </a:xfrm>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4941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136525"/>
            <a:ext cx="7572652" cy="967175"/>
          </a:xfrm>
        </p:spPr>
        <p:txBody>
          <a:bodyPr>
            <a:noAutofit/>
          </a:bodyPr>
          <a:lstStyle/>
          <a:p>
            <a:r>
              <a:rPr lang="en-US" sz="4000" dirty="0"/>
              <a:t>Individual student correction</a:t>
            </a:r>
            <a:br>
              <a:rPr lang="en-US" sz="4000" dirty="0"/>
            </a:br>
            <a:r>
              <a:rPr lang="en-US" sz="4000" dirty="0"/>
              <a:t>Save Correction</a:t>
            </a:r>
          </a:p>
        </p:txBody>
      </p:sp>
      <p:sp>
        <p:nvSpPr>
          <p:cNvPr id="6" name="TextBox 5">
            <a:extLst>
              <a:ext uri="{FF2B5EF4-FFF2-40B4-BE49-F238E27FC236}">
                <a16:creationId xmlns:a16="http://schemas.microsoft.com/office/drawing/2014/main" id="{A28E20BB-4AA7-321F-2C8A-0B81ED2EFD86}"/>
              </a:ext>
            </a:extLst>
          </p:cNvPr>
          <p:cNvSpPr txBox="1"/>
          <p:nvPr/>
        </p:nvSpPr>
        <p:spPr>
          <a:xfrm>
            <a:off x="222191" y="1292635"/>
            <a:ext cx="10374593" cy="830997"/>
          </a:xfrm>
          <a:prstGeom prst="rect">
            <a:avLst/>
          </a:prstGeom>
          <a:noFill/>
        </p:spPr>
        <p:txBody>
          <a:bodyPr wrap="square" rtlCol="0">
            <a:spAutoFit/>
          </a:bodyPr>
          <a:lstStyle/>
          <a:p>
            <a:r>
              <a:rPr lang="en-US" sz="2400" dirty="0">
                <a:latin typeface="Aptos" panose="020B0004020202020204" pitchFamily="34" charset="0"/>
              </a:rPr>
              <a:t>When all questions have been answered and required documents have been uploaded, in the Action column, click the Save (Disk) icon for the record.</a:t>
            </a:r>
          </a:p>
        </p:txBody>
      </p:sp>
      <p:pic>
        <p:nvPicPr>
          <p:cNvPr id="4098" name="Picture 2" descr="save disk icon button located in Actions column which is the thirteenth and last column on the right side of the list of non-compliant records page">
            <a:extLst>
              <a:ext uri="{FF2B5EF4-FFF2-40B4-BE49-F238E27FC236}">
                <a16:creationId xmlns:a16="http://schemas.microsoft.com/office/drawing/2014/main" id="{C96D92A4-E413-5D5D-205D-E0A8E75FC2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44" b="13456"/>
          <a:stretch/>
        </p:blipFill>
        <p:spPr bwMode="auto">
          <a:xfrm>
            <a:off x="0" y="2185568"/>
            <a:ext cx="12106541" cy="39310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AB10459-D432-EE94-EE50-E33882C54705}"/>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072474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262" y="105983"/>
            <a:ext cx="8511766" cy="879582"/>
          </a:xfrm>
        </p:spPr>
        <p:txBody>
          <a:bodyPr>
            <a:noAutofit/>
          </a:bodyPr>
          <a:lstStyle/>
          <a:p>
            <a:r>
              <a:rPr lang="en-US" sz="4000" dirty="0"/>
              <a:t>Individual student correction</a:t>
            </a:r>
            <a:br>
              <a:rPr lang="en-US" sz="4000" dirty="0"/>
            </a:br>
            <a:r>
              <a:rPr lang="en-US" sz="4000" dirty="0"/>
              <a:t>Submit for Approval</a:t>
            </a:r>
          </a:p>
        </p:txBody>
      </p:sp>
      <p:sp>
        <p:nvSpPr>
          <p:cNvPr id="6" name="TextBox 5">
            <a:extLst>
              <a:ext uri="{FF2B5EF4-FFF2-40B4-BE49-F238E27FC236}">
                <a16:creationId xmlns:a16="http://schemas.microsoft.com/office/drawing/2014/main" id="{A28E20BB-4AA7-321F-2C8A-0B81ED2EFD86}"/>
              </a:ext>
            </a:extLst>
          </p:cNvPr>
          <p:cNvSpPr txBox="1"/>
          <p:nvPr/>
        </p:nvSpPr>
        <p:spPr>
          <a:xfrm>
            <a:off x="699086" y="1403141"/>
            <a:ext cx="4332716" cy="5262979"/>
          </a:xfrm>
          <a:prstGeom prst="rect">
            <a:avLst/>
          </a:prstGeom>
          <a:noFill/>
        </p:spPr>
        <p:txBody>
          <a:bodyPr wrap="square" rtlCol="0">
            <a:spAutoFit/>
          </a:bodyPr>
          <a:lstStyle/>
          <a:p>
            <a:r>
              <a:rPr lang="en-US" sz="2400" dirty="0">
                <a:latin typeface="Aptos" panose="020B0004020202020204" pitchFamily="34" charset="0"/>
              </a:rPr>
              <a:t>Once all records have been corrected the Submit for Approval button will become available. Click the green Submit for Approval button located in the upper right corner of the list of student correction records to send records to CDE for review.</a:t>
            </a:r>
          </a:p>
          <a:p>
            <a:endParaRPr lang="en-US" sz="2400" dirty="0">
              <a:latin typeface="Aptos" panose="020B0004020202020204" pitchFamily="34" charset="0"/>
            </a:endParaRPr>
          </a:p>
          <a:p>
            <a:r>
              <a:rPr lang="en-US" sz="2400" dirty="0">
                <a:latin typeface="Aptos" panose="020B0004020202020204" pitchFamily="34" charset="0"/>
              </a:rPr>
              <a:t>The DMS will automatically generate an email to CDE that your corrections are ready for their review.</a:t>
            </a:r>
          </a:p>
        </p:txBody>
      </p:sp>
      <p:pic>
        <p:nvPicPr>
          <p:cNvPr id="5122" name="Picture 2" descr="submit for approval button is located on the right side of the page below the search bar and above the list of non-compliant records table">
            <a:extLst>
              <a:ext uri="{FF2B5EF4-FFF2-40B4-BE49-F238E27FC236}">
                <a16:creationId xmlns:a16="http://schemas.microsoft.com/office/drawing/2014/main" id="{A56A62F8-44F0-7593-53DF-7F2D657A2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74" b="18298"/>
          <a:stretch/>
        </p:blipFill>
        <p:spPr bwMode="auto">
          <a:xfrm>
            <a:off x="5547145" y="1330135"/>
            <a:ext cx="5440822" cy="46134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03ED4F1-23FE-976F-07C3-EC78C71B426A}"/>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79358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CDE Verification of Corrections</a:t>
            </a:r>
          </a:p>
        </p:txBody>
      </p:sp>
      <p:sp>
        <p:nvSpPr>
          <p:cNvPr id="6" name="TextBox 5">
            <a:extLst>
              <a:ext uri="{FF2B5EF4-FFF2-40B4-BE49-F238E27FC236}">
                <a16:creationId xmlns:a16="http://schemas.microsoft.com/office/drawing/2014/main" id="{A28E20BB-4AA7-321F-2C8A-0B81ED2EFD86}"/>
              </a:ext>
            </a:extLst>
          </p:cNvPr>
          <p:cNvSpPr txBox="1"/>
          <p:nvPr/>
        </p:nvSpPr>
        <p:spPr>
          <a:xfrm>
            <a:off x="600635" y="2343766"/>
            <a:ext cx="3817540" cy="1938992"/>
          </a:xfrm>
          <a:prstGeom prst="rect">
            <a:avLst/>
          </a:prstGeom>
          <a:noFill/>
        </p:spPr>
        <p:txBody>
          <a:bodyPr wrap="square" rtlCol="0">
            <a:spAutoFit/>
          </a:bodyPr>
          <a:lstStyle/>
          <a:p>
            <a:pPr marL="0" marR="0">
              <a:spcBef>
                <a:spcPts val="0"/>
              </a:spcBef>
              <a:spcAft>
                <a:spcPts val="0"/>
              </a:spcAft>
            </a:pPr>
            <a:r>
              <a:rPr lang="en-US" sz="2400" dirty="0">
                <a:effectLst/>
                <a:latin typeface="Aptos" panose="020B0004020202020204" pitchFamily="34" charset="0"/>
                <a:ea typeface="Calibri" panose="020F0502020204030204" pitchFamily="34" charset="0"/>
                <a:cs typeface="Calibri" panose="020F0502020204030204" pitchFamily="34" charset="0"/>
              </a:rPr>
              <a:t>The CDE will verify the “Individual Correction” via a desk audit process and confirm the results to the AU by December 2024. </a:t>
            </a:r>
          </a:p>
        </p:txBody>
      </p:sp>
      <p:pic>
        <p:nvPicPr>
          <p:cNvPr id="5" name="Picture 4" descr="Cartoon checklist and pencil">
            <a:extLst>
              <a:ext uri="{FF2B5EF4-FFF2-40B4-BE49-F238E27FC236}">
                <a16:creationId xmlns:a16="http://schemas.microsoft.com/office/drawing/2014/main" id="{731C1283-CB7E-E9B2-5C63-CFB0D2158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210" y="1489900"/>
            <a:ext cx="6070362" cy="4552771"/>
          </a:xfrm>
          <a:prstGeom prst="rect">
            <a:avLst/>
          </a:prstGeom>
        </p:spPr>
      </p:pic>
      <p:sp>
        <p:nvSpPr>
          <p:cNvPr id="3" name="Slide Number Placeholder 2">
            <a:extLst>
              <a:ext uri="{FF2B5EF4-FFF2-40B4-BE49-F238E27FC236}">
                <a16:creationId xmlns:a16="http://schemas.microsoft.com/office/drawing/2014/main" id="{BE3871F2-5472-62B0-1561-41FADC74557F}"/>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149669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392-6F47-4572-952C-32729413F854}"/>
              </a:ext>
            </a:extLst>
          </p:cNvPr>
          <p:cNvSpPr>
            <a:spLocks noGrp="1"/>
          </p:cNvSpPr>
          <p:nvPr>
            <p:ph type="title"/>
          </p:nvPr>
        </p:nvSpPr>
        <p:spPr>
          <a:xfrm>
            <a:off x="1266185" y="294382"/>
            <a:ext cx="10044366" cy="801251"/>
          </a:xfrm>
        </p:spPr>
        <p:txBody>
          <a:bodyPr>
            <a:normAutofit/>
          </a:bodyPr>
          <a:lstStyle/>
          <a:p>
            <a:r>
              <a:rPr lang="en-US" sz="4000" dirty="0"/>
              <a:t>Individual Correction – Prong 1 Due Date</a:t>
            </a:r>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948190" y="1858557"/>
            <a:ext cx="9367204" cy="4041648"/>
          </a:xfrm>
        </p:spPr>
        <p:txBody>
          <a:bodyPr anchor="t">
            <a:normAutofit/>
          </a:bodyPr>
          <a:lstStyle/>
          <a:p>
            <a:pPr marL="0" indent="0">
              <a:buNone/>
            </a:pPr>
            <a:r>
              <a:rPr lang="en-US" dirty="0">
                <a:latin typeface="Aptos" panose="020B0004020202020204" pitchFamily="34" charset="0"/>
              </a:rPr>
              <a:t>The Individual Correction process in the DMS is designed to fulfill the “Individual Correction” obligation to ensure that each child’s noncompliant IEP was corrected and identify the root-cause of the noncompliance (“Individual Correction”).</a:t>
            </a:r>
          </a:p>
          <a:p>
            <a:r>
              <a:rPr lang="en-US" dirty="0">
                <a:latin typeface="Aptos" panose="020B0004020202020204" pitchFamily="34" charset="0"/>
              </a:rPr>
              <a:t>Due Date: November 1, 2024</a:t>
            </a:r>
          </a:p>
          <a:p>
            <a:r>
              <a:rPr lang="en-US" dirty="0">
                <a:latin typeface="Aptos" panose="020B0004020202020204" pitchFamily="34" charset="0"/>
              </a:rPr>
              <a:t>The CDE conducts a desk audit of the uploaded IEP or IEP Amendment and the information in each student’s correction record.</a:t>
            </a:r>
          </a:p>
          <a:p>
            <a:r>
              <a:rPr lang="en-US" dirty="0">
                <a:latin typeface="Aptos" panose="020B0004020202020204" pitchFamily="34" charset="0"/>
              </a:rPr>
              <a:t>Results will be reported to the AU.</a:t>
            </a:r>
            <a:r>
              <a:rPr lang="en-US" dirty="0">
                <a:effectLst/>
                <a:latin typeface="Aptos" panose="020B0004020202020204" pitchFamily="34" charset="0"/>
                <a:ea typeface="MS Mincho"/>
              </a:rPr>
              <a:t> </a:t>
            </a:r>
          </a:p>
          <a:p>
            <a:pPr marL="0" indent="0">
              <a:buNone/>
            </a:pPr>
            <a:endParaRPr lang="en-US" dirty="0">
              <a:latin typeface="Aptos" panose="020B0004020202020204" pitchFamily="34" charset="0"/>
            </a:endParaRPr>
          </a:p>
        </p:txBody>
      </p:sp>
      <p:sp>
        <p:nvSpPr>
          <p:cNvPr id="5" name="Slide Number Placeholder 4">
            <a:extLst>
              <a:ext uri="{FF2B5EF4-FFF2-40B4-BE49-F238E27FC236}">
                <a16:creationId xmlns:a16="http://schemas.microsoft.com/office/drawing/2014/main" id="{0B25E519-3D54-87AA-CB0A-695458ED4D47}"/>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126753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392-6F47-4572-952C-32729413F854}"/>
              </a:ext>
            </a:extLst>
          </p:cNvPr>
          <p:cNvSpPr>
            <a:spLocks noGrp="1"/>
          </p:cNvSpPr>
          <p:nvPr>
            <p:ph type="title"/>
          </p:nvPr>
        </p:nvSpPr>
        <p:spPr>
          <a:xfrm>
            <a:off x="1412398" y="302280"/>
            <a:ext cx="9367203" cy="1188720"/>
          </a:xfrm>
        </p:spPr>
        <p:txBody>
          <a:bodyPr>
            <a:normAutofit/>
          </a:bodyPr>
          <a:lstStyle/>
          <a:p>
            <a:r>
              <a:rPr lang="en-US" sz="4000" dirty="0"/>
              <a:t>Review of Updated Data – Prong 2</a:t>
            </a:r>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593124" y="1765567"/>
            <a:ext cx="11417644" cy="4041648"/>
          </a:xfrm>
        </p:spPr>
        <p:txBody>
          <a:bodyPr anchor="t">
            <a:normAutofit/>
          </a:bodyPr>
          <a:lstStyle/>
          <a:p>
            <a:pPr marL="0" marR="0" indent="0">
              <a:spcBef>
                <a:spcPts val="0"/>
              </a:spcBef>
              <a:spcAft>
                <a:spcPts val="0"/>
              </a:spcAft>
              <a:buNone/>
            </a:pPr>
            <a:r>
              <a:rPr lang="en-US" dirty="0">
                <a:effectLst/>
                <a:latin typeface="Aptos" panose="020B0004020202020204" pitchFamily="34" charset="0"/>
                <a:ea typeface="MS Mincho"/>
              </a:rPr>
              <a:t>The CDE must also conduct a “Review of Updated Data” to determine if the AU is correctly implementing the specific regulatory requirements related to Indicator 13. </a:t>
            </a:r>
          </a:p>
          <a:p>
            <a:pPr marL="0" marR="0" indent="0">
              <a:spcBef>
                <a:spcPts val="0"/>
              </a:spcBef>
              <a:spcAft>
                <a:spcPts val="0"/>
              </a:spcAft>
              <a:buNone/>
            </a:pPr>
            <a:endParaRPr lang="en-US" dirty="0">
              <a:effectLst/>
              <a:latin typeface="Aptos" panose="020B0004020202020204" pitchFamily="34" charset="0"/>
              <a:ea typeface="MS Mincho"/>
            </a:endParaRPr>
          </a:p>
          <a:p>
            <a:pPr marL="0" marR="0" indent="0">
              <a:spcBef>
                <a:spcPts val="0"/>
              </a:spcBef>
              <a:spcAft>
                <a:spcPts val="0"/>
              </a:spcAft>
              <a:buNone/>
            </a:pPr>
            <a:r>
              <a:rPr lang="en-US" dirty="0">
                <a:effectLst/>
                <a:latin typeface="Aptos" panose="020B0004020202020204" pitchFamily="34" charset="0"/>
                <a:ea typeface="MS Mincho"/>
              </a:rPr>
              <a:t> </a:t>
            </a:r>
          </a:p>
          <a:p>
            <a:pPr marL="0" indent="0">
              <a:buNone/>
            </a:pPr>
            <a:r>
              <a:rPr lang="en-US" dirty="0">
                <a:latin typeface="Aptos" panose="020B0004020202020204" pitchFamily="34" charset="0"/>
                <a:ea typeface="MS Mincho"/>
              </a:rPr>
              <a:t>Method: CDE conducts a collaborative review with the AU to review the required number of Transition IEPs for SY 2024-2025</a:t>
            </a:r>
            <a:endParaRPr lang="en-US" dirty="0">
              <a:latin typeface="Aptos" panose="020B0004020202020204" pitchFamily="34" charset="0"/>
            </a:endParaRPr>
          </a:p>
        </p:txBody>
      </p:sp>
      <p:sp>
        <p:nvSpPr>
          <p:cNvPr id="5" name="Slide Number Placeholder 4">
            <a:extLst>
              <a:ext uri="{FF2B5EF4-FFF2-40B4-BE49-F238E27FC236}">
                <a16:creationId xmlns:a16="http://schemas.microsoft.com/office/drawing/2014/main" id="{ED01FEC8-0269-4576-7030-533B2DCB6EA2}"/>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867091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392-6F47-4572-952C-32729413F854}"/>
              </a:ext>
            </a:extLst>
          </p:cNvPr>
          <p:cNvSpPr>
            <a:spLocks noGrp="1"/>
          </p:cNvSpPr>
          <p:nvPr>
            <p:ph type="title"/>
          </p:nvPr>
        </p:nvSpPr>
        <p:spPr>
          <a:xfrm>
            <a:off x="1211792" y="275932"/>
            <a:ext cx="9768415" cy="1188720"/>
          </a:xfrm>
        </p:spPr>
        <p:txBody>
          <a:bodyPr>
            <a:normAutofit/>
          </a:bodyPr>
          <a:lstStyle/>
          <a:p>
            <a:r>
              <a:rPr lang="en-US" sz="4000" dirty="0"/>
              <a:t>The Collaborative Review Process – Next Steps</a:t>
            </a:r>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453081" y="1167301"/>
            <a:ext cx="11549449" cy="4297680"/>
          </a:xfrm>
        </p:spPr>
        <p:txBody>
          <a:bodyPr anchor="t">
            <a:noAutofit/>
          </a:bodyPr>
          <a:lstStyle/>
          <a:p>
            <a:pPr>
              <a:spcBef>
                <a:spcPts val="0"/>
              </a:spcBef>
            </a:pPr>
            <a:endParaRPr lang="en-US" u="sng" dirty="0">
              <a:latin typeface="Aptos" panose="020B0004020202020204" pitchFamily="34" charset="0"/>
              <a:ea typeface="MS Mincho"/>
            </a:endParaRPr>
          </a:p>
          <a:p>
            <a:pPr marL="0" marR="0" indent="0" algn="ctr">
              <a:spcBef>
                <a:spcPts val="0"/>
              </a:spcBef>
              <a:spcAft>
                <a:spcPts val="0"/>
              </a:spcAft>
              <a:buNone/>
            </a:pPr>
            <a:r>
              <a:rPr lang="en-US" dirty="0">
                <a:effectLst/>
                <a:latin typeface="Aptos" panose="020B0004020202020204" pitchFamily="34" charset="0"/>
                <a:ea typeface="MS Mincho"/>
              </a:rPr>
              <a:t>Prepare for the review </a:t>
            </a:r>
          </a:p>
          <a:p>
            <a:pPr marL="0" marR="0" indent="0">
              <a:spcBef>
                <a:spcPts val="0"/>
              </a:spcBef>
              <a:spcAft>
                <a:spcPts val="0"/>
              </a:spcAft>
              <a:buNone/>
            </a:pPr>
            <a:endParaRPr lang="en-US" u="sng" dirty="0">
              <a:latin typeface="Aptos" panose="020B0004020202020204" pitchFamily="34" charset="0"/>
              <a:ea typeface="MS Mincho"/>
            </a:endParaRPr>
          </a:p>
          <a:p>
            <a:pPr>
              <a:spcBef>
                <a:spcPts val="0"/>
              </a:spcBef>
            </a:pPr>
            <a:r>
              <a:rPr lang="en-US" dirty="0">
                <a:latin typeface="Aptos" panose="020B0004020202020204" pitchFamily="34" charset="0"/>
                <a:ea typeface="MS Mincho"/>
              </a:rPr>
              <a:t>Download your AU’s Transition Age student list for SY 2024-2025 from the DMS</a:t>
            </a:r>
          </a:p>
          <a:p>
            <a:pPr marL="0" marR="0" indent="0">
              <a:spcBef>
                <a:spcPts val="0"/>
              </a:spcBef>
              <a:spcAft>
                <a:spcPts val="0"/>
              </a:spcAft>
              <a:buNone/>
            </a:pPr>
            <a:r>
              <a:rPr lang="en-US" dirty="0">
                <a:latin typeface="Aptos" panose="020B0004020202020204" pitchFamily="34" charset="0"/>
                <a:ea typeface="MS Mincho"/>
              </a:rPr>
              <a:t> </a:t>
            </a:r>
          </a:p>
          <a:p>
            <a:pPr marR="0">
              <a:spcBef>
                <a:spcPts val="0"/>
              </a:spcBef>
              <a:spcAft>
                <a:spcPts val="0"/>
              </a:spcAft>
            </a:pPr>
            <a:r>
              <a:rPr lang="en-US" dirty="0">
                <a:latin typeface="Aptos" panose="020B0004020202020204" pitchFamily="34" charset="0"/>
                <a:ea typeface="MS Mincho"/>
              </a:rPr>
              <a:t>Select the required number of students for the review</a:t>
            </a:r>
          </a:p>
          <a:p>
            <a:pPr lvl="1">
              <a:spcBef>
                <a:spcPts val="0"/>
              </a:spcBef>
            </a:pPr>
            <a:r>
              <a:rPr lang="en-US" sz="2400" dirty="0">
                <a:latin typeface="Aptos" panose="020B0004020202020204" pitchFamily="34" charset="0"/>
                <a:ea typeface="MS Mincho"/>
              </a:rPr>
              <a:t>IEPs must be active and dated between April 1, 2024 and March 1, 2025</a:t>
            </a:r>
          </a:p>
          <a:p>
            <a:pPr lvl="1">
              <a:spcBef>
                <a:spcPts val="0"/>
              </a:spcBef>
            </a:pPr>
            <a:endParaRPr lang="en-US" sz="2400" dirty="0">
              <a:latin typeface="Aptos" panose="020B0004020202020204" pitchFamily="34" charset="0"/>
              <a:ea typeface="MS Mincho"/>
            </a:endParaRPr>
          </a:p>
          <a:p>
            <a:pPr>
              <a:spcBef>
                <a:spcPts val="0"/>
              </a:spcBef>
            </a:pPr>
            <a:r>
              <a:rPr lang="en-US" dirty="0">
                <a:latin typeface="Aptos" panose="020B0004020202020204" pitchFamily="34" charset="0"/>
                <a:ea typeface="MS Mincho"/>
              </a:rPr>
              <a:t>Based on the </a:t>
            </a:r>
            <a:r>
              <a:rPr lang="en-US" u="sng" dirty="0">
                <a:latin typeface="Aptos" panose="020B0004020202020204" pitchFamily="34" charset="0"/>
                <a:ea typeface="MS Mincho"/>
              </a:rPr>
              <a:t>latest anticipated IEP date </a:t>
            </a:r>
            <a:r>
              <a:rPr lang="en-US" dirty="0">
                <a:latin typeface="Aptos" panose="020B0004020202020204" pitchFamily="34" charset="0"/>
                <a:ea typeface="MS Mincho"/>
              </a:rPr>
              <a:t>of the students selected, select your preferred date for the CDE collaborative review</a:t>
            </a:r>
          </a:p>
          <a:p>
            <a:pPr lvl="1">
              <a:spcBef>
                <a:spcPts val="0"/>
              </a:spcBef>
            </a:pPr>
            <a:r>
              <a:rPr lang="en-US" sz="2400" dirty="0">
                <a:latin typeface="Aptos" panose="020B0004020202020204" pitchFamily="34" charset="0"/>
                <a:ea typeface="MS Mincho"/>
              </a:rPr>
              <a:t>Conduct your own review of the IEPs to ensure compliance prior to CDE’s review.</a:t>
            </a:r>
          </a:p>
          <a:p>
            <a:pPr lvl="1">
              <a:spcBef>
                <a:spcPts val="0"/>
              </a:spcBef>
            </a:pPr>
            <a:endParaRPr lang="en-US" sz="2400" dirty="0">
              <a:latin typeface="Aptos" panose="020B0004020202020204" pitchFamily="34" charset="0"/>
              <a:ea typeface="MS Mincho"/>
            </a:endParaRPr>
          </a:p>
          <a:p>
            <a:pPr>
              <a:spcBef>
                <a:spcPts val="0"/>
              </a:spcBef>
            </a:pPr>
            <a:r>
              <a:rPr lang="en-US" dirty="0">
                <a:latin typeface="Aptos" panose="020B0004020202020204" pitchFamily="34" charset="0"/>
                <a:ea typeface="MS Mincho"/>
              </a:rPr>
              <a:t>By November 1, 2024, contact Nick Smosna at </a:t>
            </a:r>
            <a:r>
              <a:rPr lang="en-US" dirty="0">
                <a:latin typeface="Aptos" panose="020B0004020202020204" pitchFamily="34" charset="0"/>
                <a:ea typeface="MS Mincho"/>
                <a:hlinkClick r:id="rId2"/>
              </a:rPr>
              <a:t>Smosna_n@cde.state.co.us</a:t>
            </a:r>
            <a:r>
              <a:rPr lang="en-US" dirty="0">
                <a:latin typeface="Aptos" panose="020B0004020202020204" pitchFamily="34" charset="0"/>
                <a:ea typeface="MS Mincho"/>
              </a:rPr>
              <a:t> to schedule your collaborative file review meeting.</a:t>
            </a:r>
          </a:p>
          <a:p>
            <a:pPr>
              <a:spcBef>
                <a:spcPts val="0"/>
              </a:spcBef>
            </a:pPr>
            <a:endParaRPr lang="en-US" dirty="0">
              <a:latin typeface="Aptos" panose="020B0004020202020204" pitchFamily="34" charset="0"/>
              <a:ea typeface="MS Mincho"/>
            </a:endParaRPr>
          </a:p>
          <a:p>
            <a:pPr>
              <a:spcBef>
                <a:spcPts val="0"/>
              </a:spcBef>
            </a:pPr>
            <a:r>
              <a:rPr lang="en-US" dirty="0">
                <a:latin typeface="Aptos" panose="020B0004020202020204" pitchFamily="34" charset="0"/>
                <a:ea typeface="MS Mincho"/>
              </a:rPr>
              <a:t>Collaborative reviews must be completed by March 1, 2025.</a:t>
            </a:r>
          </a:p>
          <a:p>
            <a:pPr>
              <a:spcBef>
                <a:spcPts val="0"/>
              </a:spcBef>
            </a:pPr>
            <a:endParaRPr lang="en-US" dirty="0">
              <a:latin typeface="Aptos" panose="020B0004020202020204" pitchFamily="34" charset="0"/>
            </a:endParaRPr>
          </a:p>
          <a:p>
            <a:pPr marL="0" indent="0">
              <a:spcBef>
                <a:spcPts val="0"/>
              </a:spcBef>
              <a:buNone/>
            </a:pPr>
            <a:endParaRPr lang="en-US" dirty="0">
              <a:latin typeface="Aptos" panose="020B0004020202020204" pitchFamily="34" charset="0"/>
            </a:endParaRPr>
          </a:p>
          <a:p>
            <a:pPr marL="0" indent="0">
              <a:spcBef>
                <a:spcPts val="0"/>
              </a:spcBef>
              <a:buNone/>
            </a:pPr>
            <a:endParaRPr lang="en-US" dirty="0">
              <a:latin typeface="Aptos" panose="020B0004020202020204" pitchFamily="34" charset="0"/>
            </a:endParaRPr>
          </a:p>
          <a:p>
            <a:pPr marL="0" indent="0" algn="ctr">
              <a:spcBef>
                <a:spcPts val="0"/>
              </a:spcBef>
              <a:buNone/>
            </a:pPr>
            <a:endParaRPr lang="en-US" b="1" dirty="0">
              <a:latin typeface="Aptos" panose="020B0004020202020204" pitchFamily="34" charset="0"/>
            </a:endParaRPr>
          </a:p>
          <a:p>
            <a:pPr marL="0" indent="0" algn="ctr">
              <a:spcBef>
                <a:spcPts val="0"/>
              </a:spcBef>
              <a:buNone/>
            </a:pPr>
            <a:r>
              <a:rPr lang="en-US" b="1" dirty="0">
                <a:latin typeface="Aptos" panose="020B0004020202020204" pitchFamily="34" charset="0"/>
              </a:rPr>
              <a:t>Note: If an AU continues to report noncompliance for Indicator 13, additional monitoring activities may be required.  </a:t>
            </a:r>
          </a:p>
          <a:p>
            <a:pPr>
              <a:spcBef>
                <a:spcPts val="0"/>
              </a:spcBef>
            </a:pPr>
            <a:endParaRPr lang="en-US" dirty="0">
              <a:effectLst/>
              <a:latin typeface="Aptos" panose="020B0004020202020204" pitchFamily="34" charset="0"/>
              <a:ea typeface="MS Mincho"/>
            </a:endParaRPr>
          </a:p>
          <a:p>
            <a:pPr marL="0" marR="0" indent="0">
              <a:spcBef>
                <a:spcPts val="0"/>
              </a:spcBef>
              <a:spcAft>
                <a:spcPts val="0"/>
              </a:spcAft>
              <a:buNone/>
            </a:pPr>
            <a:r>
              <a:rPr lang="en-US" dirty="0">
                <a:effectLst/>
                <a:latin typeface="Aptos" panose="020B0004020202020204" pitchFamily="34" charset="0"/>
                <a:ea typeface="MS Mincho"/>
              </a:rPr>
              <a:t> </a:t>
            </a:r>
            <a:endParaRPr lang="en-US" dirty="0">
              <a:latin typeface="Aptos" panose="020B0004020202020204" pitchFamily="34" charset="0"/>
            </a:endParaRPr>
          </a:p>
        </p:txBody>
      </p:sp>
      <p:sp>
        <p:nvSpPr>
          <p:cNvPr id="5" name="Slide Number Placeholder 4">
            <a:extLst>
              <a:ext uri="{FF2B5EF4-FFF2-40B4-BE49-F238E27FC236}">
                <a16:creationId xmlns:a16="http://schemas.microsoft.com/office/drawing/2014/main" id="{EC4B01B6-E2B9-7D80-6BFB-7D439A6E05DF}"/>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62820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257646" y="365126"/>
            <a:ext cx="5813182" cy="869538"/>
          </a:xfrm>
        </p:spPr>
        <p:txBody>
          <a:bodyPr>
            <a:noAutofit/>
          </a:bodyPr>
          <a:lstStyle/>
          <a:p>
            <a:r>
              <a:rPr lang="en-US" sz="4000" dirty="0">
                <a:solidFill>
                  <a:schemeClr val="tx1"/>
                </a:solidFill>
              </a:rPr>
              <a:t>Importance of Indicator 13</a:t>
            </a:r>
            <a:br>
              <a:rPr lang="en-US" sz="4000" dirty="0"/>
            </a:br>
            <a:endParaRPr lang="en-US" sz="4000" dirty="0"/>
          </a:p>
        </p:txBody>
      </p:sp>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332873" y="1633733"/>
            <a:ext cx="5062710" cy="4577597"/>
          </a:xfrm>
        </p:spPr>
        <p:txBody>
          <a:bodyPr>
            <a:normAutofit lnSpcReduction="10000"/>
          </a:bodyPr>
          <a:lstStyle/>
          <a:p>
            <a:pPr marL="0" indent="0">
              <a:buNone/>
            </a:pPr>
            <a:r>
              <a:rPr lang="en-US" dirty="0">
                <a:solidFill>
                  <a:schemeClr val="bg1"/>
                </a:solidFill>
                <a:latin typeface="Aptos" panose="020B0004020202020204" pitchFamily="34" charset="0"/>
              </a:rPr>
              <a:t>A critical step in ensuring that we fulfill the purpose and spirit of IDEA.</a:t>
            </a:r>
          </a:p>
          <a:p>
            <a:pPr marL="0" indent="0">
              <a:buNone/>
            </a:pPr>
            <a:endParaRPr lang="en-US" dirty="0">
              <a:solidFill>
                <a:schemeClr val="bg1"/>
              </a:solidFill>
              <a:latin typeface="Aptos" panose="020B0004020202020204" pitchFamily="34" charset="0"/>
            </a:endParaRPr>
          </a:p>
          <a:p>
            <a:pPr marL="0" indent="0">
              <a:spcBef>
                <a:spcPts val="0"/>
              </a:spcBef>
              <a:buNone/>
            </a:pPr>
            <a:r>
              <a:rPr lang="en-US" i="1" dirty="0">
                <a:solidFill>
                  <a:schemeClr val="bg1"/>
                </a:solidFill>
                <a:effectLst/>
                <a:latin typeface="Aptos" panose="020B0004020202020204" pitchFamily="34" charset="0"/>
                <a:ea typeface="Calibri" panose="020F0502020204030204" pitchFamily="34" charset="0"/>
                <a:cs typeface="Calibri" panose="020F0502020204030204" pitchFamily="34" charset="0"/>
              </a:rPr>
              <a:t>To ensure that all children with disabilities have available to them a free appropriate public education that emphasizes special education and related services designed to meet their unique needs and . . . </a:t>
            </a:r>
            <a:endParaRPr lang="en-US" i="1" dirty="0">
              <a:solidFill>
                <a:schemeClr val="bg1"/>
              </a:solidFill>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r>
              <a:rPr lang="en-US" b="1" i="1" dirty="0">
                <a:solidFill>
                  <a:schemeClr val="bg1"/>
                </a:solidFill>
                <a:latin typeface="Aptos" panose="020B0004020202020204" pitchFamily="34" charset="0"/>
              </a:rPr>
              <a:t>Prepare them for further education, employment, and independent living.</a:t>
            </a:r>
          </a:p>
          <a:p>
            <a:pPr marL="0" indent="0">
              <a:buNone/>
            </a:pPr>
            <a:r>
              <a:rPr lang="en-US" b="1" dirty="0">
                <a:solidFill>
                  <a:schemeClr val="bg1"/>
                </a:solidFill>
                <a:latin typeface="Aptos" panose="020B0004020202020204" pitchFamily="34" charset="0"/>
                <a:ea typeface="Calibri" panose="020F0502020204030204" pitchFamily="34" charset="0"/>
                <a:cs typeface="Calibri" panose="020F0502020204030204" pitchFamily="34" charset="0"/>
              </a:rPr>
              <a:t>§ 300.1 Purposes</a:t>
            </a:r>
            <a:r>
              <a:rPr lang="en-US" b="1" dirty="0">
                <a:solidFill>
                  <a:schemeClr val="bg1"/>
                </a:solidFill>
                <a:latin typeface="Aptos" panose="020B0004020202020204" pitchFamily="34" charset="0"/>
              </a:rPr>
              <a:t> </a:t>
            </a:r>
          </a:p>
        </p:txBody>
      </p:sp>
      <p:pic>
        <p:nvPicPr>
          <p:cNvPr id="11" name="Picture 10">
            <a:extLst>
              <a:ext uri="{FF2B5EF4-FFF2-40B4-BE49-F238E27FC236}">
                <a16:creationId xmlns:a16="http://schemas.microsoft.com/office/drawing/2014/main" id="{B7C673EE-5A9A-4ABC-9E33-C3641375B9E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34" t="15627" r="2752" b="13381"/>
          <a:stretch/>
        </p:blipFill>
        <p:spPr>
          <a:xfrm>
            <a:off x="6208699" y="-1"/>
            <a:ext cx="5813183" cy="2937954"/>
          </a:xfrm>
          <a:prstGeom prst="ellipse">
            <a:avLst/>
          </a:prstGeom>
          <a:ln>
            <a:noFill/>
          </a:ln>
          <a:effectLst>
            <a:softEdge rad="112500"/>
          </a:effectLst>
        </p:spPr>
      </p:pic>
      <p:sp>
        <p:nvSpPr>
          <p:cNvPr id="12" name="TextBox 11">
            <a:extLst>
              <a:ext uri="{FF2B5EF4-FFF2-40B4-BE49-F238E27FC236}">
                <a16:creationId xmlns:a16="http://schemas.microsoft.com/office/drawing/2014/main" id="{CA8257CA-68B9-4E78-9A16-D91D3F253021}"/>
              </a:ext>
              <a:ext uri="{C183D7F6-B498-43B3-948B-1728B52AA6E4}">
                <adec:decorative xmlns:adec="http://schemas.microsoft.com/office/drawing/2017/decorative" val="1"/>
              </a:ext>
            </a:extLst>
          </p:cNvPr>
          <p:cNvSpPr txBox="1"/>
          <p:nvPr/>
        </p:nvSpPr>
        <p:spPr>
          <a:xfrm>
            <a:off x="9732675" y="2737898"/>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blogs.hss.ed.ac.uk/pubs-and-publications/2016/03/18/brexit-the-international-futu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14" name="Picture 13">
            <a:extLst>
              <a:ext uri="{FF2B5EF4-FFF2-40B4-BE49-F238E27FC236}">
                <a16:creationId xmlns:a16="http://schemas.microsoft.com/office/drawing/2014/main" id="{726B0280-E6A3-47AD-A747-A96B99732D76}"/>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2882" t="14795" r="2855" b="11413"/>
          <a:stretch/>
        </p:blipFill>
        <p:spPr>
          <a:xfrm>
            <a:off x="5232828" y="2937953"/>
            <a:ext cx="6731212" cy="3920047"/>
          </a:xfrm>
          <a:prstGeom prst="ellipse">
            <a:avLst/>
          </a:prstGeom>
          <a:ln>
            <a:noFill/>
          </a:ln>
          <a:effectLst>
            <a:softEdge rad="112500"/>
          </a:effectLst>
        </p:spPr>
      </p:pic>
      <p:sp>
        <p:nvSpPr>
          <p:cNvPr id="15" name="TextBox 14">
            <a:extLst>
              <a:ext uri="{FF2B5EF4-FFF2-40B4-BE49-F238E27FC236}">
                <a16:creationId xmlns:a16="http://schemas.microsoft.com/office/drawing/2014/main" id="{686A4D20-F6AD-4E41-882F-A3F1BCBD6F9E}"/>
              </a:ext>
              <a:ext uri="{C183D7F6-B498-43B3-948B-1728B52AA6E4}">
                <adec:decorative xmlns:adec="http://schemas.microsoft.com/office/drawing/2017/decorative" val="1"/>
              </a:ext>
            </a:extLst>
          </p:cNvPr>
          <p:cNvSpPr txBox="1"/>
          <p:nvPr/>
        </p:nvSpPr>
        <p:spPr>
          <a:xfrm>
            <a:off x="10005182"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courses.lumenlearning.com/suny-mcc-cos2master/chapter/defining-goal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3" name="Slide Number Placeholder 2">
            <a:extLst>
              <a:ext uri="{FF2B5EF4-FFF2-40B4-BE49-F238E27FC236}">
                <a16:creationId xmlns:a16="http://schemas.microsoft.com/office/drawing/2014/main" id="{377B144D-3D2B-156E-FAA7-298BA7CA3A80}"/>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75733213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801" y="291079"/>
            <a:ext cx="10306520" cy="1325563"/>
          </a:xfrm>
        </p:spPr>
        <p:txBody>
          <a:bodyPr>
            <a:normAutofit/>
          </a:bodyPr>
          <a:lstStyle/>
          <a:p>
            <a:r>
              <a:rPr lang="en-US" sz="4000" dirty="0">
                <a:solidFill>
                  <a:srgbClr val="FFFFFF"/>
                </a:solidFill>
              </a:rPr>
              <a:t>Review IEPs prior to collaborative visit</a:t>
            </a:r>
          </a:p>
        </p:txBody>
      </p:sp>
      <p:sp>
        <p:nvSpPr>
          <p:cNvPr id="3" name="Content Placeholder 2"/>
          <p:cNvSpPr>
            <a:spLocks noGrp="1"/>
          </p:cNvSpPr>
          <p:nvPr>
            <p:ph idx="1"/>
          </p:nvPr>
        </p:nvSpPr>
        <p:spPr>
          <a:xfrm>
            <a:off x="444191" y="1395879"/>
            <a:ext cx="7118143" cy="4066241"/>
          </a:xfrm>
        </p:spPr>
        <p:txBody>
          <a:bodyPr>
            <a:noAutofit/>
          </a:bodyPr>
          <a:lstStyle/>
          <a:p>
            <a:r>
              <a:rPr lang="en-US" dirty="0">
                <a:latin typeface="Aptos" panose="020B0004020202020204" pitchFamily="34" charset="0"/>
              </a:rPr>
              <a:t>Once CDE reviews a transition IEP (has eyes on it), and </a:t>
            </a:r>
          </a:p>
          <a:p>
            <a:r>
              <a:rPr lang="en-US" dirty="0">
                <a:latin typeface="Aptos" panose="020B0004020202020204" pitchFamily="34" charset="0"/>
              </a:rPr>
              <a:t>finds noncompliance in one or more elements required for I 13, then </a:t>
            </a:r>
          </a:p>
          <a:p>
            <a:r>
              <a:rPr lang="en-US" dirty="0">
                <a:latin typeface="Aptos" panose="020B0004020202020204" pitchFamily="34" charset="0"/>
              </a:rPr>
              <a:t>the IEP must be considered noncompliant for I 13 reporting purposes.</a:t>
            </a:r>
          </a:p>
          <a:p>
            <a:pPr lvl="1"/>
            <a:r>
              <a:rPr lang="en-US" sz="2400" dirty="0">
                <a:latin typeface="Aptos" panose="020B0004020202020204" pitchFamily="34" charset="0"/>
              </a:rPr>
              <a:t>Individual corrections of any noncompliance are still required to be completed  </a:t>
            </a:r>
          </a:p>
          <a:p>
            <a:pPr lvl="1"/>
            <a:endParaRPr lang="en-US" sz="2400" dirty="0">
              <a:latin typeface="Aptos" panose="020B0004020202020204" pitchFamily="34" charset="0"/>
            </a:endParaRPr>
          </a:p>
          <a:p>
            <a:pPr lvl="1"/>
            <a:endParaRPr lang="en-US" sz="2400" dirty="0">
              <a:latin typeface="Aptos" panose="020B0004020202020204" pitchFamily="34" charset="0"/>
            </a:endParaRPr>
          </a:p>
          <a:p>
            <a:pPr marL="457200" lvl="1" indent="0" algn="ctr">
              <a:buNone/>
            </a:pPr>
            <a:r>
              <a:rPr lang="en-US" sz="2400" b="1" dirty="0">
                <a:latin typeface="Aptos" panose="020B0004020202020204" pitchFamily="34" charset="0"/>
              </a:rPr>
              <a:t>Note: If an AU continues to report noncompliance for Indicator 13, additional monitoring activities may be required.  </a:t>
            </a:r>
          </a:p>
          <a:p>
            <a:pPr marL="457200" lvl="1" indent="0" algn="ctr">
              <a:buNone/>
            </a:pPr>
            <a:endParaRPr lang="en-US" sz="2400" dirty="0">
              <a:latin typeface="Aptos" panose="020B0004020202020204" pitchFamily="34" charset="0"/>
            </a:endParaRPr>
          </a:p>
          <a:p>
            <a:endParaRPr lang="en-US" dirty="0">
              <a:latin typeface="Aptos" panose="020B0004020202020204" pitchFamily="34" charset="0"/>
            </a:endParaRPr>
          </a:p>
        </p:txBody>
      </p:sp>
      <p:pic>
        <p:nvPicPr>
          <p:cNvPr id="10" name="Picture 9" descr="Bird with big eyes. Once CDE has eyes on an IEP it must be repor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4681" y="1776230"/>
            <a:ext cx="2797246" cy="3563372"/>
          </a:xfrm>
          <a:prstGeom prst="rect">
            <a:avLst/>
          </a:prstGeom>
        </p:spPr>
      </p:pic>
      <p:sp>
        <p:nvSpPr>
          <p:cNvPr id="5" name="Slide Number Placeholder 4">
            <a:extLst>
              <a:ext uri="{FF2B5EF4-FFF2-40B4-BE49-F238E27FC236}">
                <a16:creationId xmlns:a16="http://schemas.microsoft.com/office/drawing/2014/main" id="{B7518812-5DDF-8105-D486-1195929B9E9D}"/>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39015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282660" y="0"/>
            <a:ext cx="9367203" cy="1188720"/>
          </a:xfrm>
        </p:spPr>
        <p:txBody>
          <a:bodyPr>
            <a:normAutofit/>
          </a:bodyPr>
          <a:lstStyle/>
          <a:p>
            <a:r>
              <a:rPr lang="en-US" sz="4000" dirty="0"/>
              <a:t>How can you ensure accurate data reporting in the future?</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491555" y="1586322"/>
            <a:ext cx="9847086" cy="4041648"/>
          </a:xfrm>
        </p:spPr>
        <p:txBody>
          <a:bodyPr anchor="t">
            <a:normAutofit/>
          </a:bodyPr>
          <a:lstStyle/>
          <a:p>
            <a:pPr lvl="1"/>
            <a:r>
              <a:rPr lang="en-US" sz="2400" dirty="0">
                <a:latin typeface="Aptos" panose="020B0004020202020204" pitchFamily="34" charset="0"/>
              </a:rPr>
              <a:t>Review files prior to a side-by-side collaborative review with CDE</a:t>
            </a:r>
          </a:p>
          <a:p>
            <a:pPr lvl="1"/>
            <a:r>
              <a:rPr lang="en-US" sz="2400" dirty="0">
                <a:latin typeface="Aptos" panose="020B0004020202020204" pitchFamily="34" charset="0"/>
              </a:rPr>
              <a:t>Review files for compliance on a regular basis: monthly, bi-monthly, quarterly</a:t>
            </a:r>
          </a:p>
          <a:p>
            <a:pPr lvl="1"/>
            <a:r>
              <a:rPr lang="en-US" sz="2400" dirty="0">
                <a:latin typeface="Aptos" panose="020B0004020202020204" pitchFamily="34" charset="0"/>
              </a:rPr>
              <a:t>Provide </a:t>
            </a:r>
            <a:r>
              <a:rPr lang="en-US" sz="2400" dirty="0">
                <a:latin typeface="Aptos" panose="020B0004020202020204" pitchFamily="34" charset="0"/>
                <a:hlinkClick r:id="rId2"/>
              </a:rPr>
              <a:t>training on the DMS record review process </a:t>
            </a:r>
            <a:r>
              <a:rPr lang="en-US" sz="2400" dirty="0">
                <a:latin typeface="Aptos" panose="020B0004020202020204" pitchFamily="34" charset="0"/>
              </a:rPr>
              <a:t>to staff conducting file reviews</a:t>
            </a:r>
          </a:p>
          <a:p>
            <a:pPr lvl="1"/>
            <a:r>
              <a:rPr lang="en-US" sz="2400" dirty="0">
                <a:latin typeface="Aptos" panose="020B0004020202020204" pitchFamily="34" charset="0"/>
              </a:rPr>
              <a:t>If reviews are delegated, require the AU’s designated reviewer to report results to the Director well ahead of the May deadline – no surprises</a:t>
            </a:r>
          </a:p>
          <a:p>
            <a:pPr lvl="1"/>
            <a:r>
              <a:rPr lang="en-US" sz="2400" dirty="0">
                <a:latin typeface="Aptos" panose="020B0004020202020204" pitchFamily="34" charset="0"/>
              </a:rPr>
              <a:t>Establish a systemic IEP monitoring accountability check procedure</a:t>
            </a:r>
          </a:p>
          <a:p>
            <a:pPr lvl="1"/>
            <a:r>
              <a:rPr lang="en-US" sz="2400" dirty="0">
                <a:latin typeface="Aptos" panose="020B0004020202020204" pitchFamily="34" charset="0"/>
              </a:rPr>
              <a:t>Use the </a:t>
            </a:r>
            <a:r>
              <a:rPr lang="en-US" sz="2400" dirty="0">
                <a:latin typeface="Aptos" panose="020B0004020202020204" pitchFamily="34" charset="0"/>
                <a:hlinkClick r:id="rId3"/>
              </a:rPr>
              <a:t>Secondary Transition IEP File Review Checklist</a:t>
            </a:r>
            <a:endParaRPr lang="en-US" sz="2400" dirty="0">
              <a:latin typeface="Aptos" panose="020B0004020202020204" pitchFamily="34" charset="0"/>
            </a:endParaRPr>
          </a:p>
          <a:p>
            <a:pPr lvl="1"/>
            <a:endParaRPr lang="en-US" sz="2400" dirty="0">
              <a:latin typeface="Aptos" panose="020B0004020202020204" pitchFamily="34" charset="0"/>
            </a:endParaRPr>
          </a:p>
          <a:p>
            <a:pPr lvl="1"/>
            <a:endParaRPr lang="en-US" sz="2400" dirty="0">
              <a:latin typeface="Aptos" panose="020B0004020202020204" pitchFamily="34" charset="0"/>
            </a:endParaRPr>
          </a:p>
          <a:p>
            <a:pPr lvl="1"/>
            <a:endParaRPr lang="en-US" sz="2400" dirty="0">
              <a:latin typeface="Aptos" panose="020B0004020202020204" pitchFamily="34" charset="0"/>
            </a:endParaRPr>
          </a:p>
        </p:txBody>
      </p:sp>
      <p:pic>
        <p:nvPicPr>
          <p:cNvPr id="5" name="Picture 4">
            <a:extLst>
              <a:ext uri="{FF2B5EF4-FFF2-40B4-BE49-F238E27FC236}">
                <a16:creationId xmlns:a16="http://schemas.microsoft.com/office/drawing/2014/main" id="{2E072B8F-06CE-4997-A114-83445394E85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8886" y="4878423"/>
            <a:ext cx="2372966" cy="1843052"/>
          </a:xfrm>
          <a:prstGeom prst="rect">
            <a:avLst/>
          </a:prstGeom>
        </p:spPr>
      </p:pic>
      <p:sp>
        <p:nvSpPr>
          <p:cNvPr id="6" name="Slide Number Placeholder 5">
            <a:extLst>
              <a:ext uri="{FF2B5EF4-FFF2-40B4-BE49-F238E27FC236}">
                <a16:creationId xmlns:a16="http://schemas.microsoft.com/office/drawing/2014/main" id="{2E33C93F-2630-3AE6-F7D7-4C1896CDDF06}"/>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338820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56517" y="13650"/>
            <a:ext cx="6814131" cy="1325563"/>
          </a:xfrm>
        </p:spPr>
        <p:txBody>
          <a:bodyPr vert="horz" lIns="91440" tIns="45720" rIns="91440" bIns="45720" rtlCol="0" anchor="ctr">
            <a:normAutofit/>
          </a:bodyPr>
          <a:lstStyle/>
          <a:p>
            <a:r>
              <a:rPr lang="en-US" sz="4000" dirty="0">
                <a:solidFill>
                  <a:srgbClr val="FFFFFF"/>
                </a:solidFill>
                <a:latin typeface="Museo Slab 500" panose="02000000000000000000"/>
              </a:rPr>
              <a:t>ESSU Contact Information	</a:t>
            </a:r>
          </a:p>
        </p:txBody>
      </p:sp>
      <p:pic>
        <p:nvPicPr>
          <p:cNvPr id="9" name="Content Placeholder 8" descr="Contact us">
            <a:extLst>
              <a:ext uri="{FF2B5EF4-FFF2-40B4-BE49-F238E27FC236}">
                <a16:creationId xmlns:a16="http://schemas.microsoft.com/office/drawing/2014/main" id="{48951991-1181-6F78-BEA9-446C1E3FAB72}"/>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703" y="2133600"/>
            <a:ext cx="5181600" cy="2590800"/>
          </a:xfrm>
        </p:spPr>
      </p:pic>
      <p:sp>
        <p:nvSpPr>
          <p:cNvPr id="2" name="Content Placeholder 1"/>
          <p:cNvSpPr>
            <a:spLocks noGrp="1"/>
          </p:cNvSpPr>
          <p:nvPr>
            <p:ph sz="half" idx="1"/>
          </p:nvPr>
        </p:nvSpPr>
        <p:spPr>
          <a:xfrm>
            <a:off x="6096000" y="2211157"/>
            <a:ext cx="5616079" cy="3660185"/>
          </a:xfrm>
        </p:spPr>
        <p:txBody>
          <a:bodyPr vert="horz" lIns="91440" tIns="45720" rIns="91440" bIns="45720" rtlCol="0" anchor="ctr">
            <a:noAutofit/>
          </a:bodyPr>
          <a:lstStyle/>
          <a:p>
            <a:pPr marL="0" indent="0" algn="ctr">
              <a:buNone/>
            </a:pPr>
            <a:r>
              <a:rPr lang="en-US" b="1" dirty="0">
                <a:latin typeface="Aptos" panose="020B0004020202020204" pitchFamily="34" charset="0"/>
              </a:rPr>
              <a:t>Individual Correction Process</a:t>
            </a:r>
          </a:p>
          <a:p>
            <a:pPr marL="0" indent="0">
              <a:buNone/>
            </a:pPr>
            <a:r>
              <a:rPr lang="en-US" dirty="0">
                <a:latin typeface="Aptos" panose="020B0004020202020204" pitchFamily="34" charset="0"/>
              </a:rPr>
              <a:t>Orla Bolger</a:t>
            </a:r>
          </a:p>
          <a:p>
            <a:pPr marL="0" indent="0">
              <a:buNone/>
            </a:pPr>
            <a:r>
              <a:rPr lang="en-US" dirty="0">
                <a:latin typeface="Aptos" panose="020B0004020202020204" pitchFamily="34" charset="0"/>
              </a:rPr>
              <a:t>Supervisor, Data and Monitoring Liaison</a:t>
            </a:r>
          </a:p>
          <a:p>
            <a:pPr marL="0" indent="0">
              <a:buNone/>
            </a:pPr>
            <a:r>
              <a:rPr lang="en-US" dirty="0">
                <a:latin typeface="Aptos" panose="020B0004020202020204" pitchFamily="34" charset="0"/>
                <a:hlinkClick r:id="rId4"/>
              </a:rPr>
              <a:t>Bolger_o@cde.state.co.us</a:t>
            </a:r>
            <a:endParaRPr lang="en-US" dirty="0">
              <a:latin typeface="Aptos" panose="020B0004020202020204" pitchFamily="34" charset="0"/>
            </a:endParaRPr>
          </a:p>
          <a:p>
            <a:pPr marL="0" indent="0" algn="ctr">
              <a:buNone/>
            </a:pPr>
            <a:endParaRPr lang="en-US" dirty="0">
              <a:latin typeface="Aptos" panose="020B0004020202020204" pitchFamily="34" charset="0"/>
            </a:endParaRPr>
          </a:p>
          <a:p>
            <a:pPr marL="0" indent="0" algn="ctr">
              <a:buNone/>
            </a:pPr>
            <a:r>
              <a:rPr lang="en-US" b="1" dirty="0">
                <a:latin typeface="Aptos" panose="020B0004020202020204" pitchFamily="34" charset="0"/>
              </a:rPr>
              <a:t>Review of Updated Data: Collaborative IEP Review Process</a:t>
            </a:r>
          </a:p>
          <a:p>
            <a:pPr marL="0" indent="0">
              <a:buNone/>
            </a:pPr>
            <a:r>
              <a:rPr lang="en-US" dirty="0">
                <a:latin typeface="Aptos" panose="020B0004020202020204" pitchFamily="34" charset="0"/>
              </a:rPr>
              <a:t>Nick Smosna</a:t>
            </a:r>
          </a:p>
          <a:p>
            <a:pPr marL="0" indent="0">
              <a:buNone/>
            </a:pPr>
            <a:r>
              <a:rPr lang="en-US" dirty="0">
                <a:latin typeface="Aptos" panose="020B0004020202020204" pitchFamily="34" charset="0"/>
              </a:rPr>
              <a:t>Special Ed. Monitoring and Technical Assistance Consultant</a:t>
            </a:r>
          </a:p>
          <a:p>
            <a:pPr marL="0" indent="0">
              <a:buNone/>
            </a:pPr>
            <a:r>
              <a:rPr lang="en-US" dirty="0">
                <a:latin typeface="Aptos" panose="020B0004020202020204" pitchFamily="34" charset="0"/>
                <a:hlinkClick r:id="rId5"/>
              </a:rPr>
              <a:t>Smosna_n@cde.state.co.us</a:t>
            </a:r>
            <a:endParaRPr lang="en-US" dirty="0">
              <a:latin typeface="Aptos" panose="020B0004020202020204" pitchFamily="34" charset="0"/>
            </a:endParaRPr>
          </a:p>
          <a:p>
            <a:pPr marL="0" indent="0">
              <a:buNone/>
            </a:pPr>
            <a:endParaRPr lang="en-US" dirty="0">
              <a:latin typeface="Aptos" panose="020B0004020202020204" pitchFamily="34" charset="0"/>
            </a:endParaRPr>
          </a:p>
        </p:txBody>
      </p:sp>
      <p:sp>
        <p:nvSpPr>
          <p:cNvPr id="6" name="Slide Number Placeholder 5">
            <a:extLst>
              <a:ext uri="{FF2B5EF4-FFF2-40B4-BE49-F238E27FC236}">
                <a16:creationId xmlns:a16="http://schemas.microsoft.com/office/drawing/2014/main" id="{E8C00E14-3A4C-294B-9BBE-21DC058A3F08}"/>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53431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1639" y="366082"/>
            <a:ext cx="7924780" cy="1325563"/>
          </a:xfrm>
        </p:spPr>
        <p:txBody>
          <a:bodyPr>
            <a:normAutofit/>
          </a:bodyPr>
          <a:lstStyle/>
          <a:p>
            <a:r>
              <a:rPr lang="en-US" sz="4400" dirty="0">
                <a:solidFill>
                  <a:schemeClr val="tx1"/>
                </a:solidFill>
              </a:rPr>
              <a:t>What does Indicator 13 measure?</a:t>
            </a:r>
          </a:p>
        </p:txBody>
      </p:sp>
      <p:pic>
        <p:nvPicPr>
          <p:cNvPr id="11" name="Picture 10">
            <a:extLst>
              <a:ext uri="{FF2B5EF4-FFF2-40B4-BE49-F238E27FC236}">
                <a16:creationId xmlns:a16="http://schemas.microsoft.com/office/drawing/2014/main" id="{592C27DC-1EF1-4FF9-9215-CEFC07A98FB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42" r="10170"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4" name="Picture 13">
            <a:extLst>
              <a:ext uri="{FF2B5EF4-FFF2-40B4-BE49-F238E27FC236}">
                <a16:creationId xmlns:a16="http://schemas.microsoft.com/office/drawing/2014/main" id="{B622D264-7A0B-4DCB-ABA2-C4F22FFC4A1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874" r="29627"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7">
            <a:extLst>
              <a:ext uri="{FF2B5EF4-FFF2-40B4-BE49-F238E27FC236}">
                <a16:creationId xmlns:a16="http://schemas.microsoft.com/office/drawing/2014/main" id="{009483C3-5763-4FCF-9637-F59D87EFC0C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264" r="9229"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p:cNvSpPr>
            <a:spLocks noGrp="1"/>
          </p:cNvSpPr>
          <p:nvPr>
            <p:ph idx="1"/>
          </p:nvPr>
        </p:nvSpPr>
        <p:spPr>
          <a:xfrm>
            <a:off x="6880616" y="1564496"/>
            <a:ext cx="4668256" cy="4398662"/>
          </a:xfrm>
        </p:spPr>
        <p:txBody>
          <a:bodyPr anchor="t">
            <a:noAutofit/>
          </a:bodyPr>
          <a:lstStyle/>
          <a:p>
            <a:pPr marL="0" indent="0">
              <a:buNone/>
            </a:pPr>
            <a:r>
              <a:rPr lang="en-US" dirty="0">
                <a:solidFill>
                  <a:schemeClr val="bg1"/>
                </a:solidFill>
                <a:latin typeface="Aptos" panose="020B0004020202020204" pitchFamily="34" charset="0"/>
              </a:rPr>
              <a:t>The percent of children age 16 and above (age 15 in Colorado) with an IEP that includes all eight required elements of the Indicator.</a:t>
            </a:r>
          </a:p>
          <a:p>
            <a:pPr marL="0" indent="0" algn="ctr">
              <a:buNone/>
            </a:pPr>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t>
            </a:r>
            <a:r>
              <a:rPr lang="en-US" b="1" dirty="0">
                <a:solidFill>
                  <a:schemeClr val="bg1"/>
                </a:solidFill>
                <a:effectLst/>
                <a:latin typeface="Aptos" panose="020B0004020202020204" pitchFamily="34" charset="0"/>
                <a:ea typeface="Calibri" panose="020F0502020204030204" pitchFamily="34" charset="0"/>
              </a:rPr>
              <a:t>300.320, </a:t>
            </a:r>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t>
            </a:r>
            <a:r>
              <a:rPr lang="en-US" b="1" dirty="0">
                <a:solidFill>
                  <a:schemeClr val="bg1"/>
                </a:solidFill>
                <a:effectLst/>
                <a:latin typeface="Aptos" panose="020B0004020202020204" pitchFamily="34" charset="0"/>
                <a:ea typeface="Calibri" panose="020F0502020204030204" pitchFamily="34" charset="0"/>
              </a:rPr>
              <a:t>300.321, </a:t>
            </a:r>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t>
            </a:r>
            <a:r>
              <a:rPr lang="en-US" b="1" dirty="0">
                <a:solidFill>
                  <a:schemeClr val="bg1"/>
                </a:solidFill>
                <a:effectLst/>
                <a:latin typeface="Aptos" panose="020B0004020202020204" pitchFamily="34" charset="0"/>
                <a:ea typeface="Calibri" panose="020F0502020204030204" pitchFamily="34" charset="0"/>
              </a:rPr>
              <a:t>300.322, </a:t>
            </a:r>
            <a:r>
              <a:rPr lang="en-US"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t>
            </a:r>
            <a:r>
              <a:rPr lang="en-US" b="1" dirty="0">
                <a:solidFill>
                  <a:schemeClr val="bg1"/>
                </a:solidFill>
                <a:effectLst/>
                <a:latin typeface="Aptos" panose="020B0004020202020204" pitchFamily="34" charset="0"/>
                <a:ea typeface="Calibri" panose="020F0502020204030204" pitchFamily="34" charset="0"/>
              </a:rPr>
              <a:t>300.43 </a:t>
            </a:r>
          </a:p>
          <a:p>
            <a:pPr marL="0" indent="0" algn="ctr">
              <a:buNone/>
            </a:pPr>
            <a:r>
              <a:rPr lang="en-US" dirty="0">
                <a:solidFill>
                  <a:schemeClr val="bg1"/>
                </a:solidFill>
                <a:latin typeface="Aptos" panose="020B0004020202020204" pitchFamily="34" charset="0"/>
              </a:rPr>
              <a:t>ECEA 4.03</a:t>
            </a:r>
          </a:p>
          <a:p>
            <a:pPr marL="0" indent="0">
              <a:buNone/>
            </a:pPr>
            <a:endParaRPr lang="en-US" dirty="0">
              <a:solidFill>
                <a:schemeClr val="bg1"/>
              </a:solidFill>
              <a:latin typeface="Aptos" panose="020B0004020202020204" pitchFamily="34" charset="0"/>
            </a:endParaRPr>
          </a:p>
          <a:p>
            <a:pPr marL="0" indent="0">
              <a:buNone/>
            </a:pPr>
            <a:endParaRPr lang="en-US" dirty="0">
              <a:solidFill>
                <a:schemeClr val="bg1"/>
              </a:solidFill>
              <a:latin typeface="Aptos" panose="020B0004020202020204" pitchFamily="34" charset="0"/>
            </a:endParaRPr>
          </a:p>
          <a:p>
            <a:pPr marL="0" indent="0">
              <a:buNone/>
            </a:pPr>
            <a:r>
              <a:rPr lang="en-US" dirty="0">
                <a:solidFill>
                  <a:schemeClr val="bg1"/>
                </a:solidFill>
                <a:latin typeface="Aptos" panose="020B0004020202020204" pitchFamily="34" charset="0"/>
              </a:rPr>
              <a:t>Target for this indicator is 100% compliance.</a:t>
            </a:r>
          </a:p>
          <a:p>
            <a:pPr marL="0" indent="0">
              <a:buNone/>
            </a:pPr>
            <a:endParaRPr lang="en-US"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04939355-8E9C-48FF-A97C-CE07317CDE69}"/>
              </a:ext>
              <a:ext uri="{C183D7F6-B498-43B3-948B-1728B52AA6E4}">
                <adec:decorative xmlns:adec="http://schemas.microsoft.com/office/drawing/2017/decorative" val="1"/>
              </a:ext>
            </a:extLst>
          </p:cNvPr>
          <p:cNvSpPr txBox="1"/>
          <p:nvPr/>
        </p:nvSpPr>
        <p:spPr>
          <a:xfrm>
            <a:off x="7526744" y="687070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theconversation.com/will-the-internships-program-help-young-people-get-jobs-5839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12" name="TextBox 11">
            <a:extLst>
              <a:ext uri="{FF2B5EF4-FFF2-40B4-BE49-F238E27FC236}">
                <a16:creationId xmlns:a16="http://schemas.microsoft.com/office/drawing/2014/main" id="{3C0E0764-CCE4-4225-89FD-F817C546A832}"/>
              </a:ext>
              <a:ext uri="{C183D7F6-B498-43B3-948B-1728B52AA6E4}">
                <adec:decorative xmlns:adec="http://schemas.microsoft.com/office/drawing/2017/decorative" val="1"/>
              </a:ext>
            </a:extLst>
          </p:cNvPr>
          <p:cNvSpPr txBox="1"/>
          <p:nvPr/>
        </p:nvSpPr>
        <p:spPr>
          <a:xfrm>
            <a:off x="5207002"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wikipedia.org/wiki/File:Hampshire_college.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5" name="TextBox 14">
            <a:extLst>
              <a:ext uri="{FF2B5EF4-FFF2-40B4-BE49-F238E27FC236}">
                <a16:creationId xmlns:a16="http://schemas.microsoft.com/office/drawing/2014/main" id="{4885C4B4-092E-4930-B8E8-CF8AD0E7363C}"/>
              </a:ext>
              <a:ext uri="{C183D7F6-B498-43B3-948B-1728B52AA6E4}">
                <adec:decorative xmlns:adec="http://schemas.microsoft.com/office/drawing/2017/decorative" val="1"/>
              </a:ext>
            </a:extLst>
          </p:cNvPr>
          <p:cNvSpPr txBox="1"/>
          <p:nvPr/>
        </p:nvSpPr>
        <p:spPr>
          <a:xfrm>
            <a:off x="9865722" y="687070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pursuit.unimelb.edu.au/articles/why-all-jobs-aren-t-equal-for-people-with-disabilit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5" name="Slide Number Placeholder 4">
            <a:extLst>
              <a:ext uri="{FF2B5EF4-FFF2-40B4-BE49-F238E27FC236}">
                <a16:creationId xmlns:a16="http://schemas.microsoft.com/office/drawing/2014/main" id="{22844BFF-0A24-5895-8A34-12261FCA925F}"/>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5831197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653363" y="365760"/>
            <a:ext cx="9367203" cy="1188720"/>
          </a:xfrm>
        </p:spPr>
        <p:txBody>
          <a:bodyPr>
            <a:normAutofit/>
          </a:bodyPr>
          <a:lstStyle/>
          <a:p>
            <a:r>
              <a:rPr lang="en-US" dirty="0"/>
              <a:t>How is compliance determined?</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201703" y="1292846"/>
            <a:ext cx="11990297" cy="4041648"/>
          </a:xfrm>
        </p:spPr>
        <p:txBody>
          <a:bodyPr anchor="t">
            <a:noAutofit/>
          </a:bodyPr>
          <a:lstStyle/>
          <a:p>
            <a:pPr marL="0" indent="0">
              <a:buNone/>
            </a:pPr>
            <a:r>
              <a:rPr lang="en-US" u="sng" dirty="0">
                <a:latin typeface="Aptos" panose="020B0004020202020204" pitchFamily="34" charset="0"/>
              </a:rPr>
              <a:t>AU Data Submission</a:t>
            </a:r>
          </a:p>
          <a:p>
            <a:r>
              <a:rPr lang="en-US" dirty="0">
                <a:latin typeface="Aptos" panose="020B0004020202020204" pitchFamily="34" charset="0"/>
              </a:rPr>
              <a:t>Data source – Individual student IEP file reviews</a:t>
            </a:r>
          </a:p>
          <a:p>
            <a:pPr lvl="1"/>
            <a:r>
              <a:rPr lang="en-US" sz="2400" dirty="0">
                <a:latin typeface="Aptos" panose="020B0004020202020204" pitchFamily="34" charset="0"/>
              </a:rPr>
              <a:t>Student samples pulled from December Count data</a:t>
            </a:r>
          </a:p>
          <a:p>
            <a:pPr lvl="1"/>
            <a:r>
              <a:rPr lang="en-US" sz="2400" dirty="0">
                <a:latin typeface="Aptos" panose="020B0004020202020204" pitchFamily="34" charset="0"/>
              </a:rPr>
              <a:t>IEP reviews submitted through the protocol in the Data Management System (DMS)</a:t>
            </a:r>
          </a:p>
          <a:p>
            <a:pPr lvl="1"/>
            <a:r>
              <a:rPr lang="en-US" sz="2400" dirty="0">
                <a:latin typeface="Aptos" panose="020B0004020202020204" pitchFamily="34" charset="0"/>
              </a:rPr>
              <a:t>Student IEP documents uploaded to the DMS</a:t>
            </a:r>
          </a:p>
          <a:p>
            <a:pPr>
              <a:spcBef>
                <a:spcPts val="0"/>
              </a:spcBef>
            </a:pPr>
            <a:r>
              <a:rPr lang="en-US" dirty="0">
                <a:latin typeface="Aptos" panose="020B0004020202020204" pitchFamily="34" charset="0"/>
              </a:rPr>
              <a:t>Date range – April 1, 2023 – May 1, 2024</a:t>
            </a:r>
          </a:p>
          <a:p>
            <a:r>
              <a:rPr lang="en-US" dirty="0">
                <a:latin typeface="Aptos" panose="020B0004020202020204" pitchFamily="34" charset="0"/>
              </a:rPr>
              <a:t>Closing date of AU data submission – May 1, 2024</a:t>
            </a:r>
          </a:p>
          <a:p>
            <a:pPr marL="0" indent="0">
              <a:buNone/>
            </a:pPr>
            <a:r>
              <a:rPr lang="en-US" u="sng" dirty="0">
                <a:latin typeface="Aptos" panose="020B0004020202020204" pitchFamily="34" charset="0"/>
              </a:rPr>
              <a:t>CDE Data Analysis</a:t>
            </a:r>
          </a:p>
          <a:p>
            <a:r>
              <a:rPr lang="en-US" dirty="0">
                <a:latin typeface="Aptos" panose="020B0004020202020204" pitchFamily="34" charset="0"/>
              </a:rPr>
              <a:t>CDE verifies that the AU completes the required number of reviews, has uploaded the IEP documents, and that each IEP reviewed includes compliant answers for all 8 required I 13 elements.</a:t>
            </a:r>
          </a:p>
          <a:p>
            <a:r>
              <a:rPr lang="en-US" dirty="0">
                <a:latin typeface="Aptos" panose="020B0004020202020204" pitchFamily="34" charset="0"/>
              </a:rPr>
              <a:t>CDE will review and verify any noncompliant IEPs through a desk audit of the IEP.</a:t>
            </a:r>
          </a:p>
          <a:p>
            <a:pPr lvl="1"/>
            <a:endParaRPr lang="en-US" sz="2400" dirty="0">
              <a:latin typeface="Aptos" panose="020B0004020202020204" pitchFamily="34" charset="0"/>
            </a:endParaRPr>
          </a:p>
          <a:p>
            <a:pPr lvl="1"/>
            <a:endParaRPr lang="en-US" sz="2400" dirty="0">
              <a:latin typeface="Aptos" panose="020B0004020202020204" pitchFamily="34" charset="0"/>
            </a:endParaRPr>
          </a:p>
          <a:p>
            <a:pPr lvl="1"/>
            <a:endParaRPr lang="en-US" sz="2400" dirty="0">
              <a:latin typeface="Aptos" panose="020B0004020202020204" pitchFamily="34" charset="0"/>
            </a:endParaRPr>
          </a:p>
          <a:p>
            <a:pPr lvl="1"/>
            <a:endParaRPr lang="en-US" sz="2400" dirty="0">
              <a:latin typeface="Aptos" panose="020B0004020202020204" pitchFamily="34" charset="0"/>
            </a:endParaRPr>
          </a:p>
        </p:txBody>
      </p:sp>
      <p:sp>
        <p:nvSpPr>
          <p:cNvPr id="5" name="Slide Number Placeholder 4">
            <a:extLst>
              <a:ext uri="{FF2B5EF4-FFF2-40B4-BE49-F238E27FC236}">
                <a16:creationId xmlns:a16="http://schemas.microsoft.com/office/drawing/2014/main" id="{624D0CA8-6A81-7617-DD92-7F228B241AD0}"/>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87296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505082" y="291619"/>
            <a:ext cx="9367203" cy="696921"/>
          </a:xfrm>
        </p:spPr>
        <p:txBody>
          <a:bodyPr>
            <a:normAutofit/>
          </a:bodyPr>
          <a:lstStyle/>
          <a:p>
            <a:r>
              <a:rPr lang="en-US" sz="4000" dirty="0"/>
              <a:t>What counts as noncompliance?</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906905" y="1408176"/>
            <a:ext cx="9367204" cy="4041648"/>
          </a:xfrm>
        </p:spPr>
        <p:txBody>
          <a:bodyPr anchor="t">
            <a:noAutofit/>
          </a:bodyPr>
          <a:lstStyle/>
          <a:p>
            <a:pPr marL="457200" lvl="1" indent="0">
              <a:buNone/>
            </a:pPr>
            <a:r>
              <a:rPr lang="en-US" sz="2400" dirty="0">
                <a:latin typeface="Aptos" panose="020B0004020202020204" pitchFamily="34" charset="0"/>
              </a:rPr>
              <a:t>One or more reviewed IEPs were noncompliant for any one of the 8 required transition elements. </a:t>
            </a:r>
          </a:p>
          <a:p>
            <a:pPr lvl="1"/>
            <a:endParaRPr lang="en-US" sz="2400" dirty="0">
              <a:latin typeface="Aptos" panose="020B0004020202020204" pitchFamily="34" charset="0"/>
            </a:endParaRPr>
          </a:p>
          <a:p>
            <a:pPr marL="0" indent="0">
              <a:buNone/>
            </a:pPr>
            <a:r>
              <a:rPr lang="en-US" dirty="0">
                <a:latin typeface="Aptos" panose="020B0004020202020204" pitchFamily="34" charset="0"/>
              </a:rPr>
              <a:t>Calculation: % Compliant = (Number of youth age 15 and above with IEPs that contain each of the required components for secondary transition/required number of reviews) * 100.</a:t>
            </a:r>
          </a:p>
          <a:p>
            <a:pPr marL="0" indent="0">
              <a:buNone/>
            </a:pPr>
            <a:r>
              <a:rPr lang="en-US" dirty="0">
                <a:latin typeface="Aptos" panose="020B0004020202020204" pitchFamily="34" charset="0"/>
              </a:rPr>
              <a:t>Example:</a:t>
            </a:r>
          </a:p>
          <a:p>
            <a:pPr lvl="1"/>
            <a:r>
              <a:rPr lang="en-US" sz="2400" dirty="0">
                <a:latin typeface="Aptos" panose="020B0004020202020204" pitchFamily="34" charset="0"/>
              </a:rPr>
              <a:t>Required number of IEP file reviews = 5</a:t>
            </a:r>
          </a:p>
          <a:p>
            <a:pPr lvl="1"/>
            <a:r>
              <a:rPr lang="en-US" sz="2400" dirty="0">
                <a:latin typeface="Aptos" panose="020B0004020202020204" pitchFamily="34" charset="0"/>
              </a:rPr>
              <a:t>Compliant IEPs = 4</a:t>
            </a:r>
          </a:p>
          <a:p>
            <a:pPr lvl="1"/>
            <a:r>
              <a:rPr lang="en-US" sz="2400" dirty="0">
                <a:latin typeface="Aptos" panose="020B0004020202020204" pitchFamily="34" charset="0"/>
              </a:rPr>
              <a:t>% Compliant:  4/5 = 0.8 x 100 = 80%</a:t>
            </a:r>
          </a:p>
          <a:p>
            <a:pPr marL="0" indent="0">
              <a:buNone/>
            </a:pPr>
            <a:r>
              <a:rPr lang="en-US" dirty="0">
                <a:latin typeface="Aptos" panose="020B0004020202020204" pitchFamily="34" charset="0"/>
              </a:rPr>
              <a:t>Note: I 13 is an “all or nothing” indicator meaning if one element is missing, the IEP is considered noncompliant. </a:t>
            </a:r>
          </a:p>
          <a:p>
            <a:pPr lvl="1"/>
            <a:endParaRPr lang="en-US" sz="2400" dirty="0">
              <a:latin typeface="Aptos" panose="020B0004020202020204" pitchFamily="34" charset="0"/>
            </a:endParaRPr>
          </a:p>
          <a:p>
            <a:pPr lvl="1"/>
            <a:endParaRPr lang="en-US" sz="2400" dirty="0">
              <a:latin typeface="Aptos" panose="020B0004020202020204" pitchFamily="34" charset="0"/>
            </a:endParaRPr>
          </a:p>
          <a:p>
            <a:pPr lvl="1"/>
            <a:endParaRPr lang="en-US" sz="2400" dirty="0">
              <a:latin typeface="Aptos" panose="020B0004020202020204" pitchFamily="34" charset="0"/>
            </a:endParaRPr>
          </a:p>
        </p:txBody>
      </p:sp>
      <p:sp>
        <p:nvSpPr>
          <p:cNvPr id="5" name="Slide Number Placeholder 4">
            <a:extLst>
              <a:ext uri="{FF2B5EF4-FFF2-40B4-BE49-F238E27FC236}">
                <a16:creationId xmlns:a16="http://schemas.microsoft.com/office/drawing/2014/main" id="{E0E1C9EA-E813-A846-9579-B713ACE3074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17490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7447" y="323982"/>
            <a:ext cx="10264697" cy="1212102"/>
          </a:xfrm>
        </p:spPr>
        <p:txBody>
          <a:bodyPr>
            <a:normAutofit/>
          </a:bodyPr>
          <a:lstStyle/>
          <a:p>
            <a:r>
              <a:rPr lang="en-US" sz="4000" dirty="0">
                <a:solidFill>
                  <a:srgbClr val="FFFFFF"/>
                </a:solidFill>
              </a:rPr>
              <a:t>Reporting Indicator 13 Compliance to OSEP</a:t>
            </a:r>
          </a:p>
        </p:txBody>
      </p:sp>
      <p:sp>
        <p:nvSpPr>
          <p:cNvPr id="3" name="Content Placeholder 2"/>
          <p:cNvSpPr>
            <a:spLocks noGrp="1"/>
          </p:cNvSpPr>
          <p:nvPr>
            <p:ph idx="1"/>
          </p:nvPr>
        </p:nvSpPr>
        <p:spPr>
          <a:xfrm>
            <a:off x="806690" y="1844977"/>
            <a:ext cx="9708995" cy="3567173"/>
          </a:xfrm>
        </p:spPr>
        <p:txBody>
          <a:bodyPr anchor="ctr">
            <a:normAutofit/>
          </a:bodyPr>
          <a:lstStyle/>
          <a:p>
            <a:pPr marL="0" indent="0">
              <a:buNone/>
            </a:pPr>
            <a:r>
              <a:rPr lang="en-US" dirty="0">
                <a:latin typeface="Aptos" panose="020B0004020202020204" pitchFamily="34" charset="0"/>
              </a:rPr>
              <a:t>Office of Special Education Programs (OSEP) clarification to </a:t>
            </a:r>
          </a:p>
          <a:p>
            <a:pPr marL="0" indent="0">
              <a:buNone/>
            </a:pPr>
            <a:r>
              <a:rPr lang="en-US" dirty="0">
                <a:latin typeface="Aptos" panose="020B0004020202020204" pitchFamily="34" charset="0"/>
              </a:rPr>
              <a:t>State Education Agencies (SEAs) 12/16/19</a:t>
            </a:r>
          </a:p>
          <a:p>
            <a:pPr marL="0" indent="0">
              <a:buNone/>
            </a:pPr>
            <a:endParaRPr lang="en-US" dirty="0">
              <a:latin typeface="Aptos" panose="020B0004020202020204" pitchFamily="34" charset="0"/>
            </a:endParaRPr>
          </a:p>
          <a:p>
            <a:r>
              <a:rPr lang="en-US" dirty="0">
                <a:latin typeface="Aptos" panose="020B0004020202020204" pitchFamily="34" charset="0"/>
              </a:rPr>
              <a:t>“while the SEA may provide an LEA the opportunity to correct noncompliance prior to the issuance of a written finding, the percentage reported in the APR must reflect the AU’s actual level of compliance </a:t>
            </a:r>
            <a:r>
              <a:rPr lang="en-US" b="1" i="1" dirty="0">
                <a:latin typeface="Aptos" panose="020B0004020202020204" pitchFamily="34" charset="0"/>
              </a:rPr>
              <a:t>prior to the opportunity to correct any noncompliance</a:t>
            </a:r>
            <a:r>
              <a:rPr lang="en-US" dirty="0">
                <a:latin typeface="Aptos" panose="020B0004020202020204" pitchFamily="34" charset="0"/>
              </a:rPr>
              <a:t>.” </a:t>
            </a:r>
          </a:p>
          <a:p>
            <a:endParaRPr lang="en-US" dirty="0">
              <a:latin typeface="Aptos" panose="020B0004020202020204" pitchFamily="34" charset="0"/>
            </a:endParaRPr>
          </a:p>
          <a:p>
            <a:endParaRPr lang="en-US" dirty="0">
              <a:latin typeface="Aptos" panose="020B0004020202020204" pitchFamily="34" charset="0"/>
            </a:endParaRPr>
          </a:p>
        </p:txBody>
      </p:sp>
      <p:sp>
        <p:nvSpPr>
          <p:cNvPr id="5" name="Slide Number Placeholder 4">
            <a:extLst>
              <a:ext uri="{FF2B5EF4-FFF2-40B4-BE49-F238E27FC236}">
                <a16:creationId xmlns:a16="http://schemas.microsoft.com/office/drawing/2014/main" id="{76C10146-9627-7F58-CF52-8B0C12887572}"/>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43502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7801" y="291079"/>
            <a:ext cx="10306520" cy="1325563"/>
          </a:xfrm>
        </p:spPr>
        <p:txBody>
          <a:bodyPr>
            <a:normAutofit/>
          </a:bodyPr>
          <a:lstStyle/>
          <a:p>
            <a:r>
              <a:rPr lang="en-US" sz="4000" dirty="0">
                <a:solidFill>
                  <a:srgbClr val="FFFFFF"/>
                </a:solidFill>
              </a:rPr>
              <a:t>What does this mean for AUs?</a:t>
            </a:r>
          </a:p>
        </p:txBody>
      </p:sp>
      <p:sp>
        <p:nvSpPr>
          <p:cNvPr id="3" name="Content Placeholder 2"/>
          <p:cNvSpPr>
            <a:spLocks noGrp="1"/>
          </p:cNvSpPr>
          <p:nvPr>
            <p:ph idx="1"/>
          </p:nvPr>
        </p:nvSpPr>
        <p:spPr>
          <a:xfrm>
            <a:off x="790833" y="1611156"/>
            <a:ext cx="4540514" cy="3563159"/>
          </a:xfrm>
        </p:spPr>
        <p:txBody>
          <a:bodyPr>
            <a:noAutofit/>
          </a:bodyPr>
          <a:lstStyle/>
          <a:p>
            <a:r>
              <a:rPr lang="en-US" dirty="0">
                <a:latin typeface="Aptos" panose="020B0004020202020204" pitchFamily="34" charset="0"/>
              </a:rPr>
              <a:t>Once CDE reviews a transition IEP (has eyes on it), and </a:t>
            </a:r>
          </a:p>
          <a:p>
            <a:r>
              <a:rPr lang="en-US" dirty="0">
                <a:latin typeface="Aptos" panose="020B0004020202020204" pitchFamily="34" charset="0"/>
              </a:rPr>
              <a:t>finds noncompliance in one or more elements required for I 13, then </a:t>
            </a:r>
          </a:p>
          <a:p>
            <a:r>
              <a:rPr lang="en-US" dirty="0">
                <a:latin typeface="Aptos" panose="020B0004020202020204" pitchFamily="34" charset="0"/>
              </a:rPr>
              <a:t>the IEP must be considered noncompliant for I 13 reporting purposes.</a:t>
            </a:r>
          </a:p>
          <a:p>
            <a:pPr lvl="1">
              <a:buFont typeface="Courier New" panose="02070309020205020404" pitchFamily="49" charset="0"/>
              <a:buChar char="o"/>
            </a:pPr>
            <a:r>
              <a:rPr lang="en-US" sz="2400" dirty="0">
                <a:latin typeface="Aptos" panose="020B0004020202020204" pitchFamily="34" charset="0"/>
              </a:rPr>
              <a:t>Individual corrections of any noncompliance are still required to be completed  </a:t>
            </a:r>
          </a:p>
          <a:p>
            <a:endParaRPr lang="en-US" dirty="0">
              <a:latin typeface="Aptos" panose="020B0004020202020204" pitchFamily="34" charset="0"/>
            </a:endParaRPr>
          </a:p>
        </p:txBody>
      </p:sp>
      <p:pic>
        <p:nvPicPr>
          <p:cNvPr id="10" name="Picture 9" descr="Bird with big eyes. Once CDE has eyes on an IEP it must be repor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471" y="1831552"/>
            <a:ext cx="2797246" cy="3563372"/>
          </a:xfrm>
          <a:prstGeom prst="rect">
            <a:avLst/>
          </a:prstGeom>
        </p:spPr>
      </p:pic>
      <p:sp>
        <p:nvSpPr>
          <p:cNvPr id="5" name="Slide Number Placeholder 4">
            <a:extLst>
              <a:ext uri="{FF2B5EF4-FFF2-40B4-BE49-F238E27FC236}">
                <a16:creationId xmlns:a16="http://schemas.microsoft.com/office/drawing/2014/main" id="{B7518812-5DDF-8105-D486-1195929B9E9D}"/>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418237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0ACA1D-70BE-E4A4-B9F8-0FAEA61B9B85}"/>
              </a:ext>
            </a:extLst>
          </p:cNvPr>
          <p:cNvSpPr>
            <a:spLocks noGrp="1"/>
          </p:cNvSpPr>
          <p:nvPr>
            <p:ph type="title"/>
          </p:nvPr>
        </p:nvSpPr>
        <p:spPr>
          <a:xfrm>
            <a:off x="1307737" y="356616"/>
            <a:ext cx="6217775" cy="747084"/>
          </a:xfrm>
        </p:spPr>
        <p:txBody>
          <a:bodyPr>
            <a:normAutofit/>
          </a:bodyPr>
          <a:lstStyle/>
          <a:p>
            <a:r>
              <a:rPr lang="en-US" sz="4000" dirty="0">
                <a:solidFill>
                  <a:schemeClr val="tx1"/>
                </a:solidFill>
              </a:rPr>
              <a:t>Know the required elements</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734103" y="2578627"/>
            <a:ext cx="4862740" cy="1700746"/>
          </a:xfrm>
        </p:spPr>
        <p:txBody>
          <a:bodyPr anchor="t">
            <a:normAutofit/>
          </a:bodyPr>
          <a:lstStyle/>
          <a:p>
            <a:pPr marL="0" indent="0" algn="ctr">
              <a:buNone/>
            </a:pPr>
            <a:r>
              <a:rPr lang="en-US" sz="28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The required transition IEP elements for Indicator 13</a:t>
            </a:r>
          </a:p>
        </p:txBody>
      </p:sp>
      <p:pic>
        <p:nvPicPr>
          <p:cNvPr id="6" name="Picture 5">
            <a:extLst>
              <a:ext uri="{FF2B5EF4-FFF2-40B4-BE49-F238E27FC236}">
                <a16:creationId xmlns:a16="http://schemas.microsoft.com/office/drawing/2014/main" id="{7F03FB26-6B32-4804-BAC2-1948FF8406A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676000" y="469555"/>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1F1BC7B5-C71B-4D5A-88F9-FC6BCCE6F6FD}"/>
              </a:ext>
              <a:ext uri="{C183D7F6-B498-43B3-948B-1728B52AA6E4}">
                <adec:decorative xmlns:adec="http://schemas.microsoft.com/office/drawing/2017/decorative" val="1"/>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0" name="Slide Number Placeholder 9">
            <a:extLst>
              <a:ext uri="{FF2B5EF4-FFF2-40B4-BE49-F238E27FC236}">
                <a16:creationId xmlns:a16="http://schemas.microsoft.com/office/drawing/2014/main" id="{442A6C6A-8850-44D8-CAD6-10568C827516}"/>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3468610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767</TotalTime>
  <Words>2183</Words>
  <Application>Microsoft Office PowerPoint</Application>
  <PresentationFormat>Widescreen</PresentationFormat>
  <Paragraphs>235</Paragraphs>
  <Slides>32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Calibri</vt:lpstr>
      <vt:lpstr>Calibri Light</vt:lpstr>
      <vt:lpstr>Courier New</vt:lpstr>
      <vt:lpstr>Museo Slab 500</vt:lpstr>
      <vt:lpstr>Office Theme</vt:lpstr>
      <vt:lpstr>Indicator 13: Transition Age IEPs</vt:lpstr>
      <vt:lpstr>Content</vt:lpstr>
      <vt:lpstr>Importance of Indicator 13 </vt:lpstr>
      <vt:lpstr>What does Indicator 13 measure?</vt:lpstr>
      <vt:lpstr>How is compliance determined?</vt:lpstr>
      <vt:lpstr>What counts as noncompliance?</vt:lpstr>
      <vt:lpstr>Reporting Indicator 13 Compliance to OSEP</vt:lpstr>
      <vt:lpstr>What does this mean for AUs?</vt:lpstr>
      <vt:lpstr>Know the required elements</vt:lpstr>
      <vt:lpstr>Post Secondary Goals (PSGs)</vt:lpstr>
      <vt:lpstr>Transition Assessments, Transition Services, and Courses of Study</vt:lpstr>
      <vt:lpstr>Annual Goals, Student Invitation, Prior Consent to Invite a Representative</vt:lpstr>
      <vt:lpstr>Consequences of noncompliance</vt:lpstr>
      <vt:lpstr>Inaccurate reporting results</vt:lpstr>
      <vt:lpstr>What is demonstration of correction?</vt:lpstr>
      <vt:lpstr>Demonstration of Correction of Noncompliance Process</vt:lpstr>
      <vt:lpstr>ESSU Data Management System (DMS)</vt:lpstr>
      <vt:lpstr>Access to the Ascend DMS</vt:lpstr>
      <vt:lpstr>Individual Correction – Prong 1</vt:lpstr>
      <vt:lpstr>Individual student correction</vt:lpstr>
      <vt:lpstr>Individual student correction cont.</vt:lpstr>
      <vt:lpstr>Individual student correction Required Responses</vt:lpstr>
      <vt:lpstr>Individual student correction Uploading Documentation</vt:lpstr>
      <vt:lpstr>Individual student correction Save Correction</vt:lpstr>
      <vt:lpstr>Individual student correction Submit for Approval</vt:lpstr>
      <vt:lpstr>CDE Verification of Corrections</vt:lpstr>
      <vt:lpstr>Individual Correction – Prong 1 Due Date</vt:lpstr>
      <vt:lpstr>Review of Updated Data – Prong 2</vt:lpstr>
      <vt:lpstr>The Collaborative Review Process – Next Steps</vt:lpstr>
      <vt:lpstr>Review IEPs prior to collaborative visit</vt:lpstr>
      <vt:lpstr>How can you ensure accurate data reporting in the future?</vt:lpstr>
      <vt:lpstr>ESSU Contact Information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Fails, Josh</cp:lastModifiedBy>
  <cp:revision>48</cp:revision>
  <dcterms:created xsi:type="dcterms:W3CDTF">2019-06-25T17:30:52Z</dcterms:created>
  <dcterms:modified xsi:type="dcterms:W3CDTF">2024-08-01T16:49:41Z</dcterms:modified>
</cp:coreProperties>
</file>