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20"/>
  </p:notesMasterIdLst>
  <p:sldIdLst>
    <p:sldId id="256" r:id="rId2"/>
    <p:sldId id="340" r:id="rId3"/>
    <p:sldId id="357" r:id="rId4"/>
    <p:sldId id="341" r:id="rId5"/>
    <p:sldId id="342" r:id="rId6"/>
    <p:sldId id="343" r:id="rId7"/>
    <p:sldId id="344" r:id="rId8"/>
    <p:sldId id="345" r:id="rId9"/>
    <p:sldId id="346" r:id="rId10"/>
    <p:sldId id="347" r:id="rId11"/>
    <p:sldId id="348" r:id="rId12"/>
    <p:sldId id="349" r:id="rId13"/>
    <p:sldId id="350" r:id="rId14"/>
    <p:sldId id="351" r:id="rId15"/>
    <p:sldId id="352" r:id="rId16"/>
    <p:sldId id="353" r:id="rId17"/>
    <p:sldId id="316" r:id="rId18"/>
    <p:sldId id="315" r:id="rId19"/>
  </p:sldIdLst>
  <p:sldSz cx="12192000" cy="6858000"/>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8FCC"/>
    <a:srgbClr val="539DD3"/>
    <a:srgbClr val="5AA7D9"/>
    <a:srgbClr val="6DC6E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AE2AA4-F419-40E2-9561-A00E2BC35567}" v="76" dt="2024-05-09T12:34:37.4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33" autoAdjust="0"/>
    <p:restoredTop sz="94404" autoAdjust="0"/>
  </p:normalViewPr>
  <p:slideViewPr>
    <p:cSldViewPr snapToGrid="0">
      <p:cViewPr>
        <p:scale>
          <a:sx n="110" d="100"/>
          <a:sy n="110" d="100"/>
        </p:scale>
        <p:origin x="750" y="78"/>
      </p:cViewPr>
      <p:guideLst/>
    </p:cSldViewPr>
  </p:slideViewPr>
  <p:outlineViewPr>
    <p:cViewPr>
      <p:scale>
        <a:sx n="33" d="100"/>
        <a:sy n="33" d="100"/>
      </p:scale>
      <p:origin x="0" y="-3677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2</a:t>
            </a:fld>
            <a:endParaRPr lang="en-US"/>
          </a:p>
        </p:txBody>
      </p:sp>
    </p:spTree>
    <p:extLst>
      <p:ext uri="{BB962C8B-B14F-4D97-AF65-F5344CB8AC3E}">
        <p14:creationId xmlns:p14="http://schemas.microsoft.com/office/powerpoint/2010/main" val="2384281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11</a:t>
            </a:fld>
            <a:endParaRPr lang="en-US"/>
          </a:p>
        </p:txBody>
      </p:sp>
    </p:spTree>
    <p:extLst>
      <p:ext uri="{BB962C8B-B14F-4D97-AF65-F5344CB8AC3E}">
        <p14:creationId xmlns:p14="http://schemas.microsoft.com/office/powerpoint/2010/main" val="40858200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12</a:t>
            </a:fld>
            <a:endParaRPr lang="en-US"/>
          </a:p>
        </p:txBody>
      </p:sp>
    </p:spTree>
    <p:extLst>
      <p:ext uri="{BB962C8B-B14F-4D97-AF65-F5344CB8AC3E}">
        <p14:creationId xmlns:p14="http://schemas.microsoft.com/office/powerpoint/2010/main" val="42643059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13</a:t>
            </a:fld>
            <a:endParaRPr lang="en-US"/>
          </a:p>
        </p:txBody>
      </p:sp>
    </p:spTree>
    <p:extLst>
      <p:ext uri="{BB962C8B-B14F-4D97-AF65-F5344CB8AC3E}">
        <p14:creationId xmlns:p14="http://schemas.microsoft.com/office/powerpoint/2010/main" val="41598059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14</a:t>
            </a:fld>
            <a:endParaRPr lang="en-US"/>
          </a:p>
        </p:txBody>
      </p:sp>
    </p:spTree>
    <p:extLst>
      <p:ext uri="{BB962C8B-B14F-4D97-AF65-F5344CB8AC3E}">
        <p14:creationId xmlns:p14="http://schemas.microsoft.com/office/powerpoint/2010/main" val="26425060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15</a:t>
            </a:fld>
            <a:endParaRPr lang="en-US"/>
          </a:p>
        </p:txBody>
      </p:sp>
    </p:spTree>
    <p:extLst>
      <p:ext uri="{BB962C8B-B14F-4D97-AF65-F5344CB8AC3E}">
        <p14:creationId xmlns:p14="http://schemas.microsoft.com/office/powerpoint/2010/main" val="3830353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16</a:t>
            </a:fld>
            <a:endParaRPr lang="en-US"/>
          </a:p>
        </p:txBody>
      </p:sp>
    </p:spTree>
    <p:extLst>
      <p:ext uri="{BB962C8B-B14F-4D97-AF65-F5344CB8AC3E}">
        <p14:creationId xmlns:p14="http://schemas.microsoft.com/office/powerpoint/2010/main" val="25249490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AB643-1C83-46B1-A4FF-8E4A58FA665A}" type="slidenum">
              <a:rPr lang="en-US" smtClean="0"/>
              <a:t>17</a:t>
            </a:fld>
            <a:endParaRPr lang="en-US"/>
          </a:p>
        </p:txBody>
      </p:sp>
    </p:spTree>
    <p:extLst>
      <p:ext uri="{BB962C8B-B14F-4D97-AF65-F5344CB8AC3E}">
        <p14:creationId xmlns:p14="http://schemas.microsoft.com/office/powerpoint/2010/main" val="36567781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18</a:t>
            </a:fld>
            <a:endParaRPr lang="en-US"/>
          </a:p>
        </p:txBody>
      </p:sp>
    </p:spTree>
    <p:extLst>
      <p:ext uri="{BB962C8B-B14F-4D97-AF65-F5344CB8AC3E}">
        <p14:creationId xmlns:p14="http://schemas.microsoft.com/office/powerpoint/2010/main" val="793659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3</a:t>
            </a:fld>
            <a:endParaRPr lang="en-US"/>
          </a:p>
        </p:txBody>
      </p:sp>
    </p:spTree>
    <p:extLst>
      <p:ext uri="{BB962C8B-B14F-4D97-AF65-F5344CB8AC3E}">
        <p14:creationId xmlns:p14="http://schemas.microsoft.com/office/powerpoint/2010/main" val="3021146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4</a:t>
            </a:fld>
            <a:endParaRPr lang="en-US"/>
          </a:p>
        </p:txBody>
      </p:sp>
    </p:spTree>
    <p:extLst>
      <p:ext uri="{BB962C8B-B14F-4D97-AF65-F5344CB8AC3E}">
        <p14:creationId xmlns:p14="http://schemas.microsoft.com/office/powerpoint/2010/main" val="1197820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5</a:t>
            </a:fld>
            <a:endParaRPr lang="en-US"/>
          </a:p>
        </p:txBody>
      </p:sp>
    </p:spTree>
    <p:extLst>
      <p:ext uri="{BB962C8B-B14F-4D97-AF65-F5344CB8AC3E}">
        <p14:creationId xmlns:p14="http://schemas.microsoft.com/office/powerpoint/2010/main" val="2292194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6</a:t>
            </a:fld>
            <a:endParaRPr lang="en-US"/>
          </a:p>
        </p:txBody>
      </p:sp>
    </p:spTree>
    <p:extLst>
      <p:ext uri="{BB962C8B-B14F-4D97-AF65-F5344CB8AC3E}">
        <p14:creationId xmlns:p14="http://schemas.microsoft.com/office/powerpoint/2010/main" val="798759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7</a:t>
            </a:fld>
            <a:endParaRPr lang="en-US"/>
          </a:p>
        </p:txBody>
      </p:sp>
    </p:spTree>
    <p:extLst>
      <p:ext uri="{BB962C8B-B14F-4D97-AF65-F5344CB8AC3E}">
        <p14:creationId xmlns:p14="http://schemas.microsoft.com/office/powerpoint/2010/main" val="4244236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8</a:t>
            </a:fld>
            <a:endParaRPr lang="en-US"/>
          </a:p>
        </p:txBody>
      </p:sp>
    </p:spTree>
    <p:extLst>
      <p:ext uri="{BB962C8B-B14F-4D97-AF65-F5344CB8AC3E}">
        <p14:creationId xmlns:p14="http://schemas.microsoft.com/office/powerpoint/2010/main" val="1497918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9</a:t>
            </a:fld>
            <a:endParaRPr lang="en-US"/>
          </a:p>
        </p:txBody>
      </p:sp>
    </p:spTree>
    <p:extLst>
      <p:ext uri="{BB962C8B-B14F-4D97-AF65-F5344CB8AC3E}">
        <p14:creationId xmlns:p14="http://schemas.microsoft.com/office/powerpoint/2010/main" val="2519871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10</a:t>
            </a:fld>
            <a:endParaRPr lang="en-US"/>
          </a:p>
        </p:txBody>
      </p:sp>
    </p:spTree>
    <p:extLst>
      <p:ext uri="{BB962C8B-B14F-4D97-AF65-F5344CB8AC3E}">
        <p14:creationId xmlns:p14="http://schemas.microsoft.com/office/powerpoint/2010/main" val="14267134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6.xml"/><Relationship Id="rId5" Type="http://schemas.openxmlformats.org/officeDocument/2006/relationships/image" Target="../media/image3.png"/><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7.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8.xml"/><Relationship Id="rId5" Type="http://schemas.openxmlformats.org/officeDocument/2006/relationships/image" Target="../media/image7.pn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9.xml"/><Relationship Id="rId5" Type="http://schemas.openxmlformats.org/officeDocument/2006/relationships/image" Target="../media/image8.pn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0.xml"/><Relationship Id="rId5" Type="http://schemas.openxmlformats.org/officeDocument/2006/relationships/image" Target="../media/image9.png"/><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C183D7F6-B498-43B3-948B-1728B52AA6E4}">
                <adec:decorative xmlns:adec="http://schemas.microsoft.com/office/drawing/2017/decorative" val="1"/>
              </a:ext>
            </a:extLst>
          </p:cNvPr>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descr="Colorado Department of Education"/>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Verdana" panose="020B0604030504040204" pitchFamily="34" charset="0"/>
                <a:ea typeface="Verdana" panose="020B060403050404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914401" y="4675240"/>
            <a:ext cx="10402529" cy="58255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cxnSp>
        <p:nvCxnSpPr>
          <p:cNvPr id="9" name="Straight Connector 8">
            <a:extLst>
              <a:ext uri="{C183D7F6-B498-43B3-948B-1728B52AA6E4}">
                <adec:decorative xmlns:adec="http://schemas.microsoft.com/office/drawing/2017/decorative" val="1"/>
              </a:ext>
            </a:extLst>
          </p:cNvPr>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7A2E7-9ED8-9292-1C7F-B98E408C7A00}"/>
              </a:ext>
            </a:extLst>
          </p:cNvPr>
          <p:cNvSpPr>
            <a:spLocks noGrp="1"/>
          </p:cNvSpPr>
          <p:nvPr>
            <p:ph type="title"/>
          </p:nvPr>
        </p:nvSpPr>
        <p:spPr>
          <a:xfrm>
            <a:off x="332874" y="365760"/>
            <a:ext cx="8564238" cy="709005"/>
          </a:xfrm>
        </p:spPr>
        <p:txBody>
          <a:bodyPr lIns="0" tIns="0" rIns="0" bIns="0" anchor="t" anchorCtr="0">
            <a:normAutofit/>
          </a:bodyPr>
          <a:lstStyle>
            <a:lvl1pPr>
              <a:defRPr sz="4000">
                <a:solidFill>
                  <a:schemeClr val="tx1"/>
                </a:solidFill>
                <a:latin typeface="Verdana" panose="020B0604030504040204" pitchFamily="34" charset="0"/>
                <a:ea typeface="Verdana" panose="020B0604030504040204" pitchFamily="34" charset="0"/>
              </a:defRPr>
            </a:lvl1pPr>
          </a:lstStyle>
          <a:p>
            <a:r>
              <a:rPr lang="en-US"/>
              <a:t>Click to edit Master title style</a:t>
            </a:r>
            <a:endParaRPr lang="en-US" dirty="0"/>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spTree>
    <p:custDataLst>
      <p:tags r:id="rId1"/>
    </p:custDataLst>
    <p:extLst>
      <p:ext uri="{BB962C8B-B14F-4D97-AF65-F5344CB8AC3E}">
        <p14:creationId xmlns:p14="http://schemas.microsoft.com/office/powerpoint/2010/main" val="2183644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pic>
        <p:nvPicPr>
          <p:cNvPr id="2" name="Picture 1">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4989"/>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400">
                <a:solidFill>
                  <a:schemeClr val="tx1"/>
                </a:solidFill>
                <a:latin typeface="Verdana" panose="020B0604030504040204" pitchFamily="34" charset="0"/>
                <a:ea typeface="Verdana" panose="020B0604030504040204" pitchFamily="34" charset="0"/>
              </a:defRPr>
            </a:lvl1pPr>
          </a:lstStyle>
          <a:p>
            <a:r>
              <a:rPr lang="en-US"/>
              <a:t>Click to edit Master title style</a:t>
            </a:r>
            <a:endParaRPr lang="en-US" dirty="0"/>
          </a:p>
        </p:txBody>
      </p:sp>
    </p:spTree>
    <p:custDataLst>
      <p:tags r:id="rId1"/>
    </p:custDataLst>
    <p:extLst>
      <p:ext uri="{BB962C8B-B14F-4D97-AF65-F5344CB8AC3E}">
        <p14:creationId xmlns:p14="http://schemas.microsoft.com/office/powerpoint/2010/main" val="109088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Divider - bright green">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7" name="Title 1"/>
          <p:cNvSpPr>
            <a:spLocks noGrp="1"/>
          </p:cNvSpPr>
          <p:nvPr>
            <p:ph type="ctrTitle" hasCustomPrompt="1"/>
          </p:nvPr>
        </p:nvSpPr>
        <p:spPr>
          <a:xfrm>
            <a:off x="914400" y="2062163"/>
            <a:ext cx="10363200" cy="2387600"/>
          </a:xfrm>
        </p:spPr>
        <p:txBody>
          <a:bodyPr lIns="0" tIns="0" rIns="0" bIns="0" anchor="ctr" anchorCtr="0">
            <a:noAutofit/>
          </a:bodyPr>
          <a:lstStyle>
            <a:lvl1pPr algn="ctr">
              <a:defRPr sz="5400">
                <a:solidFill>
                  <a:schemeClr val="bg1"/>
                </a:solidFill>
                <a:latin typeface="Museo Slab 500" panose="02000000000000000000" pitchFamily="50" charset="0"/>
              </a:defRPr>
            </a:lvl1pPr>
          </a:lstStyle>
          <a:p>
            <a:r>
              <a:rPr lang="en-US" dirty="0"/>
              <a:t>Click to edit </a:t>
            </a:r>
            <a:br>
              <a:rPr lang="en-US" dirty="0"/>
            </a:br>
            <a:r>
              <a:rPr lang="en-US" dirty="0"/>
              <a:t>Master title style</a:t>
            </a:r>
          </a:p>
        </p:txBody>
      </p:sp>
      <p:sp>
        <p:nvSpPr>
          <p:cNvPr id="5" name="Slide Number Placeholder 5"/>
          <p:cNvSpPr>
            <a:spLocks noGrp="1"/>
          </p:cNvSpPr>
          <p:nvPr>
            <p:ph type="sldNum" sz="quarter" idx="12"/>
          </p:nvPr>
        </p:nvSpPr>
        <p:spPr>
          <a:xfrm>
            <a:off x="365762" y="6356354"/>
            <a:ext cx="623711" cy="365125"/>
          </a:xfrm>
        </p:spPr>
        <p:txBody>
          <a:bodyPr/>
          <a:lstStyle>
            <a:lvl1pPr algn="ctr">
              <a:defRPr>
                <a:solidFill>
                  <a:schemeClr val="bg1"/>
                </a:solidFill>
              </a:defRPr>
            </a:lvl1pPr>
          </a:lstStyle>
          <a:p>
            <a:fld id="{67726FA2-3EC9-4717-AD62-D8C823692DD3}" type="slidenum">
              <a:rPr lang="en-US" smtClean="0"/>
              <a:pPr/>
              <a:t>‹#›</a:t>
            </a:fld>
            <a:endParaRPr lang="en-US" dirty="0"/>
          </a:p>
        </p:txBody>
      </p:sp>
      <p:pic>
        <p:nvPicPr>
          <p:cNvPr id="9" name="Picture 8"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26677" y="6164499"/>
            <a:ext cx="968978" cy="523561"/>
          </a:xfrm>
          <a:prstGeom prst="rect">
            <a:avLst/>
          </a:prstGeom>
        </p:spPr>
      </p:pic>
    </p:spTree>
    <p:extLst>
      <p:ext uri="{BB962C8B-B14F-4D97-AF65-F5344CB8AC3E}">
        <p14:creationId xmlns:p14="http://schemas.microsoft.com/office/powerpoint/2010/main" val="2457054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4000">
                <a:solidFill>
                  <a:schemeClr val="tx1"/>
                </a:solidFill>
                <a:latin typeface="Verdana" panose="020B0604030504040204" pitchFamily="34" charset="0"/>
                <a:ea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838200" y="1554480"/>
            <a:ext cx="10515600" cy="4351338"/>
          </a:xfrm>
        </p:spPr>
        <p:txBody>
          <a:bodyPr lIns="0" tIns="0" rIns="0" bIns="0"/>
          <a:lstStyle>
            <a:lvl1pPr>
              <a:defRPr sz="3600">
                <a:latin typeface="+mn-lt"/>
              </a:defRPr>
            </a:lvl1pPr>
            <a:lvl2pPr>
              <a:defRPr sz="3200"/>
            </a:lvl2pPr>
            <a:lvl3pPr>
              <a:defRPr sz="2800"/>
            </a:lvl3pPr>
          </a:lstStyle>
          <a:p>
            <a:pPr lvl="0"/>
            <a:r>
              <a:rPr lang="en-US"/>
              <a:t>Click to edit Master text styles</a:t>
            </a:r>
          </a:p>
          <a:p>
            <a:pPr lvl="1"/>
            <a:r>
              <a:rPr lang="en-US"/>
              <a:t>Second level</a:t>
            </a:r>
          </a:p>
          <a:p>
            <a:pPr lvl="2"/>
            <a:r>
              <a:rPr lang="en-US"/>
              <a:t>Third level</a:t>
            </a:r>
          </a:p>
        </p:txBody>
      </p:sp>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8" name="Picture 7" descr="Colorado Department of Education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custDataLst>
      <p:tags r:id="rId1"/>
    </p:custDataLst>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6" y="365760"/>
            <a:ext cx="7589375" cy="709005"/>
          </a:xfrm>
        </p:spPr>
        <p:txBody>
          <a:bodyPr lIns="0" tIns="0" rIns="0" bIns="0" anchor="t" anchorCtr="0">
            <a:normAutofit/>
          </a:bodyPr>
          <a:lstStyle>
            <a:lvl1pPr>
              <a:defRPr sz="4000">
                <a:solidFill>
                  <a:schemeClr val="tx1"/>
                </a:solidFill>
                <a:latin typeface="Verdana" panose="020B0604030504040204" pitchFamily="34" charset="0"/>
                <a:ea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838200" y="1554480"/>
            <a:ext cx="10515600" cy="4351338"/>
          </a:xfrm>
        </p:spPr>
        <p:txBody>
          <a:bodyPr lIns="0" tIns="0" rIns="0" bIns="0"/>
          <a:lstStyle>
            <a:lvl1pPr>
              <a:defRPr sz="3600">
                <a:latin typeface="+mn-lt"/>
                <a:cs typeface="Arial" panose="020B0604020202020204" pitchFamily="34" charset="0"/>
              </a:defRPr>
            </a:lvl1pPr>
            <a:lvl2pPr>
              <a:defRPr sz="3200">
                <a:latin typeface="+mn-lt"/>
                <a:cs typeface="Arial" panose="020B0604020202020204" pitchFamily="34" charset="0"/>
              </a:defRPr>
            </a:lvl2pPr>
            <a:lvl3pPr>
              <a:defRPr sz="2800">
                <a:latin typeface="+mn-lt"/>
                <a:cs typeface="Arial" panose="020B0604020202020204" pitchFamily="34" charset="0"/>
              </a:defRPr>
            </a:lvl3pPr>
          </a:lstStyle>
          <a:p>
            <a:pPr lvl="0"/>
            <a:r>
              <a:rPr lang="en-US"/>
              <a:t>Click to edit Master text styles</a:t>
            </a:r>
          </a:p>
          <a:p>
            <a:pPr lvl="1"/>
            <a:r>
              <a:rPr lang="en-US"/>
              <a:t>Second level</a:t>
            </a:r>
          </a:p>
          <a:p>
            <a:pPr lvl="2"/>
            <a:r>
              <a:rPr lang="en-US"/>
              <a:t>Third level</a:t>
            </a:r>
          </a:p>
        </p:txBody>
      </p:sp>
      <p:pic>
        <p:nvPicPr>
          <p:cNvPr id="8" name="Picture 7" descr="Colorado Department of Education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custDataLst>
      <p:tags r:id="rId1"/>
    </p:custDataLst>
    <p:extLst>
      <p:ext uri="{BB962C8B-B14F-4D97-AF65-F5344CB8AC3E}">
        <p14:creationId xmlns:p14="http://schemas.microsoft.com/office/powerpoint/2010/main" val="1875235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
        <p:nvSpPr>
          <p:cNvPr id="6" name="Title 1">
            <a:extLst>
              <a:ext uri="{FF2B5EF4-FFF2-40B4-BE49-F238E27FC236}">
                <a16:creationId xmlns:a16="http://schemas.microsoft.com/office/drawing/2014/main" id="{C67AA636-B9DC-F1D5-313D-DB72B5568582}"/>
              </a:ext>
            </a:extLst>
          </p:cNvPr>
          <p:cNvSpPr>
            <a:spLocks noGrp="1"/>
          </p:cNvSpPr>
          <p:nvPr>
            <p:ph type="title"/>
          </p:nvPr>
        </p:nvSpPr>
        <p:spPr>
          <a:xfrm>
            <a:off x="1307736" y="365760"/>
            <a:ext cx="7589375" cy="709005"/>
          </a:xfrm>
        </p:spPr>
        <p:txBody>
          <a:bodyPr lIns="0" tIns="0" rIns="0" bIns="0" anchor="t" anchorCtr="0">
            <a:normAutofit/>
          </a:bodyPr>
          <a:lstStyle>
            <a:lvl1pPr>
              <a:defRPr sz="4000">
                <a:solidFill>
                  <a:schemeClr val="tx1"/>
                </a:solidFill>
                <a:latin typeface="Verdana" panose="020B0604030504040204" pitchFamily="34" charset="0"/>
                <a:ea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838200" y="1554480"/>
            <a:ext cx="10515600" cy="4351338"/>
          </a:xfrm>
        </p:spPr>
        <p:txBody>
          <a:bodyPr lIns="0" tIns="0" rIns="0" bIns="0">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8" name="Picture 7" descr="Colorado Department of Education Logo "/>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custDataLst>
      <p:tags r:id="rId1"/>
    </p:custDataLst>
    <p:extLst>
      <p:ext uri="{BB962C8B-B14F-4D97-AF65-F5344CB8AC3E}">
        <p14:creationId xmlns:p14="http://schemas.microsoft.com/office/powerpoint/2010/main" val="2265404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6" name="Title 1">
            <a:extLst>
              <a:ext uri="{FF2B5EF4-FFF2-40B4-BE49-F238E27FC236}">
                <a16:creationId xmlns:a16="http://schemas.microsoft.com/office/drawing/2014/main" id="{37A35A4F-20E7-DBE5-B801-80C26E1865A8}"/>
              </a:ext>
            </a:extLst>
          </p:cNvPr>
          <p:cNvSpPr>
            <a:spLocks noGrp="1"/>
          </p:cNvSpPr>
          <p:nvPr>
            <p:ph type="title"/>
          </p:nvPr>
        </p:nvSpPr>
        <p:spPr>
          <a:xfrm>
            <a:off x="1307736" y="365760"/>
            <a:ext cx="7589375" cy="709005"/>
          </a:xfrm>
        </p:spPr>
        <p:txBody>
          <a:bodyPr lIns="0" tIns="0" rIns="0" bIns="0" anchor="t" anchorCtr="0">
            <a:normAutofit/>
          </a:bodyPr>
          <a:lstStyle>
            <a:lvl1pPr>
              <a:defRPr sz="4000">
                <a:solidFill>
                  <a:schemeClr val="tx1"/>
                </a:solidFill>
                <a:latin typeface="Verdana" panose="020B0604030504040204" pitchFamily="34" charset="0"/>
                <a:ea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838200" y="1554480"/>
            <a:ext cx="10515600" cy="4351338"/>
          </a:xfrm>
        </p:spPr>
        <p:txBody>
          <a:bodyPr lIns="0" tIns="0" rIns="0" bIns="0">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8" name="Picture 7" descr="Colorado Department of Education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custDataLst>
      <p:tags r:id="rId1"/>
    </p:custDataLst>
    <p:extLst>
      <p:ext uri="{BB962C8B-B14F-4D97-AF65-F5344CB8AC3E}">
        <p14:creationId xmlns:p14="http://schemas.microsoft.com/office/powerpoint/2010/main" val="3219240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6" name="Title 1">
            <a:extLst>
              <a:ext uri="{FF2B5EF4-FFF2-40B4-BE49-F238E27FC236}">
                <a16:creationId xmlns:a16="http://schemas.microsoft.com/office/drawing/2014/main" id="{C68F6E1F-113E-77F7-07BF-86F28F30AAD6}"/>
              </a:ext>
            </a:extLst>
          </p:cNvPr>
          <p:cNvSpPr>
            <a:spLocks noGrp="1"/>
          </p:cNvSpPr>
          <p:nvPr>
            <p:ph type="title"/>
          </p:nvPr>
        </p:nvSpPr>
        <p:spPr>
          <a:xfrm>
            <a:off x="1307736" y="365760"/>
            <a:ext cx="7589375" cy="709005"/>
          </a:xfrm>
        </p:spPr>
        <p:txBody>
          <a:bodyPr lIns="0" tIns="0" rIns="0" bIns="0" anchor="t" anchorCtr="0">
            <a:normAutofit/>
          </a:bodyPr>
          <a:lstStyle>
            <a:lvl1pPr>
              <a:defRPr sz="4000">
                <a:solidFill>
                  <a:schemeClr val="tx1"/>
                </a:solidFill>
                <a:latin typeface="Verdana" panose="020B0604030504040204" pitchFamily="34" charset="0"/>
                <a:ea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838200" y="1554480"/>
            <a:ext cx="10515600" cy="4351338"/>
          </a:xfrm>
        </p:spPr>
        <p:txBody>
          <a:bodyPr lIns="0" tIns="0" rIns="0" bIns="0">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8" name="Picture 7" descr="Colorado Department of Education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custDataLst>
      <p:tags r:id="rId1"/>
    </p:custDataLst>
    <p:extLst>
      <p:ext uri="{BB962C8B-B14F-4D97-AF65-F5344CB8AC3E}">
        <p14:creationId xmlns:p14="http://schemas.microsoft.com/office/powerpoint/2010/main" val="157164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5" name="Title 1">
            <a:extLst>
              <a:ext uri="{FF2B5EF4-FFF2-40B4-BE49-F238E27FC236}">
                <a16:creationId xmlns:a16="http://schemas.microsoft.com/office/drawing/2014/main" id="{516E0AB6-9E01-7809-496A-447D43F6043D}"/>
              </a:ext>
            </a:extLst>
          </p:cNvPr>
          <p:cNvSpPr>
            <a:spLocks noGrp="1"/>
          </p:cNvSpPr>
          <p:nvPr>
            <p:ph type="title"/>
          </p:nvPr>
        </p:nvSpPr>
        <p:spPr>
          <a:xfrm>
            <a:off x="1307736" y="365760"/>
            <a:ext cx="7589375" cy="709005"/>
          </a:xfrm>
        </p:spPr>
        <p:txBody>
          <a:bodyPr lIns="0" tIns="0" rIns="0" bIns="0" anchor="t" anchorCtr="0">
            <a:normAutofit/>
          </a:bodyPr>
          <a:lstStyle>
            <a:lvl1pPr>
              <a:defRPr sz="4000">
                <a:solidFill>
                  <a:schemeClr val="tx1"/>
                </a:solidFill>
                <a:latin typeface="Verdana" panose="020B0604030504040204" pitchFamily="34" charset="0"/>
                <a:ea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838200" y="1554480"/>
            <a:ext cx="10515600" cy="4351338"/>
          </a:xfrm>
        </p:spPr>
        <p:txBody>
          <a:bodyPr lIns="0" tIns="0" rIns="0" bIns="0">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8" name="Picture 7" descr="Colorado Department of Education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custDataLst>
      <p:tags r:id="rId1"/>
    </p:custDataLst>
    <p:extLst>
      <p:ext uri="{BB962C8B-B14F-4D97-AF65-F5344CB8AC3E}">
        <p14:creationId xmlns:p14="http://schemas.microsoft.com/office/powerpoint/2010/main" val="3299890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5" name="Title 1">
            <a:extLst>
              <a:ext uri="{FF2B5EF4-FFF2-40B4-BE49-F238E27FC236}">
                <a16:creationId xmlns:a16="http://schemas.microsoft.com/office/drawing/2014/main" id="{194B4B6C-B546-CBCC-7374-350EFD64773C}"/>
              </a:ext>
            </a:extLst>
          </p:cNvPr>
          <p:cNvSpPr>
            <a:spLocks noGrp="1"/>
          </p:cNvSpPr>
          <p:nvPr>
            <p:ph type="title"/>
          </p:nvPr>
        </p:nvSpPr>
        <p:spPr>
          <a:xfrm>
            <a:off x="1307736" y="365760"/>
            <a:ext cx="7589375" cy="709005"/>
          </a:xfrm>
        </p:spPr>
        <p:txBody>
          <a:bodyPr lIns="0" tIns="0" rIns="0" bIns="0" anchor="t" anchorCtr="0">
            <a:normAutofit/>
          </a:bodyPr>
          <a:lstStyle>
            <a:lvl1pPr>
              <a:defRPr sz="4000">
                <a:solidFill>
                  <a:schemeClr val="tx1"/>
                </a:solidFill>
                <a:latin typeface="Verdana" panose="020B0604030504040204" pitchFamily="34" charset="0"/>
                <a:ea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838200" y="1554480"/>
            <a:ext cx="10515600" cy="4351338"/>
          </a:xfrm>
        </p:spPr>
        <p:txBody>
          <a:bodyPr lIns="0" tIns="0" rIns="0" bIns="0">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8" name="Picture 7" descr="Colorado Department of Education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custDataLst>
      <p:tags r:id="rId1"/>
    </p:custDataLst>
    <p:extLst>
      <p:ext uri="{BB962C8B-B14F-4D97-AF65-F5344CB8AC3E}">
        <p14:creationId xmlns:p14="http://schemas.microsoft.com/office/powerpoint/2010/main" val="2944687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5" name="Picture 14">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a:extLst>
              <a:ext uri="{FF2B5EF4-FFF2-40B4-BE49-F238E27FC236}">
                <a16:creationId xmlns:a16="http://schemas.microsoft.com/office/drawing/2014/main" id="{809D33A7-BAC4-0EE3-5888-D868DFBB3377}"/>
              </a:ext>
            </a:extLst>
          </p:cNvPr>
          <p:cNvSpPr>
            <a:spLocks noGrp="1"/>
          </p:cNvSpPr>
          <p:nvPr>
            <p:ph type="title"/>
          </p:nvPr>
        </p:nvSpPr>
        <p:spPr>
          <a:xfrm>
            <a:off x="332874" y="356795"/>
            <a:ext cx="8564238" cy="709005"/>
          </a:xfrm>
        </p:spPr>
        <p:txBody>
          <a:bodyPr lIns="0" tIns="0" rIns="0" bIns="0" anchor="t" anchorCtr="0">
            <a:normAutofit/>
          </a:bodyPr>
          <a:lstStyle>
            <a:lvl1pPr>
              <a:defRPr sz="4000">
                <a:solidFill>
                  <a:schemeClr val="tx1"/>
                </a:solidFill>
                <a:latin typeface="Verdana" panose="020B0604030504040204" pitchFamily="34" charset="0"/>
                <a:ea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838200" y="1554480"/>
            <a:ext cx="5181600" cy="4351338"/>
          </a:xfrm>
        </p:spPr>
        <p:txBody>
          <a:bodyPr>
            <a:normAutofit/>
          </a:bodyPr>
          <a:lstStyle>
            <a:lvl1pPr>
              <a:defRPr sz="3600">
                <a:latin typeface="+mn-lt"/>
                <a:cs typeface="Arial" panose="020B0604020202020204" pitchFamily="34" charset="0"/>
              </a:defRPr>
            </a:lvl1pPr>
            <a:lvl2pPr>
              <a:defRPr sz="3200">
                <a:latin typeface="+mn-lt"/>
                <a:cs typeface="Arial" panose="020B0604020202020204" pitchFamily="34" charset="0"/>
              </a:defRPr>
            </a:lvl2pPr>
            <a:lvl3pPr>
              <a:tabLst>
                <a:tab pos="742950" algn="l"/>
              </a:tabLst>
              <a:defRPr sz="2800">
                <a:latin typeface="+mn-lt"/>
                <a:cs typeface="Arial" panose="020B0604020202020204" pitchFamily="34" charset="0"/>
              </a:defRPr>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72200" y="1554480"/>
            <a:ext cx="5181600" cy="4351338"/>
          </a:xfrm>
        </p:spPr>
        <p:txBody>
          <a:bodyPr>
            <a:normAutofit/>
          </a:bodyPr>
          <a:lstStyle>
            <a:lvl1pPr>
              <a:defRPr sz="3600">
                <a:latin typeface="+mn-lt"/>
                <a:cs typeface="Arial" panose="020B0604020202020204" pitchFamily="34" charset="0"/>
              </a:defRPr>
            </a:lvl1pPr>
            <a:lvl2pPr>
              <a:defRPr sz="3200">
                <a:latin typeface="+mn-lt"/>
                <a:cs typeface="Arial" panose="020B0604020202020204" pitchFamily="34" charset="0"/>
              </a:defRPr>
            </a:lvl2pPr>
            <a:lvl3pPr>
              <a:defRPr sz="2800">
                <a:latin typeface="+mn-lt"/>
                <a:cs typeface="Arial" panose="020B0604020202020204" pitchFamily="34" charset="0"/>
              </a:defRPr>
            </a:lvl3pPr>
          </a:lstStyle>
          <a:p>
            <a:pPr lvl="0"/>
            <a:r>
              <a:rPr lang="en-US"/>
              <a:t>Click to edit Master text styles</a:t>
            </a:r>
          </a:p>
          <a:p>
            <a:pPr lvl="1"/>
            <a:r>
              <a:rPr lang="en-US"/>
              <a:t>Second level</a:t>
            </a:r>
          </a:p>
          <a:p>
            <a:pPr lvl="2"/>
            <a:r>
              <a:rPr lang="en-US"/>
              <a:t>Third level</a:t>
            </a:r>
          </a:p>
        </p:txBody>
      </p:sp>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12" name="Picture 11" descr="Colorado Department of Education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custDataLst>
      <p:tags r:id="rId1"/>
    </p:custDataLst>
    <p:extLst>
      <p:ext uri="{BB962C8B-B14F-4D97-AF65-F5344CB8AC3E}">
        <p14:creationId xmlns:p14="http://schemas.microsoft.com/office/powerpoint/2010/main" val="2675640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5/9/2024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dirty="0"/>
          </a:p>
        </p:txBody>
      </p:sp>
    </p:spTree>
    <p:custDataLst>
      <p:tags r:id="rId14"/>
    </p:custDataLst>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90" r:id="rId3"/>
    <p:sldLayoutId id="2147483691" r:id="rId4"/>
    <p:sldLayoutId id="2147483692" r:id="rId5"/>
    <p:sldLayoutId id="2147483693" r:id="rId6"/>
    <p:sldLayoutId id="2147483694" r:id="rId7"/>
    <p:sldLayoutId id="2147483695" r:id="rId8"/>
    <p:sldLayoutId id="2147483680" r:id="rId9"/>
    <p:sldLayoutId id="2147483682" r:id="rId10"/>
    <p:sldLayoutId id="2147483668" r:id="rId11"/>
    <p:sldLayoutId id="2147483716" r:id="rId12"/>
  </p:sldLayoutIdLst>
  <p:hf hdr="0" ftr="0" dt="0"/>
  <p:txStyles>
    <p:titleStyle>
      <a:lvl1pPr algn="l" defTabSz="914400" rtl="0" eaLnBrk="1" latinLnBrk="0" hangingPunct="1">
        <a:lnSpc>
          <a:spcPct val="90000"/>
        </a:lnSpc>
        <a:spcBef>
          <a:spcPct val="0"/>
        </a:spcBef>
        <a:buNone/>
        <a:defRPr sz="4000" kern="1200">
          <a:solidFill>
            <a:schemeClr val="tx1"/>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hyperlink" Target="mailto:lott_g@cde.state.co.u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4735" y="2942268"/>
            <a:ext cx="10402529" cy="973464"/>
          </a:xfrm>
        </p:spPr>
        <p:txBody>
          <a:bodyPr>
            <a:normAutofit fontScale="90000"/>
          </a:bodyPr>
          <a:lstStyle/>
          <a:p>
            <a:r>
              <a:rPr kumimoji="0" lang="en-US" sz="4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Post-School Outcomes Data Collection Process</a:t>
            </a:r>
            <a:br>
              <a:rPr kumimoji="0" lang="en-US" sz="4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US" sz="4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Frequently Asked Questions</a:t>
            </a:r>
            <a:endParaRPr lang="en-US" dirty="0">
              <a:latin typeface="Calibri" panose="020F0502020204030204" pitchFamily="34" charset="0"/>
              <a:ea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p:txBody>
          <a:bodyPr>
            <a:noAutofit/>
          </a:body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i="0" u="none" strike="noStrike" kern="1200" cap="none" spc="0" normalizeH="0" baseline="0" noProof="0" dirty="0">
                <a:ln>
                  <a:noFill/>
                </a:ln>
                <a:solidFill>
                  <a:prstClr val="black"/>
                </a:solidFill>
                <a:effectLst/>
                <a:uLnTx/>
                <a:uFillTx/>
                <a:latin typeface="Calibri" panose="020F0502020204030204"/>
                <a:ea typeface="+mn-ea"/>
                <a:cs typeface="+mn-cs"/>
              </a:rPr>
              <a:t>Gail Lott, Ed.D.</a:t>
            </a:r>
          </a:p>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i="0" u="none" strike="noStrike" kern="1200" cap="none" spc="0" normalizeH="0" baseline="0" noProof="0" dirty="0">
                <a:ln>
                  <a:noFill/>
                </a:ln>
                <a:solidFill>
                  <a:prstClr val="black"/>
                </a:solidFill>
                <a:effectLst/>
                <a:uLnTx/>
                <a:uFillTx/>
                <a:latin typeface="Calibri" panose="020F0502020204030204"/>
                <a:ea typeface="+mn-ea"/>
                <a:cs typeface="+mn-cs"/>
              </a:rPr>
              <a:t>Exceptional Student Services Unit, CDE</a:t>
            </a:r>
          </a:p>
          <a:p>
            <a:endParaRPr lang="en-US" sz="2400"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custDataLst>
      <p:tags r:id="rId1"/>
    </p:custDataLst>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054" y="93567"/>
            <a:ext cx="9355455" cy="713232"/>
          </a:xfrm>
        </p:spPr>
        <p:txBody>
          <a:bodyPr>
            <a:normAutofit/>
          </a:bodyPr>
          <a:lstStyle/>
          <a:p>
            <a:r>
              <a:rPr lang="en-US" dirty="0">
                <a:solidFill>
                  <a:schemeClr val="bg1"/>
                </a:solidFill>
              </a:rPr>
              <a:t>Competitive Employment (1)</a:t>
            </a:r>
          </a:p>
        </p:txBody>
      </p:sp>
      <p:sp>
        <p:nvSpPr>
          <p:cNvPr id="3" name="Content Placeholder 2"/>
          <p:cNvSpPr>
            <a:spLocks noGrp="1"/>
          </p:cNvSpPr>
          <p:nvPr>
            <p:ph idx="1"/>
          </p:nvPr>
        </p:nvSpPr>
        <p:spPr/>
        <p:txBody>
          <a:bodyPr/>
          <a:lstStyle/>
          <a:p>
            <a:endParaRPr lang="en-US" b="1" dirty="0"/>
          </a:p>
          <a:p>
            <a:r>
              <a:rPr lang="en-US" b="1" dirty="0"/>
              <a:t>In the definition for both “</a:t>
            </a:r>
            <a:r>
              <a:rPr lang="en-US" b="1" i="1" dirty="0"/>
              <a:t>competitive employment</a:t>
            </a:r>
            <a:r>
              <a:rPr lang="en-US" b="1" dirty="0"/>
              <a:t>” and “</a:t>
            </a:r>
            <a:r>
              <a:rPr lang="en-US" b="1" i="1" dirty="0"/>
              <a:t>some other employment</a:t>
            </a:r>
            <a:r>
              <a:rPr lang="en-US" b="1" dirty="0"/>
              <a:t>” what does “</a:t>
            </a:r>
            <a:r>
              <a:rPr lang="en-US" b="1" i="1" dirty="0"/>
              <a:t>at least 90 days at any time in the year since leaving high school</a:t>
            </a:r>
            <a:r>
              <a:rPr lang="en-US" b="1" dirty="0"/>
              <a:t>” mean?</a:t>
            </a:r>
          </a:p>
          <a:p>
            <a:r>
              <a:rPr lang="en-US" dirty="0"/>
              <a:t>Either ninety (90) cumulative days or three months of continuous work at an average of 20 hours per week.</a:t>
            </a:r>
          </a:p>
        </p:txBody>
      </p:sp>
    </p:spTree>
    <p:extLst>
      <p:ext uri="{BB962C8B-B14F-4D97-AF65-F5344CB8AC3E}">
        <p14:creationId xmlns:p14="http://schemas.microsoft.com/office/powerpoint/2010/main" val="417111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422" y="93568"/>
            <a:ext cx="9136380" cy="713232"/>
          </a:xfrm>
        </p:spPr>
        <p:txBody>
          <a:bodyPr>
            <a:normAutofit/>
          </a:bodyPr>
          <a:lstStyle/>
          <a:p>
            <a:r>
              <a:rPr lang="en-US" dirty="0">
                <a:solidFill>
                  <a:schemeClr val="bg1"/>
                </a:solidFill>
              </a:rPr>
              <a:t>Competitive Employment (2)</a:t>
            </a:r>
          </a:p>
        </p:txBody>
      </p:sp>
      <p:sp>
        <p:nvSpPr>
          <p:cNvPr id="3" name="Content Placeholder 2"/>
          <p:cNvSpPr>
            <a:spLocks noGrp="1"/>
          </p:cNvSpPr>
          <p:nvPr>
            <p:ph idx="1"/>
          </p:nvPr>
        </p:nvSpPr>
        <p:spPr/>
        <p:txBody>
          <a:bodyPr>
            <a:normAutofit lnSpcReduction="10000"/>
          </a:bodyPr>
          <a:lstStyle/>
          <a:p>
            <a:r>
              <a:rPr lang="en-US" b="1" dirty="0"/>
              <a:t>In the definition of “</a:t>
            </a:r>
            <a:r>
              <a:rPr lang="en-US" b="1" i="1" dirty="0"/>
              <a:t>competitive employment</a:t>
            </a:r>
            <a:r>
              <a:rPr lang="en-US" b="1" dirty="0"/>
              <a:t>” does "</a:t>
            </a:r>
            <a:r>
              <a:rPr lang="en-US" b="1" i="1" dirty="0"/>
              <a:t>20 hours a week</a:t>
            </a:r>
            <a:r>
              <a:rPr lang="en-US" b="1" dirty="0"/>
              <a:t>" mean a minimum of 20 hours a week or an average of 20 hours a week over time? For example, if a person worked 15 hours one week, and 25 the next, would that count as “</a:t>
            </a:r>
            <a:r>
              <a:rPr lang="en-US" b="1" i="1" dirty="0"/>
              <a:t>20 hours a week?</a:t>
            </a:r>
            <a:r>
              <a:rPr lang="en-US" b="1" dirty="0"/>
              <a:t>”</a:t>
            </a:r>
          </a:p>
          <a:p>
            <a:r>
              <a:rPr lang="en-US" dirty="0"/>
              <a:t>“</a:t>
            </a:r>
            <a:r>
              <a:rPr lang="en-US" i="1" dirty="0"/>
              <a:t>20 hours a week</a:t>
            </a:r>
            <a:r>
              <a:rPr lang="en-US" dirty="0"/>
              <a:t>” includes:</a:t>
            </a:r>
          </a:p>
          <a:p>
            <a:pPr marL="457200" lvl="1" indent="0">
              <a:buNone/>
            </a:pPr>
            <a:r>
              <a:rPr lang="en-US" dirty="0"/>
              <a:t>1) At least 20 hours a week for 90 cumulative days;</a:t>
            </a:r>
          </a:p>
          <a:p>
            <a:pPr marL="457200" lvl="1" indent="0">
              <a:buNone/>
            </a:pPr>
            <a:r>
              <a:rPr lang="en-US" dirty="0"/>
              <a:t>2) 20 hours or more a week for 90 cumulative days;</a:t>
            </a:r>
          </a:p>
          <a:p>
            <a:pPr marL="457200" lvl="1" indent="0">
              <a:buNone/>
            </a:pPr>
            <a:r>
              <a:rPr lang="en-US" dirty="0"/>
              <a:t>3) An average of 20 hours a week for 90 cumulative days.</a:t>
            </a:r>
          </a:p>
          <a:p>
            <a:endParaRPr lang="en-US" dirty="0"/>
          </a:p>
        </p:txBody>
      </p:sp>
    </p:spTree>
    <p:extLst>
      <p:ext uri="{BB962C8B-B14F-4D97-AF65-F5344CB8AC3E}">
        <p14:creationId xmlns:p14="http://schemas.microsoft.com/office/powerpoint/2010/main" val="368116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82935"/>
            <a:ext cx="8088630" cy="713232"/>
          </a:xfrm>
        </p:spPr>
        <p:txBody>
          <a:bodyPr>
            <a:normAutofit/>
          </a:bodyPr>
          <a:lstStyle/>
          <a:p>
            <a:r>
              <a:rPr lang="en-US" dirty="0">
                <a:solidFill>
                  <a:schemeClr val="bg1"/>
                </a:solidFill>
              </a:rPr>
              <a:t>Some Other Employment (1)</a:t>
            </a:r>
          </a:p>
        </p:txBody>
      </p:sp>
      <p:sp>
        <p:nvSpPr>
          <p:cNvPr id="3" name="Content Placeholder 2"/>
          <p:cNvSpPr>
            <a:spLocks noGrp="1"/>
          </p:cNvSpPr>
          <p:nvPr>
            <p:ph idx="1"/>
          </p:nvPr>
        </p:nvSpPr>
        <p:spPr>
          <a:xfrm>
            <a:off x="274320" y="1549486"/>
            <a:ext cx="11498580" cy="4351338"/>
          </a:xfrm>
        </p:spPr>
        <p:txBody>
          <a:bodyPr>
            <a:normAutofit fontScale="92500" lnSpcReduction="10000"/>
          </a:bodyPr>
          <a:lstStyle/>
          <a:p>
            <a:r>
              <a:rPr lang="en-US" b="1" dirty="0"/>
              <a:t>“</a:t>
            </a:r>
            <a:r>
              <a:rPr lang="en-US" b="1" i="1" dirty="0"/>
              <a:t>Some other employment</a:t>
            </a:r>
            <a:r>
              <a:rPr lang="en-US" b="1" dirty="0"/>
              <a:t>” in measure C means youth have worked for pay or been self-employed for a period of at least 90 days at any time in the year since leaving high school. Are number of hours per week and the earnings per hour considered?</a:t>
            </a:r>
            <a:endParaRPr lang="en-US" dirty="0"/>
          </a:p>
          <a:p>
            <a:endParaRPr lang="en-US" dirty="0"/>
          </a:p>
          <a:p>
            <a:r>
              <a:rPr lang="en-US" dirty="0"/>
              <a:t>For “</a:t>
            </a:r>
            <a:r>
              <a:rPr lang="en-US" i="1" dirty="0"/>
              <a:t>some other employment</a:t>
            </a:r>
            <a:r>
              <a:rPr lang="en-US" dirty="0"/>
              <a:t>” hours and wages are not considered. However, the “</a:t>
            </a:r>
            <a:r>
              <a:rPr lang="en-US" i="1" dirty="0"/>
              <a:t>other employment</a:t>
            </a:r>
            <a:r>
              <a:rPr lang="en-US" dirty="0"/>
              <a:t>” needs to be “</a:t>
            </a:r>
            <a:r>
              <a:rPr lang="en-US" i="1" dirty="0"/>
              <a:t>for a period of at least 90 days at any time in the year since leaving high school</a:t>
            </a:r>
            <a:r>
              <a:rPr lang="en-US" dirty="0"/>
              <a:t>.”</a:t>
            </a:r>
          </a:p>
          <a:p>
            <a:endParaRPr lang="en-US" dirty="0"/>
          </a:p>
        </p:txBody>
      </p:sp>
    </p:spTree>
    <p:extLst>
      <p:ext uri="{BB962C8B-B14F-4D97-AF65-F5344CB8AC3E}">
        <p14:creationId xmlns:p14="http://schemas.microsoft.com/office/powerpoint/2010/main" val="450420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686" y="114832"/>
            <a:ext cx="8364855" cy="713232"/>
          </a:xfrm>
        </p:spPr>
        <p:txBody>
          <a:bodyPr>
            <a:normAutofit/>
          </a:bodyPr>
          <a:lstStyle/>
          <a:p>
            <a:r>
              <a:rPr lang="en-US" dirty="0">
                <a:solidFill>
                  <a:schemeClr val="bg1"/>
                </a:solidFill>
              </a:rPr>
              <a:t>Some Other Employment (2)</a:t>
            </a:r>
          </a:p>
        </p:txBody>
      </p:sp>
      <p:sp>
        <p:nvSpPr>
          <p:cNvPr id="3" name="Content Placeholder 2"/>
          <p:cNvSpPr>
            <a:spLocks noGrp="1"/>
          </p:cNvSpPr>
          <p:nvPr>
            <p:ph idx="1"/>
          </p:nvPr>
        </p:nvSpPr>
        <p:spPr/>
        <p:txBody>
          <a:bodyPr>
            <a:normAutofit lnSpcReduction="10000"/>
          </a:bodyPr>
          <a:lstStyle/>
          <a:p>
            <a:pPr marL="0" indent="0">
              <a:buNone/>
            </a:pPr>
            <a:r>
              <a:rPr lang="en-US" b="1" dirty="0"/>
              <a:t>How is “supported” employment counted?</a:t>
            </a:r>
          </a:p>
          <a:p>
            <a:endParaRPr lang="en-US" b="1" dirty="0"/>
          </a:p>
          <a:p>
            <a:r>
              <a:rPr lang="en-US" dirty="0"/>
              <a:t>If “supported” employment meets the criteria for “competitive employment” (e.g.,90 cumulative days, averaging 20 hours per week, and is at or above minimum wage) then it can be counted as “competitive employment.” If “supported” employment does not meet the criteria, it is counted as “some other employment.”</a:t>
            </a:r>
          </a:p>
          <a:p>
            <a:endParaRPr lang="en-US" dirty="0"/>
          </a:p>
        </p:txBody>
      </p:sp>
    </p:spTree>
    <p:extLst>
      <p:ext uri="{BB962C8B-B14F-4D97-AF65-F5344CB8AC3E}">
        <p14:creationId xmlns:p14="http://schemas.microsoft.com/office/powerpoint/2010/main" val="906204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790" y="125465"/>
            <a:ext cx="8069580" cy="713232"/>
          </a:xfrm>
        </p:spPr>
        <p:txBody>
          <a:bodyPr>
            <a:normAutofit/>
          </a:bodyPr>
          <a:lstStyle/>
          <a:p>
            <a:r>
              <a:rPr lang="en-US" dirty="0">
                <a:solidFill>
                  <a:schemeClr val="bg1"/>
                </a:solidFill>
              </a:rPr>
              <a:t>Other Employment (1)</a:t>
            </a:r>
          </a:p>
        </p:txBody>
      </p:sp>
      <p:sp>
        <p:nvSpPr>
          <p:cNvPr id="3" name="Content Placeholder 2"/>
          <p:cNvSpPr>
            <a:spLocks noGrp="1"/>
          </p:cNvSpPr>
          <p:nvPr>
            <p:ph idx="1"/>
          </p:nvPr>
        </p:nvSpPr>
        <p:spPr/>
        <p:txBody>
          <a:bodyPr/>
          <a:lstStyle/>
          <a:p>
            <a:pPr marL="0" indent="0">
              <a:buNone/>
            </a:pPr>
            <a:r>
              <a:rPr lang="en-US" b="1" dirty="0"/>
              <a:t>How is “self-employment” counted?</a:t>
            </a:r>
          </a:p>
          <a:p>
            <a:r>
              <a:rPr lang="en-US" dirty="0"/>
              <a:t>If “self-employment” meets the criteria for “competitive employment” (e.g., 90 cumulative days, averaging 20 hours per week, and is at or above minimum wage) then it can be counted as “competitive employment.” If “self-employment” employment does not meet the criteria, it is counted as “some other employment.”</a:t>
            </a:r>
          </a:p>
        </p:txBody>
      </p:sp>
    </p:spTree>
    <p:extLst>
      <p:ext uri="{BB962C8B-B14F-4D97-AF65-F5344CB8AC3E}">
        <p14:creationId xmlns:p14="http://schemas.microsoft.com/office/powerpoint/2010/main" val="1417392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055" y="146731"/>
            <a:ext cx="7993380" cy="713232"/>
          </a:xfrm>
        </p:spPr>
        <p:txBody>
          <a:bodyPr>
            <a:normAutofit/>
          </a:bodyPr>
          <a:lstStyle/>
          <a:p>
            <a:r>
              <a:rPr lang="en-US" dirty="0">
                <a:solidFill>
                  <a:schemeClr val="bg1"/>
                </a:solidFill>
              </a:rPr>
              <a:t>Other Employment (2) </a:t>
            </a:r>
          </a:p>
        </p:txBody>
      </p:sp>
      <p:sp>
        <p:nvSpPr>
          <p:cNvPr id="3" name="Content Placeholder 2"/>
          <p:cNvSpPr>
            <a:spLocks noGrp="1"/>
          </p:cNvSpPr>
          <p:nvPr>
            <p:ph idx="1"/>
          </p:nvPr>
        </p:nvSpPr>
        <p:spPr/>
        <p:txBody>
          <a:bodyPr>
            <a:normAutofit lnSpcReduction="10000"/>
          </a:bodyPr>
          <a:lstStyle/>
          <a:p>
            <a:pPr marL="0" indent="0">
              <a:buNone/>
            </a:pPr>
            <a:r>
              <a:rPr lang="en-US" b="1" dirty="0"/>
              <a:t>If a youth meets all the criteria of "</a:t>
            </a:r>
            <a:r>
              <a:rPr lang="en-US" b="1" i="1" dirty="0"/>
              <a:t>competitive employment</a:t>
            </a:r>
            <a:r>
              <a:rPr lang="en-US" b="1" dirty="0"/>
              <a:t>" (i.e., community setting, above minimum wage, 90 cumulative days) except they are working 16 hours per week, is that "</a:t>
            </a:r>
            <a:r>
              <a:rPr lang="en-US" b="1" i="1" dirty="0"/>
              <a:t>some other employment?</a:t>
            </a:r>
          </a:p>
          <a:p>
            <a:r>
              <a:rPr lang="en-US" b="1" dirty="0"/>
              <a:t>“</a:t>
            </a:r>
            <a:r>
              <a:rPr lang="en-US" dirty="0"/>
              <a:t>Yes, this is “</a:t>
            </a:r>
            <a:r>
              <a:rPr lang="en-US" i="1" dirty="0"/>
              <a:t>some other employment</a:t>
            </a:r>
            <a:r>
              <a:rPr lang="en-US" dirty="0"/>
              <a:t>,” because the youth is working 16 hours per week rather than 20 hours per week and thus not meeting the definition of “</a:t>
            </a:r>
            <a:r>
              <a:rPr lang="en-US" i="1" dirty="0"/>
              <a:t>competitive employment.</a:t>
            </a:r>
            <a:r>
              <a:rPr lang="en-US" dirty="0"/>
              <a:t>”</a:t>
            </a:r>
          </a:p>
        </p:txBody>
      </p:sp>
    </p:spTree>
    <p:extLst>
      <p:ext uri="{BB962C8B-B14F-4D97-AF65-F5344CB8AC3E}">
        <p14:creationId xmlns:p14="http://schemas.microsoft.com/office/powerpoint/2010/main" val="232022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93568"/>
            <a:ext cx="7850505" cy="713232"/>
          </a:xfrm>
        </p:spPr>
        <p:txBody>
          <a:bodyPr>
            <a:normAutofit/>
          </a:bodyPr>
          <a:lstStyle/>
          <a:p>
            <a:r>
              <a:rPr lang="en-US" dirty="0">
                <a:solidFill>
                  <a:schemeClr val="bg1"/>
                </a:solidFill>
              </a:rPr>
              <a:t>Other Employment (3)</a:t>
            </a:r>
          </a:p>
        </p:txBody>
      </p:sp>
      <p:sp>
        <p:nvSpPr>
          <p:cNvPr id="3" name="Content Placeholder 2"/>
          <p:cNvSpPr>
            <a:spLocks noGrp="1"/>
          </p:cNvSpPr>
          <p:nvPr>
            <p:ph idx="1"/>
          </p:nvPr>
        </p:nvSpPr>
        <p:spPr/>
        <p:txBody>
          <a:bodyPr>
            <a:normAutofit fontScale="92500" lnSpcReduction="20000"/>
          </a:bodyPr>
          <a:lstStyle/>
          <a:p>
            <a:r>
              <a:rPr lang="en-US" b="1" dirty="0"/>
              <a:t>Under "</a:t>
            </a:r>
            <a:r>
              <a:rPr lang="en-US" b="1" i="1" dirty="0"/>
              <a:t>some other employment,</a:t>
            </a:r>
            <a:r>
              <a:rPr lang="en-US" b="1" dirty="0"/>
              <a:t>" “</a:t>
            </a:r>
            <a:r>
              <a:rPr lang="en-US" b="1" i="1" dirty="0"/>
              <a:t>family business</a:t>
            </a:r>
            <a:r>
              <a:rPr lang="en-US" b="1" dirty="0"/>
              <a:t>” is listed, and as examples, "store" and "</a:t>
            </a:r>
            <a:r>
              <a:rPr lang="en-US" b="1" i="1" dirty="0"/>
              <a:t>catering</a:t>
            </a:r>
            <a:r>
              <a:rPr lang="en-US" b="1" dirty="0"/>
              <a:t>" are provided. If the youth is working in these settings and meets all the other criteria of "</a:t>
            </a:r>
            <a:r>
              <a:rPr lang="en-US" b="1" i="1" dirty="0"/>
              <a:t>competitively employed,</a:t>
            </a:r>
            <a:r>
              <a:rPr lang="en-US" b="1" dirty="0"/>
              <a:t>" could he or she be counted under "</a:t>
            </a:r>
            <a:r>
              <a:rPr lang="en-US" b="1" i="1" dirty="0"/>
              <a:t>competitive employment</a:t>
            </a:r>
            <a:r>
              <a:rPr lang="en-US" b="1" dirty="0"/>
              <a:t>" instead of "</a:t>
            </a:r>
            <a:r>
              <a:rPr lang="en-US" b="1" i="1" dirty="0"/>
              <a:t>some other employment?</a:t>
            </a:r>
            <a:r>
              <a:rPr lang="en-US" b="1" dirty="0"/>
              <a:t>”</a:t>
            </a:r>
          </a:p>
          <a:p>
            <a:pPr marL="0" indent="0">
              <a:buNone/>
            </a:pPr>
            <a:r>
              <a:rPr lang="en-US" dirty="0"/>
              <a:t>Yes, if youth work in a family business and meet all of the requirements of being competitively employed, the individual would be counted under competitive employment. However, if the youth works for "room and board," it would not count as competitive employment.</a:t>
            </a:r>
          </a:p>
          <a:p>
            <a:pPr marL="0" indent="0">
              <a:buNone/>
            </a:pPr>
            <a:endParaRPr lang="en-US" sz="1600" dirty="0"/>
          </a:p>
          <a:p>
            <a:endParaRPr lang="en-US" dirty="0"/>
          </a:p>
        </p:txBody>
      </p:sp>
    </p:spTree>
    <p:extLst>
      <p:ext uri="{BB962C8B-B14F-4D97-AF65-F5344CB8AC3E}">
        <p14:creationId xmlns:p14="http://schemas.microsoft.com/office/powerpoint/2010/main" val="4287524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noGrp="1"/>
          </p:cNvSpPr>
          <p:nvPr>
            <p:ph type="title" idx="4294967295"/>
          </p:nvPr>
        </p:nvSpPr>
        <p:spPr>
          <a:xfrm>
            <a:off x="7949947" y="938213"/>
            <a:ext cx="4119562" cy="39592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schemeClr val="tx1"/>
                </a:solidFill>
                <a:effectLst/>
                <a:uLnTx/>
                <a:uFillTx/>
                <a:latin typeface="+mn-lt"/>
                <a:ea typeface="+mn-ea"/>
                <a:cs typeface="+mn-cs"/>
              </a:rPr>
              <a:t>Thank you for all that you do for your students!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800" b="1" i="0" u="none" strike="noStrike" kern="1200" cap="none" spc="0" normalizeH="0" baseline="0" noProof="0" dirty="0">
              <a:ln>
                <a:noFill/>
              </a:ln>
              <a:solidFill>
                <a:schemeClr val="tx1"/>
              </a:solidFill>
              <a:effectLst/>
              <a:uLnTx/>
              <a:uFillTx/>
              <a:latin typeface="+mn-lt"/>
              <a:ea typeface="+mn-ea"/>
              <a:cs typeface="+mn-cs"/>
            </a:endParaRPr>
          </a:p>
          <a:p>
            <a:pPr marL="2286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schemeClr val="tx1"/>
                </a:solidFill>
                <a:effectLst/>
                <a:uLnTx/>
                <a:uFillTx/>
                <a:latin typeface="+mn-lt"/>
                <a:ea typeface="+mn-ea"/>
                <a:cs typeface="+mn-cs"/>
              </a:rPr>
              <a:t>Thank you in advance for your time and effort in collecting accurate information during the post-school outcome interview process.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800" b="1" i="0" u="none" strike="noStrike" kern="1200" cap="none" spc="0" normalizeH="0" baseline="0" noProof="0" dirty="0">
              <a:ln>
                <a:noFill/>
              </a:ln>
              <a:solidFill>
                <a:schemeClr val="tx1"/>
              </a:solidFill>
              <a:effectLst/>
              <a:uLnTx/>
              <a:uFillTx/>
              <a:latin typeface="+mn-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schemeClr val="tx1"/>
                </a:solidFill>
                <a:effectLst/>
                <a:uLnTx/>
                <a:uFillTx/>
                <a:latin typeface="+mn-lt"/>
                <a:ea typeface="+mn-ea"/>
                <a:cs typeface="+mn-cs"/>
              </a:rPr>
              <a:t>Your hard work is greatly appreciated!</a:t>
            </a:r>
          </a:p>
        </p:txBody>
      </p:sp>
      <p:pic>
        <p:nvPicPr>
          <p:cNvPr id="2" name="Picture 1" descr="An integral part of taking care of yourself – gratitude for all the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553" y="1669581"/>
            <a:ext cx="6702552" cy="3518837"/>
          </a:xfrm>
          <a:prstGeom prst="rect">
            <a:avLst/>
          </a:prstGeom>
        </p:spPr>
      </p:pic>
    </p:spTree>
    <p:extLst>
      <p:ext uri="{BB962C8B-B14F-4D97-AF65-F5344CB8AC3E}">
        <p14:creationId xmlns:p14="http://schemas.microsoft.com/office/powerpoint/2010/main" val="4262031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3468" y="621792"/>
            <a:ext cx="4989890" cy="5413248"/>
          </a:xfrm>
        </p:spPr>
        <p:txBody>
          <a:bodyPr>
            <a:normAutofit/>
          </a:bodyPr>
          <a:lstStyle/>
          <a:p>
            <a:r>
              <a:rPr lang="en-US" sz="3600" dirty="0"/>
              <a:t>Contact Information</a:t>
            </a:r>
          </a:p>
        </p:txBody>
      </p:sp>
      <p:sp>
        <p:nvSpPr>
          <p:cNvPr id="2" name="Content Placeholder 1"/>
          <p:cNvSpPr>
            <a:spLocks noGrp="1"/>
          </p:cNvSpPr>
          <p:nvPr>
            <p:ph idx="1"/>
          </p:nvPr>
        </p:nvSpPr>
        <p:spPr>
          <a:xfrm>
            <a:off x="2814918" y="743358"/>
            <a:ext cx="5452532" cy="5571065"/>
          </a:xfrm>
          <a:noFill/>
        </p:spPr>
        <p:txBody>
          <a:bodyPr anchor="ctr">
            <a:normAutofit/>
          </a:bodyPr>
          <a:lstStyle/>
          <a:p>
            <a:pPr marL="0" indent="0" algn="ctr">
              <a:buNone/>
            </a:pPr>
            <a:r>
              <a:rPr lang="en-US" dirty="0"/>
              <a:t>If you think of additional questions following this webinar, please contact:</a:t>
            </a:r>
          </a:p>
          <a:p>
            <a:pPr marL="0" indent="0" algn="ctr">
              <a:buNone/>
            </a:pPr>
            <a:endParaRPr lang="en-US" dirty="0"/>
          </a:p>
          <a:p>
            <a:pPr marL="457200" lvl="1" indent="0" algn="ctr">
              <a:buNone/>
            </a:pPr>
            <a:r>
              <a:rPr lang="en-US" sz="2800" dirty="0"/>
              <a:t>Gail Lott, Ed.D.</a:t>
            </a:r>
          </a:p>
          <a:p>
            <a:pPr marL="457200" lvl="1" indent="0" algn="ctr">
              <a:buNone/>
            </a:pPr>
            <a:r>
              <a:rPr lang="en-US" sz="2800" dirty="0">
                <a:hlinkClick r:id="rId3"/>
              </a:rPr>
              <a:t>lott_g@cde.state.co.us</a:t>
            </a:r>
            <a:r>
              <a:rPr lang="en-US" sz="2800" dirty="0"/>
              <a:t> or </a:t>
            </a:r>
          </a:p>
          <a:p>
            <a:pPr marL="457200" lvl="1" indent="0" algn="ctr">
              <a:buNone/>
            </a:pPr>
            <a:r>
              <a:rPr lang="en-US" sz="2800" dirty="0"/>
              <a:t>303-501-0347</a:t>
            </a:r>
          </a:p>
          <a:p>
            <a:pPr marL="457200" lvl="1" indent="0" algn="ctr">
              <a:buNone/>
            </a:pPr>
            <a:r>
              <a:rPr lang="en-US" sz="2800" dirty="0"/>
              <a:t>                                    </a:t>
            </a:r>
          </a:p>
          <a:p>
            <a:pPr marL="0" indent="0">
              <a:buNone/>
            </a:pPr>
            <a:endParaRPr lang="en-US" sz="2000" dirty="0"/>
          </a:p>
        </p:txBody>
      </p:sp>
    </p:spTree>
    <p:extLst>
      <p:ext uri="{BB962C8B-B14F-4D97-AF65-F5344CB8AC3E}">
        <p14:creationId xmlns:p14="http://schemas.microsoft.com/office/powerpoint/2010/main" val="3293236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7364" y="1767328"/>
            <a:ext cx="4620584" cy="2090886"/>
          </a:xfrm>
        </p:spPr>
        <p:txBody>
          <a:bodyPr vert="horz" lIns="91440" tIns="45720" rIns="91440" bIns="45720" rtlCol="0" anchor="b">
            <a:normAutofit/>
          </a:bodyPr>
          <a:lstStyle/>
          <a:p>
            <a:r>
              <a:rPr lang="en-US" sz="4400" dirty="0">
                <a:solidFill>
                  <a:schemeClr val="tx1"/>
                </a:solidFill>
                <a:latin typeface="+mj-lt"/>
              </a:rPr>
              <a:t>Frequently Asked Questions</a:t>
            </a:r>
          </a:p>
        </p:txBody>
      </p:sp>
      <p:pic>
        <p:nvPicPr>
          <p:cNvPr id="4" name="Picture 3" descr="Question mark on green pastel background">
            <a:extLst>
              <a:ext uri="{FF2B5EF4-FFF2-40B4-BE49-F238E27FC236}">
                <a16:creationId xmlns:a16="http://schemas.microsoft.com/office/drawing/2014/main" id="{99CE7FE5-EF9D-493B-A2C8-3B21780BC497}"/>
              </a:ext>
            </a:extLst>
          </p:cNvPr>
          <p:cNvPicPr>
            <a:picLocks noChangeAspect="1"/>
          </p:cNvPicPr>
          <p:nvPr/>
        </p:nvPicPr>
        <p:blipFill rotWithShape="1">
          <a:blip r:embed="rId3"/>
          <a:srcRect l="34790"/>
          <a:stretch/>
        </p:blipFill>
        <p:spPr>
          <a:xfrm>
            <a:off x="6229215" y="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2994456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499" y="93568"/>
            <a:ext cx="11783002" cy="713232"/>
          </a:xfrm>
        </p:spPr>
        <p:txBody>
          <a:bodyPr>
            <a:normAutofit fontScale="90000"/>
          </a:bodyPr>
          <a:lstStyle/>
          <a:p>
            <a:r>
              <a:rPr lang="en-US" sz="3600" dirty="0">
                <a:solidFill>
                  <a:schemeClr val="bg1"/>
                </a:solidFill>
              </a:rPr>
              <a:t>What is Other Postsecondary Education or Training?</a:t>
            </a:r>
          </a:p>
        </p:txBody>
      </p:sp>
      <p:sp>
        <p:nvSpPr>
          <p:cNvPr id="3" name="Content Placeholder 2"/>
          <p:cNvSpPr>
            <a:spLocks noGrp="1"/>
          </p:cNvSpPr>
          <p:nvPr>
            <p:ph idx="1"/>
          </p:nvPr>
        </p:nvSpPr>
        <p:spPr/>
        <p:txBody>
          <a:bodyPr/>
          <a:lstStyle/>
          <a:p>
            <a:r>
              <a:rPr lang="en-US" dirty="0"/>
              <a:t>Other postsecondary education or training means youth have been enrolled on a full or part-time basis for at least 1 complete term at any time in the year since leaving high school in an education or training program (e.g., Job Corps, adult education, workforce development program, vocational technical school which is </a:t>
            </a:r>
            <a:r>
              <a:rPr lang="en-US" u="sng" dirty="0"/>
              <a:t>less than a two year program</a:t>
            </a:r>
            <a:r>
              <a:rPr lang="en-US" dirty="0"/>
              <a:t>).</a:t>
            </a:r>
          </a:p>
          <a:p>
            <a:endParaRPr lang="en-US" dirty="0"/>
          </a:p>
        </p:txBody>
      </p:sp>
    </p:spTree>
    <p:extLst>
      <p:ext uri="{BB962C8B-B14F-4D97-AF65-F5344CB8AC3E}">
        <p14:creationId xmlns:p14="http://schemas.microsoft.com/office/powerpoint/2010/main" val="2862401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16" y="136098"/>
            <a:ext cx="11958084" cy="713232"/>
          </a:xfrm>
        </p:spPr>
        <p:txBody>
          <a:bodyPr>
            <a:noAutofit/>
          </a:bodyPr>
          <a:lstStyle/>
          <a:p>
            <a:r>
              <a:rPr lang="en-US" sz="3600" dirty="0">
                <a:solidFill>
                  <a:schemeClr val="bg1"/>
                </a:solidFill>
              </a:rPr>
              <a:t>Other Postsecondary Education or Training (1)</a:t>
            </a:r>
          </a:p>
        </p:txBody>
      </p:sp>
      <p:sp>
        <p:nvSpPr>
          <p:cNvPr id="3" name="Content Placeholder 2"/>
          <p:cNvSpPr>
            <a:spLocks noGrp="1"/>
          </p:cNvSpPr>
          <p:nvPr>
            <p:ph idx="1"/>
          </p:nvPr>
        </p:nvSpPr>
        <p:spPr/>
        <p:txBody>
          <a:bodyPr/>
          <a:lstStyle/>
          <a:p>
            <a:pPr marL="0" indent="0">
              <a:buNone/>
            </a:pPr>
            <a:r>
              <a:rPr lang="en-US" dirty="0"/>
              <a:t>How do we count a former student who is or has been enrolled in a 2 or 4-year community college, college, or university in any of the following types of class:</a:t>
            </a:r>
          </a:p>
          <a:p>
            <a:pPr marL="1143000" lvl="1" indent="-457200"/>
            <a:r>
              <a:rPr lang="en-US" dirty="0"/>
              <a:t>Remedial classes</a:t>
            </a:r>
          </a:p>
          <a:p>
            <a:pPr marL="1143000" lvl="1" indent="-457200"/>
            <a:r>
              <a:rPr lang="en-US" dirty="0"/>
              <a:t>Non-credit classes</a:t>
            </a:r>
          </a:p>
          <a:p>
            <a:pPr marL="1143000" lvl="1" indent="-457200"/>
            <a:r>
              <a:rPr lang="en-US" dirty="0"/>
              <a:t>Public speaking, art or basic skills class?</a:t>
            </a:r>
          </a:p>
          <a:p>
            <a:r>
              <a:rPr lang="en-US" dirty="0"/>
              <a:t>All would be counted as higher education because they are at a 2- or 4-year college or university.</a:t>
            </a:r>
          </a:p>
        </p:txBody>
      </p:sp>
    </p:spTree>
    <p:extLst>
      <p:ext uri="{BB962C8B-B14F-4D97-AF65-F5344CB8AC3E}">
        <p14:creationId xmlns:p14="http://schemas.microsoft.com/office/powerpoint/2010/main" val="2664642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149636"/>
            <a:ext cx="11755755" cy="713232"/>
          </a:xfrm>
        </p:spPr>
        <p:txBody>
          <a:bodyPr>
            <a:normAutofit fontScale="90000"/>
          </a:bodyPr>
          <a:lstStyle/>
          <a:p>
            <a:r>
              <a:rPr lang="en-US" dirty="0">
                <a:solidFill>
                  <a:schemeClr val="bg1"/>
                </a:solidFill>
              </a:rPr>
              <a:t>Other Postsecondary Education or Training (2)</a:t>
            </a:r>
          </a:p>
        </p:txBody>
      </p:sp>
      <p:sp>
        <p:nvSpPr>
          <p:cNvPr id="3" name="Content Placeholder 2"/>
          <p:cNvSpPr>
            <a:spLocks noGrp="1"/>
          </p:cNvSpPr>
          <p:nvPr>
            <p:ph idx="1"/>
          </p:nvPr>
        </p:nvSpPr>
        <p:spPr>
          <a:xfrm>
            <a:off x="274319" y="1463040"/>
            <a:ext cx="11584306" cy="4351338"/>
          </a:xfrm>
        </p:spPr>
        <p:txBody>
          <a:bodyPr>
            <a:normAutofit lnSpcReduction="10000"/>
          </a:bodyPr>
          <a:lstStyle/>
          <a:p>
            <a:r>
              <a:rPr lang="en-US" b="1" dirty="0"/>
              <a:t>In the definition of “</a:t>
            </a:r>
            <a:r>
              <a:rPr lang="en-US" b="1" i="1" dirty="0"/>
              <a:t>enrolled in other postsecondary education or training</a:t>
            </a:r>
            <a:r>
              <a:rPr lang="en-US" b="1" dirty="0"/>
              <a:t>” is the list "</a:t>
            </a:r>
            <a:r>
              <a:rPr lang="en-US" b="1" i="1" dirty="0"/>
              <a:t>e.g., </a:t>
            </a:r>
            <a:r>
              <a:rPr lang="en-US" dirty="0"/>
              <a:t>(e.g., Job Corps, adult education, workforce development program, vocational technical school which is less than a two-year program) </a:t>
            </a:r>
            <a:r>
              <a:rPr lang="en-US" b="1" dirty="0"/>
              <a:t>an exhaustive list or can a State include other types of program such as rehabilitation services and programs?</a:t>
            </a:r>
          </a:p>
          <a:p>
            <a:endParaRPr lang="en-US" b="1" dirty="0"/>
          </a:p>
          <a:p>
            <a:r>
              <a:rPr lang="en-US" dirty="0"/>
              <a:t>This is not an exhaustive list; States may include other programs such as rehabilitation services and other programs.</a:t>
            </a:r>
          </a:p>
        </p:txBody>
      </p:sp>
    </p:spTree>
    <p:extLst>
      <p:ext uri="{BB962C8B-B14F-4D97-AF65-F5344CB8AC3E}">
        <p14:creationId xmlns:p14="http://schemas.microsoft.com/office/powerpoint/2010/main" val="3457849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953" y="104200"/>
            <a:ext cx="11822430" cy="713232"/>
          </a:xfrm>
        </p:spPr>
        <p:txBody>
          <a:bodyPr>
            <a:normAutofit fontScale="90000"/>
          </a:bodyPr>
          <a:lstStyle/>
          <a:p>
            <a:r>
              <a:rPr lang="en-US" dirty="0">
                <a:solidFill>
                  <a:schemeClr val="bg1"/>
                </a:solidFill>
              </a:rPr>
              <a:t>Other Postsecondary Education or Training (3)</a:t>
            </a:r>
          </a:p>
        </p:txBody>
      </p:sp>
      <p:sp>
        <p:nvSpPr>
          <p:cNvPr id="3" name="Content Placeholder 2"/>
          <p:cNvSpPr>
            <a:spLocks noGrp="1"/>
          </p:cNvSpPr>
          <p:nvPr>
            <p:ph idx="1"/>
          </p:nvPr>
        </p:nvSpPr>
        <p:spPr/>
        <p:txBody>
          <a:bodyPr>
            <a:normAutofit fontScale="92500" lnSpcReduction="20000"/>
          </a:bodyPr>
          <a:lstStyle/>
          <a:p>
            <a:r>
              <a:rPr lang="en-US" b="1" dirty="0"/>
              <a:t>In both “</a:t>
            </a:r>
            <a:r>
              <a:rPr lang="en-US" b="1" i="1" dirty="0"/>
              <a:t>higher education</a:t>
            </a:r>
            <a:r>
              <a:rPr lang="en-US" b="1" dirty="0"/>
              <a:t>” and “</a:t>
            </a:r>
            <a:r>
              <a:rPr lang="en-US" b="1" i="1" dirty="0"/>
              <a:t>other postsecondary education or training,</a:t>
            </a:r>
            <a:r>
              <a:rPr lang="en-US" b="1" dirty="0"/>
              <a:t>” the definition includes "</a:t>
            </a:r>
            <a:r>
              <a:rPr lang="en-US" b="1" i="1" dirty="0"/>
              <a:t>for at least one complete term.</a:t>
            </a:r>
            <a:r>
              <a:rPr lang="en-US" b="1" dirty="0"/>
              <a:t>" Does “</a:t>
            </a:r>
            <a:r>
              <a:rPr lang="en-US" b="1" i="1" dirty="0"/>
              <a:t>for at least one complete term</a:t>
            </a:r>
            <a:r>
              <a:rPr lang="en-US" b="1" dirty="0"/>
              <a:t>” mean any credit bearing term no matter the duration (e.g., summer, between semesters “inter-terms,” online courses, credit bearing independent study, etc.)?</a:t>
            </a:r>
          </a:p>
          <a:p>
            <a:r>
              <a:rPr lang="en-US" dirty="0"/>
              <a:t>Enrollment should be continuous for one complete term, including semester, quarter, summer, between semester “inter-terms,” online course, or credit bearing independent study. It is the responsibility of the State to define the “</a:t>
            </a:r>
            <a:r>
              <a:rPr lang="en-US" i="1" dirty="0"/>
              <a:t>term.</a:t>
            </a:r>
            <a:r>
              <a:rPr lang="en-US" dirty="0"/>
              <a:t>”</a:t>
            </a:r>
          </a:p>
        </p:txBody>
      </p:sp>
    </p:spTree>
    <p:extLst>
      <p:ext uri="{BB962C8B-B14F-4D97-AF65-F5344CB8AC3E}">
        <p14:creationId xmlns:p14="http://schemas.microsoft.com/office/powerpoint/2010/main" val="2751538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022" y="146730"/>
            <a:ext cx="11831955" cy="713232"/>
          </a:xfrm>
        </p:spPr>
        <p:txBody>
          <a:bodyPr>
            <a:normAutofit fontScale="90000"/>
          </a:bodyPr>
          <a:lstStyle/>
          <a:p>
            <a:r>
              <a:rPr lang="en-US" dirty="0">
                <a:solidFill>
                  <a:schemeClr val="bg1"/>
                </a:solidFill>
              </a:rPr>
              <a:t>Other Postsecondary Education or Training (4)</a:t>
            </a:r>
          </a:p>
        </p:txBody>
      </p:sp>
      <p:sp>
        <p:nvSpPr>
          <p:cNvPr id="3" name="Content Placeholder 2"/>
          <p:cNvSpPr>
            <a:spLocks noGrp="1"/>
          </p:cNvSpPr>
          <p:nvPr>
            <p:ph idx="1"/>
          </p:nvPr>
        </p:nvSpPr>
        <p:spPr/>
        <p:txBody>
          <a:bodyPr>
            <a:normAutofit fontScale="92500" lnSpcReduction="10000"/>
          </a:bodyPr>
          <a:lstStyle/>
          <a:p>
            <a:r>
              <a:rPr lang="en-US" b="1" dirty="0"/>
              <a:t>Some adult education programs and workforce development programs have open enrollment or exit dates, others have short timeframes (e.g., month-long resume writing class or a 10-week welding class). Would completion of these examples be counted as “</a:t>
            </a:r>
            <a:r>
              <a:rPr lang="en-US" b="1" i="1" dirty="0"/>
              <a:t>one complete term</a:t>
            </a:r>
            <a:r>
              <a:rPr lang="en-US" b="1" dirty="0"/>
              <a:t>” and included as “</a:t>
            </a:r>
            <a:r>
              <a:rPr lang="en-US" b="1" i="1" dirty="0"/>
              <a:t>enrolled in other postsecondary education and training?</a:t>
            </a:r>
            <a:r>
              <a:rPr lang="en-US" b="1" dirty="0"/>
              <a:t>”</a:t>
            </a:r>
          </a:p>
          <a:p>
            <a:r>
              <a:rPr lang="en-US" dirty="0"/>
              <a:t>Yes, completion of short-term education and training programs would be considered “</a:t>
            </a:r>
            <a:r>
              <a:rPr lang="en-US" i="1" dirty="0"/>
              <a:t>enrolled in other postsecondary education and training.</a:t>
            </a:r>
            <a:r>
              <a:rPr lang="en-US" dirty="0"/>
              <a:t>”</a:t>
            </a:r>
          </a:p>
        </p:txBody>
      </p:sp>
    </p:spTree>
    <p:extLst>
      <p:ext uri="{BB962C8B-B14F-4D97-AF65-F5344CB8AC3E}">
        <p14:creationId xmlns:p14="http://schemas.microsoft.com/office/powerpoint/2010/main" val="505844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729" y="114833"/>
            <a:ext cx="11612880" cy="713232"/>
          </a:xfrm>
        </p:spPr>
        <p:txBody>
          <a:bodyPr>
            <a:normAutofit fontScale="90000"/>
          </a:bodyPr>
          <a:lstStyle/>
          <a:p>
            <a:r>
              <a:rPr lang="en-US" dirty="0">
                <a:solidFill>
                  <a:schemeClr val="bg1"/>
                </a:solidFill>
              </a:rPr>
              <a:t>Other Postsecondary Education or Training (5)</a:t>
            </a:r>
          </a:p>
        </p:txBody>
      </p:sp>
      <p:sp>
        <p:nvSpPr>
          <p:cNvPr id="3" name="Content Placeholder 2"/>
          <p:cNvSpPr>
            <a:spLocks noGrp="1"/>
          </p:cNvSpPr>
          <p:nvPr>
            <p:ph idx="1"/>
          </p:nvPr>
        </p:nvSpPr>
        <p:spPr/>
        <p:txBody>
          <a:bodyPr>
            <a:normAutofit fontScale="92500" lnSpcReduction="20000"/>
          </a:bodyPr>
          <a:lstStyle/>
          <a:p>
            <a:r>
              <a:rPr lang="en-US" b="1" dirty="0"/>
              <a:t>Would programs such as a mission, Peace Corps, Vista, or AmeriCorps be considered "</a:t>
            </a:r>
            <a:r>
              <a:rPr lang="en-US" b="1" i="1" dirty="0"/>
              <a:t>other postsecondary education or training?</a:t>
            </a:r>
            <a:r>
              <a:rPr lang="en-US" b="1" dirty="0"/>
              <a:t>" If so, how would "</a:t>
            </a:r>
            <a:r>
              <a:rPr lang="en-US" b="1" i="1" dirty="0"/>
              <a:t>for at least one complete term</a:t>
            </a:r>
            <a:r>
              <a:rPr lang="en-US" b="1" dirty="0"/>
              <a:t>" be defined?</a:t>
            </a:r>
          </a:p>
          <a:p>
            <a:r>
              <a:rPr lang="en-US" dirty="0"/>
              <a:t>These examples should be treated as “</a:t>
            </a:r>
            <a:r>
              <a:rPr lang="en-US" i="1" dirty="0"/>
              <a:t>other postsecondary education or training.</a:t>
            </a:r>
            <a:r>
              <a:rPr lang="en-US" dirty="0"/>
              <a:t>” Any formal program (e.g., a program that contains a formal application/approval process), that is at least in part about skill-building and experience-building, qualify as "</a:t>
            </a:r>
            <a:r>
              <a:rPr lang="en-US" i="1" dirty="0"/>
              <a:t>other post-secondary or training</a:t>
            </a:r>
            <a:r>
              <a:rPr lang="en-US" dirty="0"/>
              <a:t>." This could include Peace Corps, Vista, AmeriCorps programs, and others.</a:t>
            </a:r>
          </a:p>
        </p:txBody>
      </p:sp>
    </p:spTree>
    <p:extLst>
      <p:ext uri="{BB962C8B-B14F-4D97-AF65-F5344CB8AC3E}">
        <p14:creationId xmlns:p14="http://schemas.microsoft.com/office/powerpoint/2010/main" val="4160440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222" y="125466"/>
            <a:ext cx="11679555" cy="713232"/>
          </a:xfrm>
        </p:spPr>
        <p:txBody>
          <a:bodyPr>
            <a:normAutofit fontScale="90000"/>
          </a:bodyPr>
          <a:lstStyle/>
          <a:p>
            <a:r>
              <a:rPr lang="en-US" dirty="0">
                <a:solidFill>
                  <a:schemeClr val="bg1"/>
                </a:solidFill>
              </a:rPr>
              <a:t>Other Postsecondary Education or Training (6)</a:t>
            </a:r>
          </a:p>
        </p:txBody>
      </p:sp>
      <p:sp>
        <p:nvSpPr>
          <p:cNvPr id="3" name="Content Placeholder 2"/>
          <p:cNvSpPr>
            <a:spLocks noGrp="1"/>
          </p:cNvSpPr>
          <p:nvPr>
            <p:ph idx="1"/>
          </p:nvPr>
        </p:nvSpPr>
        <p:spPr/>
        <p:txBody>
          <a:bodyPr/>
          <a:lstStyle/>
          <a:p>
            <a:r>
              <a:rPr lang="en-US" b="1" dirty="0"/>
              <a:t>How should stay at home parents be counted?</a:t>
            </a:r>
          </a:p>
          <a:p>
            <a:endParaRPr lang="en-US" b="1" dirty="0"/>
          </a:p>
          <a:p>
            <a:r>
              <a:rPr lang="en-US" dirty="0"/>
              <a:t>Stay at home parents would be counted as “not engaged” for the SPP/APR. However, a State may choose to collect these data and report such a category if stakeholders deem this information useful for system or program improvement.</a:t>
            </a:r>
          </a:p>
          <a:p>
            <a:endParaRPr lang="en-US" dirty="0"/>
          </a:p>
        </p:txBody>
      </p:sp>
    </p:spTree>
    <p:extLst>
      <p:ext uri="{BB962C8B-B14F-4D97-AF65-F5344CB8AC3E}">
        <p14:creationId xmlns:p14="http://schemas.microsoft.com/office/powerpoint/2010/main" val="36312293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R4OB7GBp"/>
  <p:tag name="ARTICULATE_SLIDE_COUNT" val="13"/>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DE-Wide-PowerPoint-Blue_access" id="{B6556C5B-C312-4C9B-9196-4E2B70A27846}" vid="{FD875DF7-C33D-480A-A2BD-7A8541B03D7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CDE-Wide-PowerPoint-Blue_access</Template>
  <TotalTime>161</TotalTime>
  <Words>1370</Words>
  <Application>Microsoft Office PowerPoint</Application>
  <PresentationFormat>Widescreen</PresentationFormat>
  <Paragraphs>86</Paragraphs>
  <Slides>18</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Museo Slab 500</vt:lpstr>
      <vt:lpstr>Verdana</vt:lpstr>
      <vt:lpstr>Office Theme</vt:lpstr>
      <vt:lpstr>Post-School Outcomes Data Collection Process Frequently Asked Questions</vt:lpstr>
      <vt:lpstr>Frequently Asked Questions</vt:lpstr>
      <vt:lpstr>What is Other Postsecondary Education or Training?</vt:lpstr>
      <vt:lpstr>Other Postsecondary Education or Training (1)</vt:lpstr>
      <vt:lpstr>Other Postsecondary Education or Training (2)</vt:lpstr>
      <vt:lpstr>Other Postsecondary Education or Training (3)</vt:lpstr>
      <vt:lpstr>Other Postsecondary Education or Training (4)</vt:lpstr>
      <vt:lpstr>Other Postsecondary Education or Training (5)</vt:lpstr>
      <vt:lpstr>Other Postsecondary Education or Training (6)</vt:lpstr>
      <vt:lpstr>Competitive Employment (1)</vt:lpstr>
      <vt:lpstr>Competitive Employment (2)</vt:lpstr>
      <vt:lpstr>Some Other Employment (1)</vt:lpstr>
      <vt:lpstr>Some Other Employment (2)</vt:lpstr>
      <vt:lpstr>Other Employment (1)</vt:lpstr>
      <vt:lpstr>Other Employment (2) </vt:lpstr>
      <vt:lpstr>Other Employment (3)</vt:lpstr>
      <vt:lpstr>Thank you for all that you do for your students!  Thank you in advance for your time and effort in collecting accurate information during the post-school outcome interview process.  Your hard work is greatly appreciated!</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Post-School Outcomes Data Collection Process Frequently Asked Questions</dc:title>
  <dc:creator>Lott, Gail Ed. D.</dc:creator>
  <cp:lastModifiedBy>Lott, Gail Ed. D.</cp:lastModifiedBy>
  <cp:revision>2</cp:revision>
  <dcterms:created xsi:type="dcterms:W3CDTF">2024-05-09T12:06:25Z</dcterms:created>
  <dcterms:modified xsi:type="dcterms:W3CDTF">2024-05-09T14:47:27Z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EB51D0F1-B82E-4D27-AC37-02045F6CDE9A</vt:lpwstr>
  </property>
  <property fmtid="{D5CDD505-2E9C-101B-9397-08002B2CF9AE}" pid="3" name="ArticulatePath">
    <vt:lpwstr>CDE-Wide-PowerPoint-Blue</vt:lpwstr>
  </property>
</Properties>
</file>