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heme/theme2.xml" ContentType="application/vnd.openxmlformats-officedocument.them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notesSlides/notesSlide1.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47"/>
  </p:notesMasterIdLst>
  <p:sldIdLst>
    <p:sldId id="256" r:id="rId2"/>
    <p:sldId id="264" r:id="rId3"/>
    <p:sldId id="276" r:id="rId4"/>
    <p:sldId id="277" r:id="rId5"/>
    <p:sldId id="278" r:id="rId6"/>
    <p:sldId id="281" r:id="rId7"/>
    <p:sldId id="279" r:id="rId8"/>
    <p:sldId id="280" r:id="rId9"/>
    <p:sldId id="283" r:id="rId10"/>
    <p:sldId id="301" r:id="rId11"/>
    <p:sldId id="349" r:id="rId12"/>
    <p:sldId id="419" r:id="rId13"/>
    <p:sldId id="350" r:id="rId14"/>
    <p:sldId id="299" r:id="rId15"/>
    <p:sldId id="288" r:id="rId16"/>
    <p:sldId id="287" r:id="rId17"/>
    <p:sldId id="420" r:id="rId18"/>
    <p:sldId id="290" r:id="rId19"/>
    <p:sldId id="313" r:id="rId20"/>
    <p:sldId id="293" r:id="rId21"/>
    <p:sldId id="347" r:id="rId22"/>
    <p:sldId id="294" r:id="rId23"/>
    <p:sldId id="305" r:id="rId24"/>
    <p:sldId id="304" r:id="rId25"/>
    <p:sldId id="338" r:id="rId26"/>
    <p:sldId id="342" r:id="rId27"/>
    <p:sldId id="348" r:id="rId28"/>
    <p:sldId id="324" r:id="rId29"/>
    <p:sldId id="325" r:id="rId30"/>
    <p:sldId id="322" r:id="rId31"/>
    <p:sldId id="323" r:id="rId32"/>
    <p:sldId id="327" r:id="rId33"/>
    <p:sldId id="329" r:id="rId34"/>
    <p:sldId id="321" r:id="rId35"/>
    <p:sldId id="326" r:id="rId36"/>
    <p:sldId id="344" r:id="rId37"/>
    <p:sldId id="345" r:id="rId38"/>
    <p:sldId id="346" r:id="rId39"/>
    <p:sldId id="332" r:id="rId40"/>
    <p:sldId id="424" r:id="rId41"/>
    <p:sldId id="425" r:id="rId42"/>
    <p:sldId id="421" r:id="rId43"/>
    <p:sldId id="422" r:id="rId44"/>
    <p:sldId id="423" r:id="rId45"/>
    <p:sldId id="418" r:id="rId46"/>
  </p:sldIdLst>
  <p:sldSz cx="12192000" cy="6858000"/>
  <p:notesSz cx="7315200" cy="9601200"/>
  <p:custDataLst>
    <p:tags r:id="rId4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52A0"/>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60" autoAdjust="0"/>
    <p:restoredTop sz="96684" autoAdjust="0"/>
  </p:normalViewPr>
  <p:slideViewPr>
    <p:cSldViewPr snapToGrid="0">
      <p:cViewPr varScale="1">
        <p:scale>
          <a:sx n="91" d="100"/>
          <a:sy n="91" d="100"/>
        </p:scale>
        <p:origin x="461"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411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gs" Target="tags/tag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8B79007-AC7D-45B4-9D63-ABF533665125}" type="doc">
      <dgm:prSet loTypeId="urn:microsoft.com/office/officeart/2005/8/layout/hChevron3" loCatId="process" qsTypeId="urn:microsoft.com/office/officeart/2005/8/quickstyle/simple1" qsCatId="simple" csTypeId="urn:microsoft.com/office/officeart/2005/8/colors/accent0_3" csCatId="mainScheme" phldr="1"/>
      <dgm:spPr/>
    </dgm:pt>
    <dgm:pt modelId="{6B6953D8-6130-4C5C-9EE2-4329CA596A34}">
      <dgm:prSet phldrT="[Text]" custT="1"/>
      <dgm:spPr/>
      <dgm:t>
        <a:bodyPr/>
        <a:lstStyle/>
        <a:p>
          <a:r>
            <a:rPr lang="en-US" sz="2400" dirty="0"/>
            <a:t>Graduation</a:t>
          </a:r>
        </a:p>
      </dgm:t>
    </dgm:pt>
    <dgm:pt modelId="{EC506CAD-088A-437D-B09D-B156FAB5AAF0}" type="parTrans" cxnId="{36A15A5B-4FA7-4EB9-96A1-D1CCC5F51132}">
      <dgm:prSet/>
      <dgm:spPr/>
      <dgm:t>
        <a:bodyPr/>
        <a:lstStyle/>
        <a:p>
          <a:endParaRPr lang="en-US" sz="2400"/>
        </a:p>
      </dgm:t>
    </dgm:pt>
    <dgm:pt modelId="{ED6A17CE-7B4C-4799-8087-A174473ACF9F}" type="sibTrans" cxnId="{36A15A5B-4FA7-4EB9-96A1-D1CCC5F51132}">
      <dgm:prSet/>
      <dgm:spPr/>
      <dgm:t>
        <a:bodyPr/>
        <a:lstStyle/>
        <a:p>
          <a:endParaRPr lang="en-US" sz="2400"/>
        </a:p>
      </dgm:t>
    </dgm:pt>
    <dgm:pt modelId="{0D892F88-01BC-4E0E-A227-9EDDE003F579}">
      <dgm:prSet phldrT="[Text]" custT="1"/>
      <dgm:spPr>
        <a:solidFill>
          <a:schemeClr val="accent4">
            <a:lumMod val="50000"/>
          </a:schemeClr>
        </a:solidFill>
      </dgm:spPr>
      <dgm:t>
        <a:bodyPr/>
        <a:lstStyle/>
        <a:p>
          <a:r>
            <a:rPr lang="en-US" sz="2400" dirty="0"/>
            <a:t>Best of Cohort Rate</a:t>
          </a:r>
        </a:p>
      </dgm:t>
    </dgm:pt>
    <dgm:pt modelId="{0EB5F585-6B02-439B-9DDC-5C46DC429E7C}" type="parTrans" cxnId="{9920F91C-F870-48E1-A8A6-C7524DB453AA}">
      <dgm:prSet/>
      <dgm:spPr/>
      <dgm:t>
        <a:bodyPr/>
        <a:lstStyle/>
        <a:p>
          <a:endParaRPr lang="en-US" sz="2400"/>
        </a:p>
      </dgm:t>
    </dgm:pt>
    <dgm:pt modelId="{0752CC3C-9089-41DF-B350-CF15BD569172}" type="sibTrans" cxnId="{9920F91C-F870-48E1-A8A6-C7524DB453AA}">
      <dgm:prSet/>
      <dgm:spPr/>
      <dgm:t>
        <a:bodyPr/>
        <a:lstStyle/>
        <a:p>
          <a:endParaRPr lang="en-US" sz="2400"/>
        </a:p>
      </dgm:t>
    </dgm:pt>
    <dgm:pt modelId="{6E581A6F-572C-4AE5-9E60-EE20F9E2A55A}">
      <dgm:prSet phldrT="[Text]" custT="1"/>
      <dgm:spPr>
        <a:solidFill>
          <a:schemeClr val="accent6">
            <a:lumMod val="75000"/>
          </a:schemeClr>
        </a:solidFill>
      </dgm:spPr>
      <dgm:t>
        <a:bodyPr/>
        <a:lstStyle/>
        <a:p>
          <a:r>
            <a:rPr lang="en-US" sz="2400" dirty="0"/>
            <a:t>Indicator 1</a:t>
          </a:r>
        </a:p>
      </dgm:t>
    </dgm:pt>
    <dgm:pt modelId="{8750CCE2-363A-4AEF-A4AA-632EC16433FD}" type="parTrans" cxnId="{2F514AEB-93C9-48CF-918E-70090027F1ED}">
      <dgm:prSet/>
      <dgm:spPr/>
      <dgm:t>
        <a:bodyPr/>
        <a:lstStyle/>
        <a:p>
          <a:endParaRPr lang="en-US" sz="2400"/>
        </a:p>
      </dgm:t>
    </dgm:pt>
    <dgm:pt modelId="{5FFF66B3-25A9-4D1B-A3FE-811904960AA9}" type="sibTrans" cxnId="{2F514AEB-93C9-48CF-918E-70090027F1ED}">
      <dgm:prSet/>
      <dgm:spPr/>
      <dgm:t>
        <a:bodyPr/>
        <a:lstStyle/>
        <a:p>
          <a:endParaRPr lang="en-US" sz="2400"/>
        </a:p>
      </dgm:t>
    </dgm:pt>
    <dgm:pt modelId="{E99E477F-037A-4E6F-A750-21802C65F299}" type="pres">
      <dgm:prSet presAssocID="{68B79007-AC7D-45B4-9D63-ABF533665125}" presName="Name0" presStyleCnt="0">
        <dgm:presLayoutVars>
          <dgm:dir/>
          <dgm:resizeHandles val="exact"/>
        </dgm:presLayoutVars>
      </dgm:prSet>
      <dgm:spPr/>
    </dgm:pt>
    <dgm:pt modelId="{8A0729CF-869A-44FC-86F3-5654B18887AF}" type="pres">
      <dgm:prSet presAssocID="{6B6953D8-6130-4C5C-9EE2-4329CA596A34}" presName="parTxOnly" presStyleLbl="node1" presStyleIdx="0" presStyleCnt="3">
        <dgm:presLayoutVars>
          <dgm:bulletEnabled val="1"/>
        </dgm:presLayoutVars>
      </dgm:prSet>
      <dgm:spPr/>
    </dgm:pt>
    <dgm:pt modelId="{8EB028E0-AFD3-4E88-ADF2-F79775755415}" type="pres">
      <dgm:prSet presAssocID="{ED6A17CE-7B4C-4799-8087-A174473ACF9F}" presName="parSpace" presStyleCnt="0"/>
      <dgm:spPr/>
    </dgm:pt>
    <dgm:pt modelId="{D2897FBC-B03A-4E15-A1BE-0699BA073B51}" type="pres">
      <dgm:prSet presAssocID="{0D892F88-01BC-4E0E-A227-9EDDE003F579}" presName="parTxOnly" presStyleLbl="node1" presStyleIdx="1" presStyleCnt="3" custLinFactNeighborX="0" custLinFactNeighborY="11803">
        <dgm:presLayoutVars>
          <dgm:bulletEnabled val="1"/>
        </dgm:presLayoutVars>
      </dgm:prSet>
      <dgm:spPr/>
    </dgm:pt>
    <dgm:pt modelId="{A7626E7A-33E8-4C50-A39A-C3EBE74E1FB8}" type="pres">
      <dgm:prSet presAssocID="{0752CC3C-9089-41DF-B350-CF15BD569172}" presName="parSpace" presStyleCnt="0"/>
      <dgm:spPr/>
    </dgm:pt>
    <dgm:pt modelId="{92273472-3F45-4D5A-9670-2BA19664CD36}" type="pres">
      <dgm:prSet presAssocID="{6E581A6F-572C-4AE5-9E60-EE20F9E2A55A}" presName="parTxOnly" presStyleLbl="node1" presStyleIdx="2" presStyleCnt="3" custLinFactNeighborX="572">
        <dgm:presLayoutVars>
          <dgm:bulletEnabled val="1"/>
        </dgm:presLayoutVars>
      </dgm:prSet>
      <dgm:spPr/>
    </dgm:pt>
  </dgm:ptLst>
  <dgm:cxnLst>
    <dgm:cxn modelId="{9920F91C-F870-48E1-A8A6-C7524DB453AA}" srcId="{68B79007-AC7D-45B4-9D63-ABF533665125}" destId="{0D892F88-01BC-4E0E-A227-9EDDE003F579}" srcOrd="1" destOrd="0" parTransId="{0EB5F585-6B02-439B-9DDC-5C46DC429E7C}" sibTransId="{0752CC3C-9089-41DF-B350-CF15BD569172}"/>
    <dgm:cxn modelId="{36A15A5B-4FA7-4EB9-96A1-D1CCC5F51132}" srcId="{68B79007-AC7D-45B4-9D63-ABF533665125}" destId="{6B6953D8-6130-4C5C-9EE2-4329CA596A34}" srcOrd="0" destOrd="0" parTransId="{EC506CAD-088A-437D-B09D-B156FAB5AAF0}" sibTransId="{ED6A17CE-7B4C-4799-8087-A174473ACF9F}"/>
    <dgm:cxn modelId="{08B02292-8491-4F9F-92F0-3BC0C626B065}" type="presOf" srcId="{6B6953D8-6130-4C5C-9EE2-4329CA596A34}" destId="{8A0729CF-869A-44FC-86F3-5654B18887AF}" srcOrd="0" destOrd="0" presId="urn:microsoft.com/office/officeart/2005/8/layout/hChevron3"/>
    <dgm:cxn modelId="{80F63CB2-0FE5-4BFC-863F-AE0A42B37EB4}" type="presOf" srcId="{68B79007-AC7D-45B4-9D63-ABF533665125}" destId="{E99E477F-037A-4E6F-A750-21802C65F299}" srcOrd="0" destOrd="0" presId="urn:microsoft.com/office/officeart/2005/8/layout/hChevron3"/>
    <dgm:cxn modelId="{B8156BD0-58E7-423F-8B62-9374E3D44F32}" type="presOf" srcId="{0D892F88-01BC-4E0E-A227-9EDDE003F579}" destId="{D2897FBC-B03A-4E15-A1BE-0699BA073B51}" srcOrd="0" destOrd="0" presId="urn:microsoft.com/office/officeart/2005/8/layout/hChevron3"/>
    <dgm:cxn modelId="{592EFDDE-D0DB-4587-B305-8AC422315A0A}" type="presOf" srcId="{6E581A6F-572C-4AE5-9E60-EE20F9E2A55A}" destId="{92273472-3F45-4D5A-9670-2BA19664CD36}" srcOrd="0" destOrd="0" presId="urn:microsoft.com/office/officeart/2005/8/layout/hChevron3"/>
    <dgm:cxn modelId="{2F514AEB-93C9-48CF-918E-70090027F1ED}" srcId="{68B79007-AC7D-45B4-9D63-ABF533665125}" destId="{6E581A6F-572C-4AE5-9E60-EE20F9E2A55A}" srcOrd="2" destOrd="0" parTransId="{8750CCE2-363A-4AEF-A4AA-632EC16433FD}" sibTransId="{5FFF66B3-25A9-4D1B-A3FE-811904960AA9}"/>
    <dgm:cxn modelId="{1DF45A87-A84D-49CC-A63A-613ADAD7DE28}" type="presParOf" srcId="{E99E477F-037A-4E6F-A750-21802C65F299}" destId="{8A0729CF-869A-44FC-86F3-5654B18887AF}" srcOrd="0" destOrd="0" presId="urn:microsoft.com/office/officeart/2005/8/layout/hChevron3"/>
    <dgm:cxn modelId="{CADD0671-E86E-49D1-8922-41610D6F2F79}" type="presParOf" srcId="{E99E477F-037A-4E6F-A750-21802C65F299}" destId="{8EB028E0-AFD3-4E88-ADF2-F79775755415}" srcOrd="1" destOrd="0" presId="urn:microsoft.com/office/officeart/2005/8/layout/hChevron3"/>
    <dgm:cxn modelId="{DCE9469F-D497-4845-88C1-256351507A19}" type="presParOf" srcId="{E99E477F-037A-4E6F-A750-21802C65F299}" destId="{D2897FBC-B03A-4E15-A1BE-0699BA073B51}" srcOrd="2" destOrd="0" presId="urn:microsoft.com/office/officeart/2005/8/layout/hChevron3"/>
    <dgm:cxn modelId="{FD6A6437-8B5D-44AD-A71F-C2BE4CFC9B3D}" type="presParOf" srcId="{E99E477F-037A-4E6F-A750-21802C65F299}" destId="{A7626E7A-33E8-4C50-A39A-C3EBE74E1FB8}" srcOrd="3" destOrd="0" presId="urn:microsoft.com/office/officeart/2005/8/layout/hChevron3"/>
    <dgm:cxn modelId="{21DB076F-64D5-45A3-8E98-2DA4166BFACE}" type="presParOf" srcId="{E99E477F-037A-4E6F-A750-21802C65F299}" destId="{92273472-3F45-4D5A-9670-2BA19664CD36}" srcOrd="4"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8B79007-AC7D-45B4-9D63-ABF533665125}" type="doc">
      <dgm:prSet loTypeId="urn:microsoft.com/office/officeart/2005/8/layout/hChevron3" loCatId="process" qsTypeId="urn:microsoft.com/office/officeart/2005/8/quickstyle/simple1" qsCatId="simple" csTypeId="urn:microsoft.com/office/officeart/2005/8/colors/accent0_3" csCatId="mainScheme" phldr="1"/>
      <dgm:spPr/>
    </dgm:pt>
    <dgm:pt modelId="{6B6953D8-6130-4C5C-9EE2-4329CA596A34}">
      <dgm:prSet phldrT="[Text]" custT="1"/>
      <dgm:spPr/>
      <dgm:t>
        <a:bodyPr/>
        <a:lstStyle/>
        <a:p>
          <a:r>
            <a:rPr lang="en-US" sz="2400" dirty="0"/>
            <a:t>Regular Assessment</a:t>
          </a:r>
        </a:p>
      </dgm:t>
    </dgm:pt>
    <dgm:pt modelId="{EC506CAD-088A-437D-B09D-B156FAB5AAF0}" type="parTrans" cxnId="{36A15A5B-4FA7-4EB9-96A1-D1CCC5F51132}">
      <dgm:prSet/>
      <dgm:spPr/>
      <dgm:t>
        <a:bodyPr/>
        <a:lstStyle/>
        <a:p>
          <a:endParaRPr lang="en-US" sz="2400"/>
        </a:p>
      </dgm:t>
    </dgm:pt>
    <dgm:pt modelId="{ED6A17CE-7B4C-4799-8087-A174473ACF9F}" type="sibTrans" cxnId="{36A15A5B-4FA7-4EB9-96A1-D1CCC5F51132}">
      <dgm:prSet/>
      <dgm:spPr/>
      <dgm:t>
        <a:bodyPr/>
        <a:lstStyle/>
        <a:p>
          <a:endParaRPr lang="en-US" sz="2400"/>
        </a:p>
      </dgm:t>
    </dgm:pt>
    <dgm:pt modelId="{0D892F88-01BC-4E0E-A227-9EDDE003F579}">
      <dgm:prSet phldrT="[Text]" custT="1"/>
      <dgm:spPr>
        <a:solidFill>
          <a:schemeClr val="accent4">
            <a:lumMod val="50000"/>
          </a:schemeClr>
        </a:solidFill>
      </dgm:spPr>
      <dgm:t>
        <a:bodyPr/>
        <a:lstStyle/>
        <a:p>
          <a:r>
            <a:rPr lang="en-US" sz="2400" dirty="0"/>
            <a:t>Mean Scale Score</a:t>
          </a:r>
        </a:p>
      </dgm:t>
    </dgm:pt>
    <dgm:pt modelId="{0EB5F585-6B02-439B-9DDC-5C46DC429E7C}" type="parTrans" cxnId="{9920F91C-F870-48E1-A8A6-C7524DB453AA}">
      <dgm:prSet/>
      <dgm:spPr/>
      <dgm:t>
        <a:bodyPr/>
        <a:lstStyle/>
        <a:p>
          <a:endParaRPr lang="en-US" sz="2400"/>
        </a:p>
      </dgm:t>
    </dgm:pt>
    <dgm:pt modelId="{0752CC3C-9089-41DF-B350-CF15BD569172}" type="sibTrans" cxnId="{9920F91C-F870-48E1-A8A6-C7524DB453AA}">
      <dgm:prSet/>
      <dgm:spPr/>
      <dgm:t>
        <a:bodyPr/>
        <a:lstStyle/>
        <a:p>
          <a:endParaRPr lang="en-US" sz="2400"/>
        </a:p>
      </dgm:t>
    </dgm:pt>
    <dgm:pt modelId="{6E581A6F-572C-4AE5-9E60-EE20F9E2A55A}">
      <dgm:prSet phldrT="[Text]" custT="1"/>
      <dgm:spPr>
        <a:solidFill>
          <a:schemeClr val="accent6">
            <a:lumMod val="75000"/>
          </a:schemeClr>
        </a:solidFill>
      </dgm:spPr>
      <dgm:t>
        <a:bodyPr/>
        <a:lstStyle/>
        <a:p>
          <a:r>
            <a:rPr lang="en-US" sz="2400" dirty="0"/>
            <a:t>Indicator 3B</a:t>
          </a:r>
        </a:p>
      </dgm:t>
    </dgm:pt>
    <dgm:pt modelId="{8750CCE2-363A-4AEF-A4AA-632EC16433FD}" type="parTrans" cxnId="{2F514AEB-93C9-48CF-918E-70090027F1ED}">
      <dgm:prSet/>
      <dgm:spPr/>
      <dgm:t>
        <a:bodyPr/>
        <a:lstStyle/>
        <a:p>
          <a:endParaRPr lang="en-US" sz="2400"/>
        </a:p>
      </dgm:t>
    </dgm:pt>
    <dgm:pt modelId="{5FFF66B3-25A9-4D1B-A3FE-811904960AA9}" type="sibTrans" cxnId="{2F514AEB-93C9-48CF-918E-70090027F1ED}">
      <dgm:prSet/>
      <dgm:spPr/>
      <dgm:t>
        <a:bodyPr/>
        <a:lstStyle/>
        <a:p>
          <a:endParaRPr lang="en-US" sz="2400"/>
        </a:p>
      </dgm:t>
    </dgm:pt>
    <dgm:pt modelId="{E99E477F-037A-4E6F-A750-21802C65F299}" type="pres">
      <dgm:prSet presAssocID="{68B79007-AC7D-45B4-9D63-ABF533665125}" presName="Name0" presStyleCnt="0">
        <dgm:presLayoutVars>
          <dgm:dir/>
          <dgm:resizeHandles val="exact"/>
        </dgm:presLayoutVars>
      </dgm:prSet>
      <dgm:spPr/>
    </dgm:pt>
    <dgm:pt modelId="{8A0729CF-869A-44FC-86F3-5654B18887AF}" type="pres">
      <dgm:prSet presAssocID="{6B6953D8-6130-4C5C-9EE2-4329CA596A34}" presName="parTxOnly" presStyleLbl="node1" presStyleIdx="0" presStyleCnt="3" custLinFactNeighborX="7193" custLinFactNeighborY="-37330">
        <dgm:presLayoutVars>
          <dgm:bulletEnabled val="1"/>
        </dgm:presLayoutVars>
      </dgm:prSet>
      <dgm:spPr/>
    </dgm:pt>
    <dgm:pt modelId="{8EB028E0-AFD3-4E88-ADF2-F79775755415}" type="pres">
      <dgm:prSet presAssocID="{ED6A17CE-7B4C-4799-8087-A174473ACF9F}" presName="parSpace" presStyleCnt="0"/>
      <dgm:spPr/>
    </dgm:pt>
    <dgm:pt modelId="{D2897FBC-B03A-4E15-A1BE-0699BA073B51}" type="pres">
      <dgm:prSet presAssocID="{0D892F88-01BC-4E0E-A227-9EDDE003F579}" presName="parTxOnly" presStyleLbl="node1" presStyleIdx="1" presStyleCnt="3" custLinFactNeighborX="7765">
        <dgm:presLayoutVars>
          <dgm:bulletEnabled val="1"/>
        </dgm:presLayoutVars>
      </dgm:prSet>
      <dgm:spPr/>
    </dgm:pt>
    <dgm:pt modelId="{A7626E7A-33E8-4C50-A39A-C3EBE74E1FB8}" type="pres">
      <dgm:prSet presAssocID="{0752CC3C-9089-41DF-B350-CF15BD569172}" presName="parSpace" presStyleCnt="0"/>
      <dgm:spPr/>
    </dgm:pt>
    <dgm:pt modelId="{92273472-3F45-4D5A-9670-2BA19664CD36}" type="pres">
      <dgm:prSet presAssocID="{6E581A6F-572C-4AE5-9E60-EE20F9E2A55A}" presName="parTxOnly" presStyleLbl="node1" presStyleIdx="2" presStyleCnt="3">
        <dgm:presLayoutVars>
          <dgm:bulletEnabled val="1"/>
        </dgm:presLayoutVars>
      </dgm:prSet>
      <dgm:spPr/>
    </dgm:pt>
  </dgm:ptLst>
  <dgm:cxnLst>
    <dgm:cxn modelId="{9920F91C-F870-48E1-A8A6-C7524DB453AA}" srcId="{68B79007-AC7D-45B4-9D63-ABF533665125}" destId="{0D892F88-01BC-4E0E-A227-9EDDE003F579}" srcOrd="1" destOrd="0" parTransId="{0EB5F585-6B02-439B-9DDC-5C46DC429E7C}" sibTransId="{0752CC3C-9089-41DF-B350-CF15BD569172}"/>
    <dgm:cxn modelId="{36A15A5B-4FA7-4EB9-96A1-D1CCC5F51132}" srcId="{68B79007-AC7D-45B4-9D63-ABF533665125}" destId="{6B6953D8-6130-4C5C-9EE2-4329CA596A34}" srcOrd="0" destOrd="0" parTransId="{EC506CAD-088A-437D-B09D-B156FAB5AAF0}" sibTransId="{ED6A17CE-7B4C-4799-8087-A174473ACF9F}"/>
    <dgm:cxn modelId="{08B02292-8491-4F9F-92F0-3BC0C626B065}" type="presOf" srcId="{6B6953D8-6130-4C5C-9EE2-4329CA596A34}" destId="{8A0729CF-869A-44FC-86F3-5654B18887AF}" srcOrd="0" destOrd="0" presId="urn:microsoft.com/office/officeart/2005/8/layout/hChevron3"/>
    <dgm:cxn modelId="{80F63CB2-0FE5-4BFC-863F-AE0A42B37EB4}" type="presOf" srcId="{68B79007-AC7D-45B4-9D63-ABF533665125}" destId="{E99E477F-037A-4E6F-A750-21802C65F299}" srcOrd="0" destOrd="0" presId="urn:microsoft.com/office/officeart/2005/8/layout/hChevron3"/>
    <dgm:cxn modelId="{B8156BD0-58E7-423F-8B62-9374E3D44F32}" type="presOf" srcId="{0D892F88-01BC-4E0E-A227-9EDDE003F579}" destId="{D2897FBC-B03A-4E15-A1BE-0699BA073B51}" srcOrd="0" destOrd="0" presId="urn:microsoft.com/office/officeart/2005/8/layout/hChevron3"/>
    <dgm:cxn modelId="{592EFDDE-D0DB-4587-B305-8AC422315A0A}" type="presOf" srcId="{6E581A6F-572C-4AE5-9E60-EE20F9E2A55A}" destId="{92273472-3F45-4D5A-9670-2BA19664CD36}" srcOrd="0" destOrd="0" presId="urn:microsoft.com/office/officeart/2005/8/layout/hChevron3"/>
    <dgm:cxn modelId="{2F514AEB-93C9-48CF-918E-70090027F1ED}" srcId="{68B79007-AC7D-45B4-9D63-ABF533665125}" destId="{6E581A6F-572C-4AE5-9E60-EE20F9E2A55A}" srcOrd="2" destOrd="0" parTransId="{8750CCE2-363A-4AEF-A4AA-632EC16433FD}" sibTransId="{5FFF66B3-25A9-4D1B-A3FE-811904960AA9}"/>
    <dgm:cxn modelId="{1DF45A87-A84D-49CC-A63A-613ADAD7DE28}" type="presParOf" srcId="{E99E477F-037A-4E6F-A750-21802C65F299}" destId="{8A0729CF-869A-44FC-86F3-5654B18887AF}" srcOrd="0" destOrd="0" presId="urn:microsoft.com/office/officeart/2005/8/layout/hChevron3"/>
    <dgm:cxn modelId="{CADD0671-E86E-49D1-8922-41610D6F2F79}" type="presParOf" srcId="{E99E477F-037A-4E6F-A750-21802C65F299}" destId="{8EB028E0-AFD3-4E88-ADF2-F79775755415}" srcOrd="1" destOrd="0" presId="urn:microsoft.com/office/officeart/2005/8/layout/hChevron3"/>
    <dgm:cxn modelId="{DCE9469F-D497-4845-88C1-256351507A19}" type="presParOf" srcId="{E99E477F-037A-4E6F-A750-21802C65F299}" destId="{D2897FBC-B03A-4E15-A1BE-0699BA073B51}" srcOrd="2" destOrd="0" presId="urn:microsoft.com/office/officeart/2005/8/layout/hChevron3"/>
    <dgm:cxn modelId="{FD6A6437-8B5D-44AD-A71F-C2BE4CFC9B3D}" type="presParOf" srcId="{E99E477F-037A-4E6F-A750-21802C65F299}" destId="{A7626E7A-33E8-4C50-A39A-C3EBE74E1FB8}" srcOrd="3" destOrd="0" presId="urn:microsoft.com/office/officeart/2005/8/layout/hChevron3"/>
    <dgm:cxn modelId="{21DB076F-64D5-45A3-8E98-2DA4166BFACE}" type="presParOf" srcId="{E99E477F-037A-4E6F-A750-21802C65F299}" destId="{92273472-3F45-4D5A-9670-2BA19664CD36}" srcOrd="4" destOrd="0" presId="urn:microsoft.com/office/officeart/2005/8/layout/hChevron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8B79007-AC7D-45B4-9D63-ABF533665125}" type="doc">
      <dgm:prSet loTypeId="urn:microsoft.com/office/officeart/2005/8/layout/hChevron3" loCatId="process" qsTypeId="urn:microsoft.com/office/officeart/2005/8/quickstyle/simple1" qsCatId="simple" csTypeId="urn:microsoft.com/office/officeart/2005/8/colors/accent0_3" csCatId="mainScheme" phldr="1"/>
      <dgm:spPr/>
    </dgm:pt>
    <dgm:pt modelId="{6B6953D8-6130-4C5C-9EE2-4329CA596A34}">
      <dgm:prSet phldrT="[Text]" custT="1"/>
      <dgm:spPr/>
      <dgm:t>
        <a:bodyPr/>
        <a:lstStyle/>
        <a:p>
          <a:r>
            <a:rPr lang="en-US" sz="2400" dirty="0"/>
            <a:t>Alternate Assessment</a:t>
          </a:r>
        </a:p>
      </dgm:t>
    </dgm:pt>
    <dgm:pt modelId="{EC506CAD-088A-437D-B09D-B156FAB5AAF0}" type="parTrans" cxnId="{36A15A5B-4FA7-4EB9-96A1-D1CCC5F51132}">
      <dgm:prSet/>
      <dgm:spPr/>
      <dgm:t>
        <a:bodyPr/>
        <a:lstStyle/>
        <a:p>
          <a:endParaRPr lang="en-US" sz="2400"/>
        </a:p>
      </dgm:t>
    </dgm:pt>
    <dgm:pt modelId="{ED6A17CE-7B4C-4799-8087-A174473ACF9F}" type="sibTrans" cxnId="{36A15A5B-4FA7-4EB9-96A1-D1CCC5F51132}">
      <dgm:prSet/>
      <dgm:spPr/>
      <dgm:t>
        <a:bodyPr/>
        <a:lstStyle/>
        <a:p>
          <a:endParaRPr lang="en-US" sz="2400"/>
        </a:p>
      </dgm:t>
    </dgm:pt>
    <dgm:pt modelId="{0D892F88-01BC-4E0E-A227-9EDDE003F579}">
      <dgm:prSet phldrT="[Text]" custT="1"/>
      <dgm:spPr>
        <a:solidFill>
          <a:schemeClr val="accent4">
            <a:lumMod val="50000"/>
          </a:schemeClr>
        </a:solidFill>
      </dgm:spPr>
      <dgm:t>
        <a:bodyPr/>
        <a:lstStyle/>
        <a:p>
          <a:r>
            <a:rPr lang="en-US" sz="2400" dirty="0"/>
            <a:t>Proficiency Rate</a:t>
          </a:r>
        </a:p>
      </dgm:t>
    </dgm:pt>
    <dgm:pt modelId="{0EB5F585-6B02-439B-9DDC-5C46DC429E7C}" type="parTrans" cxnId="{9920F91C-F870-48E1-A8A6-C7524DB453AA}">
      <dgm:prSet/>
      <dgm:spPr/>
      <dgm:t>
        <a:bodyPr/>
        <a:lstStyle/>
        <a:p>
          <a:endParaRPr lang="en-US" sz="2400"/>
        </a:p>
      </dgm:t>
    </dgm:pt>
    <dgm:pt modelId="{0752CC3C-9089-41DF-B350-CF15BD569172}" type="sibTrans" cxnId="{9920F91C-F870-48E1-A8A6-C7524DB453AA}">
      <dgm:prSet/>
      <dgm:spPr/>
      <dgm:t>
        <a:bodyPr/>
        <a:lstStyle/>
        <a:p>
          <a:endParaRPr lang="en-US" sz="2400"/>
        </a:p>
      </dgm:t>
    </dgm:pt>
    <dgm:pt modelId="{6E581A6F-572C-4AE5-9E60-EE20F9E2A55A}">
      <dgm:prSet phldrT="[Text]" custT="1"/>
      <dgm:spPr>
        <a:solidFill>
          <a:schemeClr val="accent6">
            <a:lumMod val="75000"/>
          </a:schemeClr>
        </a:solidFill>
      </dgm:spPr>
      <dgm:t>
        <a:bodyPr/>
        <a:lstStyle/>
        <a:p>
          <a:r>
            <a:rPr lang="en-US" sz="2400" dirty="0"/>
            <a:t>Indicator 3C</a:t>
          </a:r>
        </a:p>
      </dgm:t>
    </dgm:pt>
    <dgm:pt modelId="{8750CCE2-363A-4AEF-A4AA-632EC16433FD}" type="parTrans" cxnId="{2F514AEB-93C9-48CF-918E-70090027F1ED}">
      <dgm:prSet/>
      <dgm:spPr/>
      <dgm:t>
        <a:bodyPr/>
        <a:lstStyle/>
        <a:p>
          <a:endParaRPr lang="en-US" sz="2400"/>
        </a:p>
      </dgm:t>
    </dgm:pt>
    <dgm:pt modelId="{5FFF66B3-25A9-4D1B-A3FE-811904960AA9}" type="sibTrans" cxnId="{2F514AEB-93C9-48CF-918E-70090027F1ED}">
      <dgm:prSet/>
      <dgm:spPr/>
      <dgm:t>
        <a:bodyPr/>
        <a:lstStyle/>
        <a:p>
          <a:endParaRPr lang="en-US" sz="2400"/>
        </a:p>
      </dgm:t>
    </dgm:pt>
    <dgm:pt modelId="{E99E477F-037A-4E6F-A750-21802C65F299}" type="pres">
      <dgm:prSet presAssocID="{68B79007-AC7D-45B4-9D63-ABF533665125}" presName="Name0" presStyleCnt="0">
        <dgm:presLayoutVars>
          <dgm:dir/>
          <dgm:resizeHandles val="exact"/>
        </dgm:presLayoutVars>
      </dgm:prSet>
      <dgm:spPr/>
    </dgm:pt>
    <dgm:pt modelId="{8A0729CF-869A-44FC-86F3-5654B18887AF}" type="pres">
      <dgm:prSet presAssocID="{6B6953D8-6130-4C5C-9EE2-4329CA596A34}" presName="parTxOnly" presStyleLbl="node1" presStyleIdx="0" presStyleCnt="3" custLinFactNeighborX="-572" custLinFactNeighborY="-3833">
        <dgm:presLayoutVars>
          <dgm:bulletEnabled val="1"/>
        </dgm:presLayoutVars>
      </dgm:prSet>
      <dgm:spPr/>
    </dgm:pt>
    <dgm:pt modelId="{8EB028E0-AFD3-4E88-ADF2-F79775755415}" type="pres">
      <dgm:prSet presAssocID="{ED6A17CE-7B4C-4799-8087-A174473ACF9F}" presName="parSpace" presStyleCnt="0"/>
      <dgm:spPr/>
    </dgm:pt>
    <dgm:pt modelId="{D2897FBC-B03A-4E15-A1BE-0699BA073B51}" type="pres">
      <dgm:prSet presAssocID="{0D892F88-01BC-4E0E-A227-9EDDE003F579}" presName="parTxOnly" presStyleLbl="node1" presStyleIdx="1" presStyleCnt="3" custLinFactNeighborX="7765">
        <dgm:presLayoutVars>
          <dgm:bulletEnabled val="1"/>
        </dgm:presLayoutVars>
      </dgm:prSet>
      <dgm:spPr/>
    </dgm:pt>
    <dgm:pt modelId="{A7626E7A-33E8-4C50-A39A-C3EBE74E1FB8}" type="pres">
      <dgm:prSet presAssocID="{0752CC3C-9089-41DF-B350-CF15BD569172}" presName="parSpace" presStyleCnt="0"/>
      <dgm:spPr/>
    </dgm:pt>
    <dgm:pt modelId="{92273472-3F45-4D5A-9670-2BA19664CD36}" type="pres">
      <dgm:prSet presAssocID="{6E581A6F-572C-4AE5-9E60-EE20F9E2A55A}" presName="parTxOnly" presStyleLbl="node1" presStyleIdx="2" presStyleCnt="3">
        <dgm:presLayoutVars>
          <dgm:bulletEnabled val="1"/>
        </dgm:presLayoutVars>
      </dgm:prSet>
      <dgm:spPr/>
    </dgm:pt>
  </dgm:ptLst>
  <dgm:cxnLst>
    <dgm:cxn modelId="{9920F91C-F870-48E1-A8A6-C7524DB453AA}" srcId="{68B79007-AC7D-45B4-9D63-ABF533665125}" destId="{0D892F88-01BC-4E0E-A227-9EDDE003F579}" srcOrd="1" destOrd="0" parTransId="{0EB5F585-6B02-439B-9DDC-5C46DC429E7C}" sibTransId="{0752CC3C-9089-41DF-B350-CF15BD569172}"/>
    <dgm:cxn modelId="{36A15A5B-4FA7-4EB9-96A1-D1CCC5F51132}" srcId="{68B79007-AC7D-45B4-9D63-ABF533665125}" destId="{6B6953D8-6130-4C5C-9EE2-4329CA596A34}" srcOrd="0" destOrd="0" parTransId="{EC506CAD-088A-437D-B09D-B156FAB5AAF0}" sibTransId="{ED6A17CE-7B4C-4799-8087-A174473ACF9F}"/>
    <dgm:cxn modelId="{08B02292-8491-4F9F-92F0-3BC0C626B065}" type="presOf" srcId="{6B6953D8-6130-4C5C-9EE2-4329CA596A34}" destId="{8A0729CF-869A-44FC-86F3-5654B18887AF}" srcOrd="0" destOrd="0" presId="urn:microsoft.com/office/officeart/2005/8/layout/hChevron3"/>
    <dgm:cxn modelId="{80F63CB2-0FE5-4BFC-863F-AE0A42B37EB4}" type="presOf" srcId="{68B79007-AC7D-45B4-9D63-ABF533665125}" destId="{E99E477F-037A-4E6F-A750-21802C65F299}" srcOrd="0" destOrd="0" presId="urn:microsoft.com/office/officeart/2005/8/layout/hChevron3"/>
    <dgm:cxn modelId="{B8156BD0-58E7-423F-8B62-9374E3D44F32}" type="presOf" srcId="{0D892F88-01BC-4E0E-A227-9EDDE003F579}" destId="{D2897FBC-B03A-4E15-A1BE-0699BA073B51}" srcOrd="0" destOrd="0" presId="urn:microsoft.com/office/officeart/2005/8/layout/hChevron3"/>
    <dgm:cxn modelId="{592EFDDE-D0DB-4587-B305-8AC422315A0A}" type="presOf" srcId="{6E581A6F-572C-4AE5-9E60-EE20F9E2A55A}" destId="{92273472-3F45-4D5A-9670-2BA19664CD36}" srcOrd="0" destOrd="0" presId="urn:microsoft.com/office/officeart/2005/8/layout/hChevron3"/>
    <dgm:cxn modelId="{2F514AEB-93C9-48CF-918E-70090027F1ED}" srcId="{68B79007-AC7D-45B4-9D63-ABF533665125}" destId="{6E581A6F-572C-4AE5-9E60-EE20F9E2A55A}" srcOrd="2" destOrd="0" parTransId="{8750CCE2-363A-4AEF-A4AA-632EC16433FD}" sibTransId="{5FFF66B3-25A9-4D1B-A3FE-811904960AA9}"/>
    <dgm:cxn modelId="{1DF45A87-A84D-49CC-A63A-613ADAD7DE28}" type="presParOf" srcId="{E99E477F-037A-4E6F-A750-21802C65F299}" destId="{8A0729CF-869A-44FC-86F3-5654B18887AF}" srcOrd="0" destOrd="0" presId="urn:microsoft.com/office/officeart/2005/8/layout/hChevron3"/>
    <dgm:cxn modelId="{CADD0671-E86E-49D1-8922-41610D6F2F79}" type="presParOf" srcId="{E99E477F-037A-4E6F-A750-21802C65F299}" destId="{8EB028E0-AFD3-4E88-ADF2-F79775755415}" srcOrd="1" destOrd="0" presId="urn:microsoft.com/office/officeart/2005/8/layout/hChevron3"/>
    <dgm:cxn modelId="{DCE9469F-D497-4845-88C1-256351507A19}" type="presParOf" srcId="{E99E477F-037A-4E6F-A750-21802C65F299}" destId="{D2897FBC-B03A-4E15-A1BE-0699BA073B51}" srcOrd="2" destOrd="0" presId="urn:microsoft.com/office/officeart/2005/8/layout/hChevron3"/>
    <dgm:cxn modelId="{FD6A6437-8B5D-44AD-A71F-C2BE4CFC9B3D}" type="presParOf" srcId="{E99E477F-037A-4E6F-A750-21802C65F299}" destId="{A7626E7A-33E8-4C50-A39A-C3EBE74E1FB8}" srcOrd="3" destOrd="0" presId="urn:microsoft.com/office/officeart/2005/8/layout/hChevron3"/>
    <dgm:cxn modelId="{21DB076F-64D5-45A3-8E98-2DA4166BFACE}" type="presParOf" srcId="{E99E477F-037A-4E6F-A750-21802C65F299}" destId="{92273472-3F45-4D5A-9670-2BA19664CD36}" srcOrd="4" destOrd="0" presId="urn:microsoft.com/office/officeart/2005/8/layout/hChevron3"/>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8B79007-AC7D-45B4-9D63-ABF533665125}" type="doc">
      <dgm:prSet loTypeId="urn:microsoft.com/office/officeart/2005/8/layout/hChevron3" loCatId="process" qsTypeId="urn:microsoft.com/office/officeart/2005/8/quickstyle/simple1" qsCatId="simple" csTypeId="urn:microsoft.com/office/officeart/2005/8/colors/accent0_3" csCatId="mainScheme" phldr="1"/>
      <dgm:spPr/>
    </dgm:pt>
    <dgm:pt modelId="{6B6953D8-6130-4C5C-9EE2-4329CA596A34}">
      <dgm:prSet phldrT="[Text]" custT="1"/>
      <dgm:spPr/>
      <dgm:t>
        <a:bodyPr/>
        <a:lstStyle/>
        <a:p>
          <a:r>
            <a:rPr lang="en-US" sz="2400" dirty="0"/>
            <a:t>Indicator 14 PSO</a:t>
          </a:r>
        </a:p>
      </dgm:t>
    </dgm:pt>
    <dgm:pt modelId="{EC506CAD-088A-437D-B09D-B156FAB5AAF0}" type="parTrans" cxnId="{36A15A5B-4FA7-4EB9-96A1-D1CCC5F51132}">
      <dgm:prSet/>
      <dgm:spPr/>
      <dgm:t>
        <a:bodyPr/>
        <a:lstStyle/>
        <a:p>
          <a:endParaRPr lang="en-US" sz="2400"/>
        </a:p>
      </dgm:t>
    </dgm:pt>
    <dgm:pt modelId="{ED6A17CE-7B4C-4799-8087-A174473ACF9F}" type="sibTrans" cxnId="{36A15A5B-4FA7-4EB9-96A1-D1CCC5F51132}">
      <dgm:prSet/>
      <dgm:spPr/>
      <dgm:t>
        <a:bodyPr/>
        <a:lstStyle/>
        <a:p>
          <a:endParaRPr lang="en-US" sz="2400"/>
        </a:p>
      </dgm:t>
    </dgm:pt>
    <dgm:pt modelId="{0D892F88-01BC-4E0E-A227-9EDDE003F579}">
      <dgm:prSet phldrT="[Text]" custT="1"/>
      <dgm:spPr>
        <a:solidFill>
          <a:schemeClr val="accent4">
            <a:lumMod val="50000"/>
          </a:schemeClr>
        </a:solidFill>
      </dgm:spPr>
      <dgm:t>
        <a:bodyPr/>
        <a:lstStyle/>
        <a:p>
          <a:r>
            <a:rPr lang="en-US" sz="2000" dirty="0"/>
            <a:t>Contacts, Participation, Engagement</a:t>
          </a:r>
        </a:p>
      </dgm:t>
    </dgm:pt>
    <dgm:pt modelId="{0EB5F585-6B02-439B-9DDC-5C46DC429E7C}" type="parTrans" cxnId="{9920F91C-F870-48E1-A8A6-C7524DB453AA}">
      <dgm:prSet/>
      <dgm:spPr/>
      <dgm:t>
        <a:bodyPr/>
        <a:lstStyle/>
        <a:p>
          <a:endParaRPr lang="en-US" sz="2400"/>
        </a:p>
      </dgm:t>
    </dgm:pt>
    <dgm:pt modelId="{0752CC3C-9089-41DF-B350-CF15BD569172}" type="sibTrans" cxnId="{9920F91C-F870-48E1-A8A6-C7524DB453AA}">
      <dgm:prSet/>
      <dgm:spPr/>
      <dgm:t>
        <a:bodyPr/>
        <a:lstStyle/>
        <a:p>
          <a:endParaRPr lang="en-US" sz="2400"/>
        </a:p>
      </dgm:t>
    </dgm:pt>
    <dgm:pt modelId="{6E581A6F-572C-4AE5-9E60-EE20F9E2A55A}">
      <dgm:prSet phldrT="[Text]" custT="1"/>
      <dgm:spPr>
        <a:solidFill>
          <a:schemeClr val="accent6">
            <a:lumMod val="75000"/>
          </a:schemeClr>
        </a:solidFill>
      </dgm:spPr>
      <dgm:t>
        <a:bodyPr/>
        <a:lstStyle/>
        <a:p>
          <a:r>
            <a:rPr lang="en-US" sz="2400" dirty="0"/>
            <a:t>Contacts, 14A, 14B, 14C</a:t>
          </a:r>
        </a:p>
      </dgm:t>
    </dgm:pt>
    <dgm:pt modelId="{8750CCE2-363A-4AEF-A4AA-632EC16433FD}" type="parTrans" cxnId="{2F514AEB-93C9-48CF-918E-70090027F1ED}">
      <dgm:prSet/>
      <dgm:spPr/>
      <dgm:t>
        <a:bodyPr/>
        <a:lstStyle/>
        <a:p>
          <a:endParaRPr lang="en-US" sz="2400"/>
        </a:p>
      </dgm:t>
    </dgm:pt>
    <dgm:pt modelId="{5FFF66B3-25A9-4D1B-A3FE-811904960AA9}" type="sibTrans" cxnId="{2F514AEB-93C9-48CF-918E-70090027F1ED}">
      <dgm:prSet/>
      <dgm:spPr/>
      <dgm:t>
        <a:bodyPr/>
        <a:lstStyle/>
        <a:p>
          <a:endParaRPr lang="en-US" sz="2400"/>
        </a:p>
      </dgm:t>
    </dgm:pt>
    <dgm:pt modelId="{E99E477F-037A-4E6F-A750-21802C65F299}" type="pres">
      <dgm:prSet presAssocID="{68B79007-AC7D-45B4-9D63-ABF533665125}" presName="Name0" presStyleCnt="0">
        <dgm:presLayoutVars>
          <dgm:dir/>
          <dgm:resizeHandles val="exact"/>
        </dgm:presLayoutVars>
      </dgm:prSet>
      <dgm:spPr/>
    </dgm:pt>
    <dgm:pt modelId="{8A0729CF-869A-44FC-86F3-5654B18887AF}" type="pres">
      <dgm:prSet presAssocID="{6B6953D8-6130-4C5C-9EE2-4329CA596A34}" presName="parTxOnly" presStyleLbl="node1" presStyleIdx="0" presStyleCnt="3" custLinFactNeighborX="7193" custLinFactNeighborY="-37330">
        <dgm:presLayoutVars>
          <dgm:bulletEnabled val="1"/>
        </dgm:presLayoutVars>
      </dgm:prSet>
      <dgm:spPr/>
    </dgm:pt>
    <dgm:pt modelId="{8EB028E0-AFD3-4E88-ADF2-F79775755415}" type="pres">
      <dgm:prSet presAssocID="{ED6A17CE-7B4C-4799-8087-A174473ACF9F}" presName="parSpace" presStyleCnt="0"/>
      <dgm:spPr/>
    </dgm:pt>
    <dgm:pt modelId="{D2897FBC-B03A-4E15-A1BE-0699BA073B51}" type="pres">
      <dgm:prSet presAssocID="{0D892F88-01BC-4E0E-A227-9EDDE003F579}" presName="parTxOnly" presStyleLbl="node1" presStyleIdx="1" presStyleCnt="3" custLinFactNeighborX="7765">
        <dgm:presLayoutVars>
          <dgm:bulletEnabled val="1"/>
        </dgm:presLayoutVars>
      </dgm:prSet>
      <dgm:spPr/>
    </dgm:pt>
    <dgm:pt modelId="{A7626E7A-33E8-4C50-A39A-C3EBE74E1FB8}" type="pres">
      <dgm:prSet presAssocID="{0752CC3C-9089-41DF-B350-CF15BD569172}" presName="parSpace" presStyleCnt="0"/>
      <dgm:spPr/>
    </dgm:pt>
    <dgm:pt modelId="{92273472-3F45-4D5A-9670-2BA19664CD36}" type="pres">
      <dgm:prSet presAssocID="{6E581A6F-572C-4AE5-9E60-EE20F9E2A55A}" presName="parTxOnly" presStyleLbl="node1" presStyleIdx="2" presStyleCnt="3">
        <dgm:presLayoutVars>
          <dgm:bulletEnabled val="1"/>
        </dgm:presLayoutVars>
      </dgm:prSet>
      <dgm:spPr/>
    </dgm:pt>
  </dgm:ptLst>
  <dgm:cxnLst>
    <dgm:cxn modelId="{9920F91C-F870-48E1-A8A6-C7524DB453AA}" srcId="{68B79007-AC7D-45B4-9D63-ABF533665125}" destId="{0D892F88-01BC-4E0E-A227-9EDDE003F579}" srcOrd="1" destOrd="0" parTransId="{0EB5F585-6B02-439B-9DDC-5C46DC429E7C}" sibTransId="{0752CC3C-9089-41DF-B350-CF15BD569172}"/>
    <dgm:cxn modelId="{36A15A5B-4FA7-4EB9-96A1-D1CCC5F51132}" srcId="{68B79007-AC7D-45B4-9D63-ABF533665125}" destId="{6B6953D8-6130-4C5C-9EE2-4329CA596A34}" srcOrd="0" destOrd="0" parTransId="{EC506CAD-088A-437D-B09D-B156FAB5AAF0}" sibTransId="{ED6A17CE-7B4C-4799-8087-A174473ACF9F}"/>
    <dgm:cxn modelId="{08B02292-8491-4F9F-92F0-3BC0C626B065}" type="presOf" srcId="{6B6953D8-6130-4C5C-9EE2-4329CA596A34}" destId="{8A0729CF-869A-44FC-86F3-5654B18887AF}" srcOrd="0" destOrd="0" presId="urn:microsoft.com/office/officeart/2005/8/layout/hChevron3"/>
    <dgm:cxn modelId="{80F63CB2-0FE5-4BFC-863F-AE0A42B37EB4}" type="presOf" srcId="{68B79007-AC7D-45B4-9D63-ABF533665125}" destId="{E99E477F-037A-4E6F-A750-21802C65F299}" srcOrd="0" destOrd="0" presId="urn:microsoft.com/office/officeart/2005/8/layout/hChevron3"/>
    <dgm:cxn modelId="{B8156BD0-58E7-423F-8B62-9374E3D44F32}" type="presOf" srcId="{0D892F88-01BC-4E0E-A227-9EDDE003F579}" destId="{D2897FBC-B03A-4E15-A1BE-0699BA073B51}" srcOrd="0" destOrd="0" presId="urn:microsoft.com/office/officeart/2005/8/layout/hChevron3"/>
    <dgm:cxn modelId="{592EFDDE-D0DB-4587-B305-8AC422315A0A}" type="presOf" srcId="{6E581A6F-572C-4AE5-9E60-EE20F9E2A55A}" destId="{92273472-3F45-4D5A-9670-2BA19664CD36}" srcOrd="0" destOrd="0" presId="urn:microsoft.com/office/officeart/2005/8/layout/hChevron3"/>
    <dgm:cxn modelId="{2F514AEB-93C9-48CF-918E-70090027F1ED}" srcId="{68B79007-AC7D-45B4-9D63-ABF533665125}" destId="{6E581A6F-572C-4AE5-9E60-EE20F9E2A55A}" srcOrd="2" destOrd="0" parTransId="{8750CCE2-363A-4AEF-A4AA-632EC16433FD}" sibTransId="{5FFF66B3-25A9-4D1B-A3FE-811904960AA9}"/>
    <dgm:cxn modelId="{1DF45A87-A84D-49CC-A63A-613ADAD7DE28}" type="presParOf" srcId="{E99E477F-037A-4E6F-A750-21802C65F299}" destId="{8A0729CF-869A-44FC-86F3-5654B18887AF}" srcOrd="0" destOrd="0" presId="urn:microsoft.com/office/officeart/2005/8/layout/hChevron3"/>
    <dgm:cxn modelId="{CADD0671-E86E-49D1-8922-41610D6F2F79}" type="presParOf" srcId="{E99E477F-037A-4E6F-A750-21802C65F299}" destId="{8EB028E0-AFD3-4E88-ADF2-F79775755415}" srcOrd="1" destOrd="0" presId="urn:microsoft.com/office/officeart/2005/8/layout/hChevron3"/>
    <dgm:cxn modelId="{DCE9469F-D497-4845-88C1-256351507A19}" type="presParOf" srcId="{E99E477F-037A-4E6F-A750-21802C65F299}" destId="{D2897FBC-B03A-4E15-A1BE-0699BA073B51}" srcOrd="2" destOrd="0" presId="urn:microsoft.com/office/officeart/2005/8/layout/hChevron3"/>
    <dgm:cxn modelId="{FD6A6437-8B5D-44AD-A71F-C2BE4CFC9B3D}" type="presParOf" srcId="{E99E477F-037A-4E6F-A750-21802C65F299}" destId="{A7626E7A-33E8-4C50-A39A-C3EBE74E1FB8}" srcOrd="3" destOrd="0" presId="urn:microsoft.com/office/officeart/2005/8/layout/hChevron3"/>
    <dgm:cxn modelId="{21DB076F-64D5-45A3-8E98-2DA4166BFACE}" type="presParOf" srcId="{E99E477F-037A-4E6F-A750-21802C65F299}" destId="{92273472-3F45-4D5A-9670-2BA19664CD36}" srcOrd="4" destOrd="0" presId="urn:microsoft.com/office/officeart/2005/8/layout/hChevron3"/>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0729CF-869A-44FC-86F3-5654B18887AF}">
      <dsp:nvSpPr>
        <dsp:cNvPr id="0" name=""/>
        <dsp:cNvSpPr/>
      </dsp:nvSpPr>
      <dsp:spPr>
        <a:xfrm>
          <a:off x="4621" y="0"/>
          <a:ext cx="4040906" cy="682603"/>
        </a:xfrm>
        <a:prstGeom prst="homePlat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64008" rIns="32004" bIns="64008" numCol="1" spcCol="1270" anchor="ctr" anchorCtr="0">
          <a:noAutofit/>
        </a:bodyPr>
        <a:lstStyle/>
        <a:p>
          <a:pPr marL="0" lvl="0" indent="0" algn="ctr" defTabSz="1066800">
            <a:lnSpc>
              <a:spcPct val="90000"/>
            </a:lnSpc>
            <a:spcBef>
              <a:spcPct val="0"/>
            </a:spcBef>
            <a:spcAft>
              <a:spcPct val="35000"/>
            </a:spcAft>
            <a:buNone/>
          </a:pPr>
          <a:r>
            <a:rPr lang="en-US" sz="2400" kern="1200" dirty="0"/>
            <a:t>Graduation</a:t>
          </a:r>
        </a:p>
      </dsp:txBody>
      <dsp:txXfrm>
        <a:off x="4621" y="0"/>
        <a:ext cx="3870255" cy="682603"/>
      </dsp:txXfrm>
    </dsp:sp>
    <dsp:sp modelId="{D2897FBC-B03A-4E15-A1BE-0699BA073B51}">
      <dsp:nvSpPr>
        <dsp:cNvPr id="0" name=""/>
        <dsp:cNvSpPr/>
      </dsp:nvSpPr>
      <dsp:spPr>
        <a:xfrm>
          <a:off x="3237346" y="0"/>
          <a:ext cx="4040906" cy="682603"/>
        </a:xfrm>
        <a:prstGeom prst="chevron">
          <a:avLst/>
        </a:prstGeom>
        <a:solidFill>
          <a:schemeClr val="accent4">
            <a:lumMod val="5000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64008" rIns="32004" bIns="64008" numCol="1" spcCol="1270" anchor="ctr" anchorCtr="0">
          <a:noAutofit/>
        </a:bodyPr>
        <a:lstStyle/>
        <a:p>
          <a:pPr marL="0" lvl="0" indent="0" algn="ctr" defTabSz="1066800">
            <a:lnSpc>
              <a:spcPct val="90000"/>
            </a:lnSpc>
            <a:spcBef>
              <a:spcPct val="0"/>
            </a:spcBef>
            <a:spcAft>
              <a:spcPct val="35000"/>
            </a:spcAft>
            <a:buNone/>
          </a:pPr>
          <a:r>
            <a:rPr lang="en-US" sz="2400" kern="1200" dirty="0"/>
            <a:t>Best of Cohort Rate</a:t>
          </a:r>
        </a:p>
      </dsp:txBody>
      <dsp:txXfrm>
        <a:off x="3578648" y="0"/>
        <a:ext cx="3358303" cy="682603"/>
      </dsp:txXfrm>
    </dsp:sp>
    <dsp:sp modelId="{92273472-3F45-4D5A-9670-2BA19664CD36}">
      <dsp:nvSpPr>
        <dsp:cNvPr id="0" name=""/>
        <dsp:cNvSpPr/>
      </dsp:nvSpPr>
      <dsp:spPr>
        <a:xfrm>
          <a:off x="6474693" y="0"/>
          <a:ext cx="4040906" cy="682603"/>
        </a:xfrm>
        <a:prstGeom prst="chevron">
          <a:avLst/>
        </a:prstGeom>
        <a:solidFill>
          <a:schemeClr val="accent6">
            <a:lumMod val="7500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64008" rIns="32004" bIns="64008" numCol="1" spcCol="1270" anchor="ctr" anchorCtr="0">
          <a:noAutofit/>
        </a:bodyPr>
        <a:lstStyle/>
        <a:p>
          <a:pPr marL="0" lvl="0" indent="0" algn="ctr" defTabSz="1066800">
            <a:lnSpc>
              <a:spcPct val="90000"/>
            </a:lnSpc>
            <a:spcBef>
              <a:spcPct val="0"/>
            </a:spcBef>
            <a:spcAft>
              <a:spcPct val="35000"/>
            </a:spcAft>
            <a:buNone/>
          </a:pPr>
          <a:r>
            <a:rPr lang="en-US" sz="2400" kern="1200" dirty="0"/>
            <a:t>Indicator 1</a:t>
          </a:r>
        </a:p>
      </dsp:txBody>
      <dsp:txXfrm>
        <a:off x="6815995" y="0"/>
        <a:ext cx="3358303" cy="6826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0729CF-869A-44FC-86F3-5654B18887AF}">
      <dsp:nvSpPr>
        <dsp:cNvPr id="0" name=""/>
        <dsp:cNvSpPr/>
      </dsp:nvSpPr>
      <dsp:spPr>
        <a:xfrm>
          <a:off x="62753" y="0"/>
          <a:ext cx="4040906" cy="682603"/>
        </a:xfrm>
        <a:prstGeom prst="homePlat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64008" rIns="32004" bIns="64008" numCol="1" spcCol="1270" anchor="ctr" anchorCtr="0">
          <a:noAutofit/>
        </a:bodyPr>
        <a:lstStyle/>
        <a:p>
          <a:pPr marL="0" lvl="0" indent="0" algn="ctr" defTabSz="1066800">
            <a:lnSpc>
              <a:spcPct val="90000"/>
            </a:lnSpc>
            <a:spcBef>
              <a:spcPct val="0"/>
            </a:spcBef>
            <a:spcAft>
              <a:spcPct val="35000"/>
            </a:spcAft>
            <a:buNone/>
          </a:pPr>
          <a:r>
            <a:rPr lang="en-US" sz="2400" kern="1200" dirty="0"/>
            <a:t>Regular Assessment</a:t>
          </a:r>
        </a:p>
      </dsp:txBody>
      <dsp:txXfrm>
        <a:off x="62753" y="0"/>
        <a:ext cx="3870255" cy="682603"/>
      </dsp:txXfrm>
    </dsp:sp>
    <dsp:sp modelId="{D2897FBC-B03A-4E15-A1BE-0699BA073B51}">
      <dsp:nvSpPr>
        <dsp:cNvPr id="0" name=""/>
        <dsp:cNvSpPr/>
      </dsp:nvSpPr>
      <dsp:spPr>
        <a:xfrm>
          <a:off x="3300101" y="0"/>
          <a:ext cx="4040906" cy="682603"/>
        </a:xfrm>
        <a:prstGeom prst="chevron">
          <a:avLst/>
        </a:prstGeom>
        <a:solidFill>
          <a:schemeClr val="accent4">
            <a:lumMod val="5000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64008" rIns="32004" bIns="64008" numCol="1" spcCol="1270" anchor="ctr" anchorCtr="0">
          <a:noAutofit/>
        </a:bodyPr>
        <a:lstStyle/>
        <a:p>
          <a:pPr marL="0" lvl="0" indent="0" algn="ctr" defTabSz="1066800">
            <a:lnSpc>
              <a:spcPct val="90000"/>
            </a:lnSpc>
            <a:spcBef>
              <a:spcPct val="0"/>
            </a:spcBef>
            <a:spcAft>
              <a:spcPct val="35000"/>
            </a:spcAft>
            <a:buNone/>
          </a:pPr>
          <a:r>
            <a:rPr lang="en-US" sz="2400" kern="1200" dirty="0"/>
            <a:t>Mean Scale Score</a:t>
          </a:r>
        </a:p>
      </dsp:txBody>
      <dsp:txXfrm>
        <a:off x="3641403" y="0"/>
        <a:ext cx="3358303" cy="682603"/>
      </dsp:txXfrm>
    </dsp:sp>
    <dsp:sp modelId="{92273472-3F45-4D5A-9670-2BA19664CD36}">
      <dsp:nvSpPr>
        <dsp:cNvPr id="0" name=""/>
        <dsp:cNvSpPr/>
      </dsp:nvSpPr>
      <dsp:spPr>
        <a:xfrm>
          <a:off x="6470072" y="0"/>
          <a:ext cx="4040906" cy="682603"/>
        </a:xfrm>
        <a:prstGeom prst="chevron">
          <a:avLst/>
        </a:prstGeom>
        <a:solidFill>
          <a:schemeClr val="accent6">
            <a:lumMod val="7500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64008" rIns="32004" bIns="64008" numCol="1" spcCol="1270" anchor="ctr" anchorCtr="0">
          <a:noAutofit/>
        </a:bodyPr>
        <a:lstStyle/>
        <a:p>
          <a:pPr marL="0" lvl="0" indent="0" algn="ctr" defTabSz="1066800">
            <a:lnSpc>
              <a:spcPct val="90000"/>
            </a:lnSpc>
            <a:spcBef>
              <a:spcPct val="0"/>
            </a:spcBef>
            <a:spcAft>
              <a:spcPct val="35000"/>
            </a:spcAft>
            <a:buNone/>
          </a:pPr>
          <a:r>
            <a:rPr lang="en-US" sz="2400" kern="1200" dirty="0"/>
            <a:t>Indicator 3B</a:t>
          </a:r>
        </a:p>
      </dsp:txBody>
      <dsp:txXfrm>
        <a:off x="6811374" y="0"/>
        <a:ext cx="3358303" cy="68260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0729CF-869A-44FC-86F3-5654B18887AF}">
      <dsp:nvSpPr>
        <dsp:cNvPr id="0" name=""/>
        <dsp:cNvSpPr/>
      </dsp:nvSpPr>
      <dsp:spPr>
        <a:xfrm>
          <a:off x="0" y="0"/>
          <a:ext cx="4040906" cy="682603"/>
        </a:xfrm>
        <a:prstGeom prst="homePlat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64008" rIns="32004" bIns="64008" numCol="1" spcCol="1270" anchor="ctr" anchorCtr="0">
          <a:noAutofit/>
        </a:bodyPr>
        <a:lstStyle/>
        <a:p>
          <a:pPr marL="0" lvl="0" indent="0" algn="ctr" defTabSz="1066800">
            <a:lnSpc>
              <a:spcPct val="90000"/>
            </a:lnSpc>
            <a:spcBef>
              <a:spcPct val="0"/>
            </a:spcBef>
            <a:spcAft>
              <a:spcPct val="35000"/>
            </a:spcAft>
            <a:buNone/>
          </a:pPr>
          <a:r>
            <a:rPr lang="en-US" sz="2400" kern="1200" dirty="0"/>
            <a:t>Alternate Assessment</a:t>
          </a:r>
        </a:p>
      </dsp:txBody>
      <dsp:txXfrm>
        <a:off x="0" y="0"/>
        <a:ext cx="3870255" cy="682603"/>
      </dsp:txXfrm>
    </dsp:sp>
    <dsp:sp modelId="{D2897FBC-B03A-4E15-A1BE-0699BA073B51}">
      <dsp:nvSpPr>
        <dsp:cNvPr id="0" name=""/>
        <dsp:cNvSpPr/>
      </dsp:nvSpPr>
      <dsp:spPr>
        <a:xfrm>
          <a:off x="3300101" y="0"/>
          <a:ext cx="4040906" cy="682603"/>
        </a:xfrm>
        <a:prstGeom prst="chevron">
          <a:avLst/>
        </a:prstGeom>
        <a:solidFill>
          <a:schemeClr val="accent4">
            <a:lumMod val="5000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64008" rIns="32004" bIns="64008" numCol="1" spcCol="1270" anchor="ctr" anchorCtr="0">
          <a:noAutofit/>
        </a:bodyPr>
        <a:lstStyle/>
        <a:p>
          <a:pPr marL="0" lvl="0" indent="0" algn="ctr" defTabSz="1066800">
            <a:lnSpc>
              <a:spcPct val="90000"/>
            </a:lnSpc>
            <a:spcBef>
              <a:spcPct val="0"/>
            </a:spcBef>
            <a:spcAft>
              <a:spcPct val="35000"/>
            </a:spcAft>
            <a:buNone/>
          </a:pPr>
          <a:r>
            <a:rPr lang="en-US" sz="2400" kern="1200" dirty="0"/>
            <a:t>Proficiency Rate</a:t>
          </a:r>
        </a:p>
      </dsp:txBody>
      <dsp:txXfrm>
        <a:off x="3641403" y="0"/>
        <a:ext cx="3358303" cy="682603"/>
      </dsp:txXfrm>
    </dsp:sp>
    <dsp:sp modelId="{92273472-3F45-4D5A-9670-2BA19664CD36}">
      <dsp:nvSpPr>
        <dsp:cNvPr id="0" name=""/>
        <dsp:cNvSpPr/>
      </dsp:nvSpPr>
      <dsp:spPr>
        <a:xfrm>
          <a:off x="6470072" y="0"/>
          <a:ext cx="4040906" cy="682603"/>
        </a:xfrm>
        <a:prstGeom prst="chevron">
          <a:avLst/>
        </a:prstGeom>
        <a:solidFill>
          <a:schemeClr val="accent6">
            <a:lumMod val="7500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64008" rIns="32004" bIns="64008" numCol="1" spcCol="1270" anchor="ctr" anchorCtr="0">
          <a:noAutofit/>
        </a:bodyPr>
        <a:lstStyle/>
        <a:p>
          <a:pPr marL="0" lvl="0" indent="0" algn="ctr" defTabSz="1066800">
            <a:lnSpc>
              <a:spcPct val="90000"/>
            </a:lnSpc>
            <a:spcBef>
              <a:spcPct val="0"/>
            </a:spcBef>
            <a:spcAft>
              <a:spcPct val="35000"/>
            </a:spcAft>
            <a:buNone/>
          </a:pPr>
          <a:r>
            <a:rPr lang="en-US" sz="2400" kern="1200" dirty="0"/>
            <a:t>Indicator 3C</a:t>
          </a:r>
        </a:p>
      </dsp:txBody>
      <dsp:txXfrm>
        <a:off x="6811374" y="0"/>
        <a:ext cx="3358303" cy="68260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0729CF-869A-44FC-86F3-5654B18887AF}">
      <dsp:nvSpPr>
        <dsp:cNvPr id="0" name=""/>
        <dsp:cNvSpPr/>
      </dsp:nvSpPr>
      <dsp:spPr>
        <a:xfrm>
          <a:off x="62753" y="0"/>
          <a:ext cx="4040906" cy="682603"/>
        </a:xfrm>
        <a:prstGeom prst="homePlat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64008" rIns="32004" bIns="64008" numCol="1" spcCol="1270" anchor="ctr" anchorCtr="0">
          <a:noAutofit/>
        </a:bodyPr>
        <a:lstStyle/>
        <a:p>
          <a:pPr marL="0" lvl="0" indent="0" algn="ctr" defTabSz="1066800">
            <a:lnSpc>
              <a:spcPct val="90000"/>
            </a:lnSpc>
            <a:spcBef>
              <a:spcPct val="0"/>
            </a:spcBef>
            <a:spcAft>
              <a:spcPct val="35000"/>
            </a:spcAft>
            <a:buNone/>
          </a:pPr>
          <a:r>
            <a:rPr lang="en-US" sz="2400" kern="1200" dirty="0"/>
            <a:t>Indicator 14 PSO</a:t>
          </a:r>
        </a:p>
      </dsp:txBody>
      <dsp:txXfrm>
        <a:off x="62753" y="0"/>
        <a:ext cx="3870255" cy="682603"/>
      </dsp:txXfrm>
    </dsp:sp>
    <dsp:sp modelId="{D2897FBC-B03A-4E15-A1BE-0699BA073B51}">
      <dsp:nvSpPr>
        <dsp:cNvPr id="0" name=""/>
        <dsp:cNvSpPr/>
      </dsp:nvSpPr>
      <dsp:spPr>
        <a:xfrm>
          <a:off x="3300101" y="0"/>
          <a:ext cx="4040906" cy="682603"/>
        </a:xfrm>
        <a:prstGeom prst="chevron">
          <a:avLst/>
        </a:prstGeom>
        <a:solidFill>
          <a:schemeClr val="accent4">
            <a:lumMod val="5000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53340" rIns="26670" bIns="53340" numCol="1" spcCol="1270" anchor="ctr" anchorCtr="0">
          <a:noAutofit/>
        </a:bodyPr>
        <a:lstStyle/>
        <a:p>
          <a:pPr marL="0" lvl="0" indent="0" algn="ctr" defTabSz="889000">
            <a:lnSpc>
              <a:spcPct val="90000"/>
            </a:lnSpc>
            <a:spcBef>
              <a:spcPct val="0"/>
            </a:spcBef>
            <a:spcAft>
              <a:spcPct val="35000"/>
            </a:spcAft>
            <a:buNone/>
          </a:pPr>
          <a:r>
            <a:rPr lang="en-US" sz="2000" kern="1200" dirty="0"/>
            <a:t>Contacts, Participation, Engagement</a:t>
          </a:r>
        </a:p>
      </dsp:txBody>
      <dsp:txXfrm>
        <a:off x="3641403" y="0"/>
        <a:ext cx="3358303" cy="682603"/>
      </dsp:txXfrm>
    </dsp:sp>
    <dsp:sp modelId="{92273472-3F45-4D5A-9670-2BA19664CD36}">
      <dsp:nvSpPr>
        <dsp:cNvPr id="0" name=""/>
        <dsp:cNvSpPr/>
      </dsp:nvSpPr>
      <dsp:spPr>
        <a:xfrm>
          <a:off x="6470072" y="0"/>
          <a:ext cx="4040906" cy="682603"/>
        </a:xfrm>
        <a:prstGeom prst="chevron">
          <a:avLst/>
        </a:prstGeom>
        <a:solidFill>
          <a:schemeClr val="accent6">
            <a:lumMod val="7500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64008" rIns="32004" bIns="64008" numCol="1" spcCol="1270" anchor="ctr" anchorCtr="0">
          <a:noAutofit/>
        </a:bodyPr>
        <a:lstStyle/>
        <a:p>
          <a:pPr marL="0" lvl="0" indent="0" algn="ctr" defTabSz="1066800">
            <a:lnSpc>
              <a:spcPct val="90000"/>
            </a:lnSpc>
            <a:spcBef>
              <a:spcPct val="0"/>
            </a:spcBef>
            <a:spcAft>
              <a:spcPct val="35000"/>
            </a:spcAft>
            <a:buNone/>
          </a:pPr>
          <a:r>
            <a:rPr lang="en-US" sz="2400" kern="1200" dirty="0"/>
            <a:t>Contacts, 14A, 14B, 14C</a:t>
          </a:r>
        </a:p>
      </dsp:txBody>
      <dsp:txXfrm>
        <a:off x="6811374" y="0"/>
        <a:ext cx="3358303" cy="682603"/>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3872E894-E0CE-40CF-8CA0-23F05C6E40C6}" type="datetimeFigureOut">
              <a:rPr lang="en-US" smtClean="0"/>
              <a:t>9/26/2024</a:t>
            </a:fld>
            <a:endParaRPr lang="en-US" dirty="0"/>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D8C3E97E-4890-4915-A7C2-F3D207C521C5}" type="slidenum">
              <a:rPr lang="en-US" smtClean="0"/>
              <a:t>‹#›</a:t>
            </a:fld>
            <a:endParaRPr lang="en-US" dirty="0"/>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 sacrificing </a:t>
            </a:r>
          </a:p>
        </p:txBody>
      </p:sp>
      <p:sp>
        <p:nvSpPr>
          <p:cNvPr id="4" name="Slide Number Placeholder 3"/>
          <p:cNvSpPr>
            <a:spLocks noGrp="1"/>
          </p:cNvSpPr>
          <p:nvPr>
            <p:ph type="sldNum" sz="quarter" idx="5"/>
          </p:nvPr>
        </p:nvSpPr>
        <p:spPr/>
        <p:txBody>
          <a:bodyPr/>
          <a:lstStyle/>
          <a:p>
            <a:fld id="{D8C3E97E-4890-4915-A7C2-F3D207C521C5}" type="slidenum">
              <a:rPr lang="en-US" smtClean="0"/>
              <a:t>19</a:t>
            </a:fld>
            <a:endParaRPr lang="en-US" dirty="0"/>
          </a:p>
        </p:txBody>
      </p:sp>
    </p:spTree>
    <p:extLst>
      <p:ext uri="{BB962C8B-B14F-4D97-AF65-F5344CB8AC3E}">
        <p14:creationId xmlns:p14="http://schemas.microsoft.com/office/powerpoint/2010/main" val="281701186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5.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6.xml"/><Relationship Id="rId5" Type="http://schemas.openxmlformats.org/officeDocument/2006/relationships/image" Target="../media/image5.png"/><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7.xml"/><Relationship Id="rId5" Type="http://schemas.openxmlformats.org/officeDocument/2006/relationships/image" Target="../media/image6.png"/><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8.xml"/><Relationship Id="rId5" Type="http://schemas.openxmlformats.org/officeDocument/2006/relationships/image" Target="../media/image7.png"/><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9.xml"/><Relationship Id="rId5" Type="http://schemas.openxmlformats.org/officeDocument/2006/relationships/image" Target="../media/image8.png"/><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10.xml"/><Relationship Id="rId5" Type="http://schemas.openxmlformats.org/officeDocument/2006/relationships/image" Target="../media/image9.png"/><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11.xml"/><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ectangle 9">
            <a:extLst>
              <a:ext uri="{C183D7F6-B498-43B3-948B-1728B52AA6E4}">
                <adec:decorative xmlns:adec="http://schemas.microsoft.com/office/drawing/2017/decorative" val="1"/>
              </a:ext>
            </a:extLst>
          </p:cNvPr>
          <p:cNvSpPr/>
          <p:nvPr userDrawn="1"/>
        </p:nvSpPr>
        <p:spPr>
          <a:xfrm>
            <a:off x="0" y="4675238"/>
            <a:ext cx="12192000" cy="2182761"/>
          </a:xfrm>
          <a:prstGeom prst="rect">
            <a:avLst/>
          </a:prstGeom>
          <a:gradFill>
            <a:gsLst>
              <a:gs pos="0">
                <a:schemeClr val="bg1"/>
              </a:gs>
              <a:gs pos="100000">
                <a:srgbClr val="FFC846">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914401" y="3324170"/>
            <a:ext cx="10402529" cy="973464"/>
          </a:xfrm>
        </p:spPr>
        <p:txBody>
          <a:bodyPr lIns="0" tIns="0" rIns="0" bIns="0" anchor="t" anchorCtr="0">
            <a:normAutofit/>
          </a:bodyPr>
          <a:lstStyle>
            <a:lvl1pPr algn="ctr">
              <a:defRPr sz="4800">
                <a:latin typeface="Museo Slab 500" panose="02000000000000000000" pitchFamily="50" charset="0"/>
              </a:defRPr>
            </a:lvl1pPr>
          </a:lstStyle>
          <a:p>
            <a:r>
              <a:rPr lang="en-US"/>
              <a:t>Click to edit Master title style</a:t>
            </a:r>
            <a:endParaRPr lang="en-US" dirty="0"/>
          </a:p>
        </p:txBody>
      </p:sp>
      <p:sp>
        <p:nvSpPr>
          <p:cNvPr id="3" name="Subtitle 2"/>
          <p:cNvSpPr>
            <a:spLocks noGrp="1"/>
          </p:cNvSpPr>
          <p:nvPr>
            <p:ph type="subTitle" idx="1"/>
          </p:nvPr>
        </p:nvSpPr>
        <p:spPr>
          <a:xfrm>
            <a:off x="914401" y="4675240"/>
            <a:ext cx="10402529" cy="582559"/>
          </a:xfrm>
        </p:spPr>
        <p:txBody>
          <a:bodyPr>
            <a:normAutofit/>
          </a:bodyPr>
          <a:lstStyle>
            <a:lvl1pPr marL="0" indent="0" algn="ctr">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6" name="Slide Number Placeholder 5"/>
          <p:cNvSpPr>
            <a:spLocks noGrp="1"/>
          </p:cNvSpPr>
          <p:nvPr>
            <p:ph type="sldNum" sz="quarter" idx="12"/>
          </p:nvPr>
        </p:nvSpPr>
        <p:spPr>
          <a:xfrm>
            <a:off x="332873" y="6356350"/>
            <a:ext cx="2743200" cy="365125"/>
          </a:xfrm>
        </p:spPr>
        <p:txBody>
          <a:bodyPr/>
          <a:lstStyle>
            <a:lvl1pPr algn="l">
              <a:defRPr sz="1600">
                <a:solidFill>
                  <a:schemeClr val="tx1"/>
                </a:solidFill>
              </a:defRPr>
            </a:lvl1pPr>
          </a:lstStyle>
          <a:p>
            <a:fld id="{C479D5F6-EDCB-402A-AC08-4943A1820E8F}" type="slidenum">
              <a:rPr lang="en-US" smtClean="0"/>
              <a:pPr/>
              <a:t>‹#›</a:t>
            </a:fld>
            <a:endParaRPr lang="en-US" dirty="0"/>
          </a:p>
        </p:txBody>
      </p:sp>
      <p:pic>
        <p:nvPicPr>
          <p:cNvPr id="8" name="Picture 7" descr="Colorado Department of Education logo&#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682994" y="632707"/>
            <a:ext cx="2822307" cy="1762383"/>
          </a:xfrm>
          <a:prstGeom prst="rect">
            <a:avLst/>
          </a:prstGeom>
        </p:spPr>
      </p:pic>
      <p:cxnSp>
        <p:nvCxnSpPr>
          <p:cNvPr id="11" name="Straight Connector 10">
            <a:extLst>
              <a:ext uri="{C183D7F6-B498-43B3-948B-1728B52AA6E4}">
                <adec:decorative xmlns:adec="http://schemas.microsoft.com/office/drawing/2017/decorative" val="1"/>
              </a:ext>
            </a:extLst>
          </p:cNvPr>
          <p:cNvCxnSpPr/>
          <p:nvPr userDrawn="1"/>
        </p:nvCxnSpPr>
        <p:spPr>
          <a:xfrm>
            <a:off x="914401" y="2752344"/>
            <a:ext cx="10402529" cy="20352"/>
          </a:xfrm>
          <a:prstGeom prst="line">
            <a:avLst/>
          </a:prstGeom>
          <a:ln w="19050">
            <a:solidFill>
              <a:srgbClr val="FFC846"/>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66928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p:cNvSpPr>
            <a:spLocks noGrp="1"/>
          </p:cNvSpPr>
          <p:nvPr>
            <p:ph type="title"/>
          </p:nvPr>
        </p:nvSpPr>
        <p:spPr>
          <a:xfrm>
            <a:off x="443565" y="205176"/>
            <a:ext cx="8065168" cy="898524"/>
          </a:xfrm>
        </p:spPr>
        <p:txBody>
          <a:bodyPr lIns="0" tIns="0" rIns="0" bIns="0" anchor="t" anchorCtr="0">
            <a:normAutofit/>
          </a:bodyPr>
          <a:lstStyle>
            <a:lvl1pPr>
              <a:defRPr sz="3600">
                <a:latin typeface="Museo Slab 500" panose="02000000000000000000" pitchFamily="50" charset="0"/>
              </a:defRPr>
            </a:lvl1pPr>
          </a:lstStyle>
          <a:p>
            <a:r>
              <a:rPr lang="en-US"/>
              <a:t>Click to edit Master title style</a:t>
            </a:r>
            <a:endParaRPr lang="en-US" dirty="0"/>
          </a:p>
        </p:txBody>
      </p:sp>
      <p:sp>
        <p:nvSpPr>
          <p:cNvPr id="7" name="Slide Number Placeholder 5"/>
          <p:cNvSpPr>
            <a:spLocks noGrp="1"/>
          </p:cNvSpPr>
          <p:nvPr>
            <p:ph type="sldNum" sz="quarter" idx="12"/>
          </p:nvPr>
        </p:nvSpPr>
        <p:spPr>
          <a:xfrm>
            <a:off x="332873" y="6356350"/>
            <a:ext cx="2743200" cy="365125"/>
          </a:xfrm>
        </p:spPr>
        <p:txBody>
          <a:bodyPr/>
          <a:lstStyle>
            <a:lvl1pPr algn="l">
              <a:defRPr sz="1600">
                <a:solidFill>
                  <a:schemeClr val="tx1"/>
                </a:solidFill>
              </a:defRPr>
            </a:lvl1pPr>
          </a:lstStyle>
          <a:p>
            <a:fld id="{C479D5F6-EDCB-402A-AC08-4943A1820E8F}" type="slidenum">
              <a:rPr lang="en-US" smtClean="0"/>
              <a:pPr/>
              <a:t>‹#›</a:t>
            </a:fld>
            <a:endParaRPr lang="en-US" dirty="0"/>
          </a:p>
        </p:txBody>
      </p:sp>
    </p:spTree>
    <p:custDataLst>
      <p:tags r:id="rId1"/>
    </p:custDataLst>
    <p:extLst>
      <p:ext uri="{BB962C8B-B14F-4D97-AF65-F5344CB8AC3E}">
        <p14:creationId xmlns:p14="http://schemas.microsoft.com/office/powerpoint/2010/main" val="2183644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pic>
        <p:nvPicPr>
          <p:cNvPr id="2" name="Picture 1">
            <a:extLs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3"/>
            <a:ext cx="12191999" cy="6857998"/>
          </a:xfrm>
          <a:prstGeom prst="rect">
            <a:avLst/>
          </a:prstGeom>
        </p:spPr>
      </p:pic>
      <p:sp>
        <p:nvSpPr>
          <p:cNvPr id="3" name="Title 1"/>
          <p:cNvSpPr>
            <a:spLocks noGrp="1"/>
          </p:cNvSpPr>
          <p:nvPr>
            <p:ph type="ctrTitle"/>
          </p:nvPr>
        </p:nvSpPr>
        <p:spPr>
          <a:xfrm>
            <a:off x="0" y="2595716"/>
            <a:ext cx="12192000" cy="2337620"/>
          </a:xfrm>
        </p:spPr>
        <p:txBody>
          <a:bodyPr anchor="t" anchorCtr="0">
            <a:normAutofit/>
          </a:bodyPr>
          <a:lstStyle>
            <a:lvl1pPr algn="ctr">
              <a:defRPr sz="4000">
                <a:solidFill>
                  <a:schemeClr val="tx1"/>
                </a:solidFill>
                <a:latin typeface="Museo Slab 500" panose="02000000000000000000" pitchFamily="50" charset="0"/>
              </a:defRPr>
            </a:lvl1pPr>
          </a:lstStyle>
          <a:p>
            <a:r>
              <a:rPr lang="en-US"/>
              <a:t>Click to edit Master title style</a:t>
            </a:r>
            <a:endParaRPr lang="en-US" dirty="0"/>
          </a:p>
        </p:txBody>
      </p:sp>
      <p:sp>
        <p:nvSpPr>
          <p:cNvPr id="4" name="Slide Number Placeholder 5"/>
          <p:cNvSpPr>
            <a:spLocks noGrp="1"/>
          </p:cNvSpPr>
          <p:nvPr>
            <p:ph type="sldNum" sz="quarter" idx="12"/>
          </p:nvPr>
        </p:nvSpPr>
        <p:spPr>
          <a:xfrm>
            <a:off x="227916"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dirty="0"/>
          </a:p>
        </p:txBody>
      </p:sp>
    </p:spTree>
    <p:custDataLst>
      <p:tags r:id="rId1"/>
    </p:custDataLst>
    <p:extLst>
      <p:ext uri="{BB962C8B-B14F-4D97-AF65-F5344CB8AC3E}">
        <p14:creationId xmlns:p14="http://schemas.microsoft.com/office/powerpoint/2010/main" val="109088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7" name="Picture 6">
            <a:extLs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1987" cy="1219199"/>
          </a:xfrm>
          <a:prstGeom prst="rect">
            <a:avLst/>
          </a:prstGeom>
        </p:spPr>
      </p:pic>
      <p:sp>
        <p:nvSpPr>
          <p:cNvPr id="3" name="Content Placeholder 2"/>
          <p:cNvSpPr>
            <a:spLocks noGrp="1"/>
          </p:cNvSpPr>
          <p:nvPr>
            <p:ph idx="1"/>
          </p:nvPr>
        </p:nvSpPr>
        <p:spPr>
          <a:xfrm>
            <a:off x="838200" y="1554480"/>
            <a:ext cx="10515600" cy="4351338"/>
          </a:xfrm>
        </p:spPr>
        <p:txBody>
          <a:bodyPr lIns="0" tIns="0" rIns="0" bIns="0">
            <a:normAutofit/>
          </a:bodyPr>
          <a:lstStyle>
            <a:lvl1pPr>
              <a:defRPr sz="3600"/>
            </a:lvl1pPr>
            <a:lvl2pPr>
              <a:defRPr sz="3200"/>
            </a:lvl2pPr>
            <a:lvl3pPr>
              <a:defRPr sz="2800"/>
            </a:lvl3pPr>
          </a:lstStyle>
          <a:p>
            <a:pPr lvl="0"/>
            <a:r>
              <a:rPr lang="en-US"/>
              <a:t>Click to edit Master text styles</a:t>
            </a:r>
          </a:p>
          <a:p>
            <a:pPr lvl="1"/>
            <a:r>
              <a:rPr lang="en-US"/>
              <a:t>Second level</a:t>
            </a:r>
          </a:p>
          <a:p>
            <a:pPr lvl="2"/>
            <a:r>
              <a:rPr lang="en-US"/>
              <a:t>Third level</a:t>
            </a:r>
          </a:p>
        </p:txBody>
      </p:sp>
      <p:pic>
        <p:nvPicPr>
          <p:cNvPr id="8" name="Picture 7" descr="CDE logo"/>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tx1"/>
                </a:solidFill>
              </a:defRPr>
            </a:lvl1pPr>
          </a:lstStyle>
          <a:p>
            <a:fld id="{C479D5F6-EDCB-402A-AC08-4943A1820E8F}" type="slidenum">
              <a:rPr lang="en-US" smtClean="0"/>
              <a:pPr/>
              <a:t>‹#›</a:t>
            </a:fld>
            <a:endParaRPr lang="en-US" dirty="0"/>
          </a:p>
        </p:txBody>
      </p:sp>
      <p:sp>
        <p:nvSpPr>
          <p:cNvPr id="4" name="Title 3">
            <a:extLst>
              <a:ext uri="{FF2B5EF4-FFF2-40B4-BE49-F238E27FC236}">
                <a16:creationId xmlns:a16="http://schemas.microsoft.com/office/drawing/2014/main" id="{39A9B13F-E122-83FE-99BF-6490F6CCF8A7}"/>
              </a:ext>
            </a:extLst>
          </p:cNvPr>
          <p:cNvSpPr>
            <a:spLocks noGrp="1"/>
          </p:cNvSpPr>
          <p:nvPr>
            <p:ph type="title"/>
          </p:nvPr>
        </p:nvSpPr>
        <p:spPr>
          <a:xfrm>
            <a:off x="900953" y="148628"/>
            <a:ext cx="10515600" cy="1070572"/>
          </a:xfrm>
        </p:spPr>
        <p:txBody>
          <a:bodyPr>
            <a:normAutofit/>
          </a:bodyPr>
          <a:lstStyle>
            <a:lvl1pPr>
              <a:defRPr sz="4000">
                <a:latin typeface="Verdana" panose="020B0604030504040204" pitchFamily="34" charset="0"/>
                <a:ea typeface="Verdana" panose="020B0604030504040204" pitchFamily="34" charset="0"/>
              </a:defRPr>
            </a:lvl1pPr>
          </a:lstStyle>
          <a:p>
            <a:r>
              <a:rPr lang="en-US"/>
              <a:t>Click to edit Master title style</a:t>
            </a:r>
            <a:endParaRPr lang="en-US" dirty="0"/>
          </a:p>
        </p:txBody>
      </p:sp>
    </p:spTree>
    <p:custDataLst>
      <p:tags r:id="rId1"/>
    </p:custDataLst>
    <p:extLst>
      <p:ext uri="{BB962C8B-B14F-4D97-AF65-F5344CB8AC3E}">
        <p14:creationId xmlns:p14="http://schemas.microsoft.com/office/powerpoint/2010/main" val="3175066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7" name="Picture 6">
            <a:extLs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3" name="Content Placeholder 2"/>
          <p:cNvSpPr>
            <a:spLocks noGrp="1"/>
          </p:cNvSpPr>
          <p:nvPr>
            <p:ph idx="1"/>
          </p:nvPr>
        </p:nvSpPr>
        <p:spPr>
          <a:xfrm>
            <a:off x="838200" y="1554480"/>
            <a:ext cx="10515600" cy="4351338"/>
          </a:xfrm>
        </p:spPr>
        <p:txBody>
          <a:bodyPr lIns="0" tIns="0" rIns="0" bIns="0">
            <a:normAutofit/>
          </a:bodyPr>
          <a:lstStyle>
            <a:lvl1pPr>
              <a:defRPr sz="3600"/>
            </a:lvl1pPr>
            <a:lvl2pPr>
              <a:defRPr sz="3200"/>
            </a:lvl2pPr>
            <a:lvl3pPr>
              <a:defRPr sz="2800"/>
            </a:lvl3pPr>
          </a:lstStyle>
          <a:p>
            <a:pPr lvl="0"/>
            <a:r>
              <a:rPr lang="en-US"/>
              <a:t>Click to edit Master text styles</a:t>
            </a:r>
          </a:p>
          <a:p>
            <a:pPr lvl="1"/>
            <a:r>
              <a:rPr lang="en-US"/>
              <a:t>Second level</a:t>
            </a:r>
          </a:p>
          <a:p>
            <a:pPr lvl="2"/>
            <a:r>
              <a:rPr lang="en-US"/>
              <a:t>Third level</a:t>
            </a:r>
          </a:p>
        </p:txBody>
      </p:sp>
      <p:pic>
        <p:nvPicPr>
          <p:cNvPr id="8" name="Picture 7" descr="CDE logo"/>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tx1"/>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71280" y="18288"/>
            <a:ext cx="965179" cy="1103700"/>
          </a:xfrm>
          <a:prstGeom prst="rect">
            <a:avLst/>
          </a:prstGeom>
        </p:spPr>
      </p:pic>
      <p:sp>
        <p:nvSpPr>
          <p:cNvPr id="5" name="Title 3">
            <a:extLst>
              <a:ext uri="{FF2B5EF4-FFF2-40B4-BE49-F238E27FC236}">
                <a16:creationId xmlns:a16="http://schemas.microsoft.com/office/drawing/2014/main" id="{EA8A77F9-71D4-81EF-8648-64F0879E847F}"/>
              </a:ext>
            </a:extLst>
          </p:cNvPr>
          <p:cNvSpPr>
            <a:spLocks noGrp="1"/>
          </p:cNvSpPr>
          <p:nvPr>
            <p:ph type="title"/>
          </p:nvPr>
        </p:nvSpPr>
        <p:spPr>
          <a:xfrm>
            <a:off x="900953" y="148628"/>
            <a:ext cx="10515600" cy="1070572"/>
          </a:xfrm>
        </p:spPr>
        <p:txBody>
          <a:bodyPr>
            <a:normAutofit/>
          </a:bodyPr>
          <a:lstStyle>
            <a:lvl1pPr>
              <a:defRPr sz="4000">
                <a:latin typeface="Verdana" panose="020B0604030504040204" pitchFamily="34" charset="0"/>
                <a:ea typeface="Verdana" panose="020B0604030504040204" pitchFamily="34" charset="0"/>
              </a:defRPr>
            </a:lvl1pPr>
          </a:lstStyle>
          <a:p>
            <a:r>
              <a:rPr lang="en-US"/>
              <a:t>Click to edit Master title style</a:t>
            </a:r>
            <a:endParaRPr lang="en-US" dirty="0"/>
          </a:p>
        </p:txBody>
      </p:sp>
    </p:spTree>
    <p:custDataLst>
      <p:tags r:id="rId1"/>
    </p:custDataLst>
    <p:extLst>
      <p:ext uri="{BB962C8B-B14F-4D97-AF65-F5344CB8AC3E}">
        <p14:creationId xmlns:p14="http://schemas.microsoft.com/office/powerpoint/2010/main" val="1875235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7" name="Picture 6">
            <a:extLs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3" name="Content Placeholder 2"/>
          <p:cNvSpPr>
            <a:spLocks noGrp="1"/>
          </p:cNvSpPr>
          <p:nvPr>
            <p:ph idx="1"/>
          </p:nvPr>
        </p:nvSpPr>
        <p:spPr>
          <a:xfrm>
            <a:off x="838200" y="1554480"/>
            <a:ext cx="10515600" cy="4351338"/>
          </a:xfrm>
        </p:spPr>
        <p:txBody>
          <a:bodyPr lIns="0" tIns="0" rIns="0" bIns="0">
            <a:normAutofit/>
          </a:bodyPr>
          <a:lstStyle>
            <a:lvl1pPr>
              <a:defRPr sz="3600"/>
            </a:lvl1pPr>
            <a:lvl2pPr>
              <a:defRPr sz="3200"/>
            </a:lvl2pPr>
            <a:lvl3pPr>
              <a:defRPr sz="2800"/>
            </a:lvl3pPr>
          </a:lstStyle>
          <a:p>
            <a:pPr lvl="0"/>
            <a:r>
              <a:rPr lang="en-US"/>
              <a:t>Click to edit Master text styles</a:t>
            </a:r>
          </a:p>
          <a:p>
            <a:pPr lvl="1"/>
            <a:r>
              <a:rPr lang="en-US"/>
              <a:t>Second level</a:t>
            </a:r>
          </a:p>
          <a:p>
            <a:pPr lvl="2"/>
            <a:r>
              <a:rPr lang="en-US"/>
              <a:t>Third level</a:t>
            </a:r>
          </a:p>
        </p:txBody>
      </p:sp>
      <p:pic>
        <p:nvPicPr>
          <p:cNvPr id="8" name="Picture 7" descr="CDE logo"/>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tx1"/>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71280" y="18288"/>
            <a:ext cx="965178" cy="1103700"/>
          </a:xfrm>
          <a:prstGeom prst="rect">
            <a:avLst/>
          </a:prstGeom>
        </p:spPr>
      </p:pic>
      <p:sp>
        <p:nvSpPr>
          <p:cNvPr id="5" name="Title 3">
            <a:extLst>
              <a:ext uri="{FF2B5EF4-FFF2-40B4-BE49-F238E27FC236}">
                <a16:creationId xmlns:a16="http://schemas.microsoft.com/office/drawing/2014/main" id="{8BB839DA-FFF9-DDA8-1C3B-4CC0E11F6B2C}"/>
              </a:ext>
            </a:extLst>
          </p:cNvPr>
          <p:cNvSpPr>
            <a:spLocks noGrp="1"/>
          </p:cNvSpPr>
          <p:nvPr>
            <p:ph type="title"/>
          </p:nvPr>
        </p:nvSpPr>
        <p:spPr>
          <a:xfrm>
            <a:off x="1406426" y="150681"/>
            <a:ext cx="10515600" cy="1070572"/>
          </a:xfrm>
        </p:spPr>
        <p:txBody>
          <a:bodyPr>
            <a:normAutofit/>
          </a:bodyPr>
          <a:lstStyle>
            <a:lvl1pPr>
              <a:defRPr sz="4000">
                <a:latin typeface="Verdana" panose="020B0604030504040204" pitchFamily="34" charset="0"/>
                <a:ea typeface="Verdana" panose="020B0604030504040204" pitchFamily="34" charset="0"/>
              </a:defRPr>
            </a:lvl1pPr>
          </a:lstStyle>
          <a:p>
            <a:r>
              <a:rPr lang="en-US"/>
              <a:t>Click to edit Master title style</a:t>
            </a:r>
            <a:endParaRPr lang="en-US" dirty="0"/>
          </a:p>
        </p:txBody>
      </p:sp>
    </p:spTree>
    <p:custDataLst>
      <p:tags r:id="rId1"/>
    </p:custDataLst>
    <p:extLst>
      <p:ext uri="{BB962C8B-B14F-4D97-AF65-F5344CB8AC3E}">
        <p14:creationId xmlns:p14="http://schemas.microsoft.com/office/powerpoint/2010/main" val="2265404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a:extLs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6" y="356616"/>
            <a:ext cx="8042451" cy="747084"/>
          </a:xfrm>
        </p:spPr>
        <p:txBody>
          <a:bodyPr lIns="0" tIns="0" rIns="0" bIns="0" anchor="t" anchorCtr="0">
            <a:normAutofit/>
          </a:bodyPr>
          <a:lstStyle>
            <a:lvl1pPr>
              <a:defRPr sz="4000">
                <a:solidFill>
                  <a:schemeClr val="tx1"/>
                </a:solidFill>
                <a:latin typeface="Museo Slab 500" panose="02000000000000000000"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838200" y="1554480"/>
            <a:ext cx="10515600" cy="4351338"/>
          </a:xfrm>
        </p:spPr>
        <p:txBody>
          <a:bodyPr lIns="0" tIns="0" rIns="0" bIns="0">
            <a:normAutofit/>
          </a:bodyPr>
          <a:lstStyle>
            <a:lvl1pPr>
              <a:defRPr sz="3600"/>
            </a:lvl1pPr>
            <a:lvl2pPr>
              <a:defRPr sz="3200"/>
            </a:lvl2pPr>
            <a:lvl3pPr>
              <a:defRPr sz="2800"/>
            </a:lvl3pPr>
          </a:lstStyle>
          <a:p>
            <a:pPr lvl="0"/>
            <a:r>
              <a:rPr lang="en-US"/>
              <a:t>Click to edit Master text styles</a:t>
            </a:r>
          </a:p>
          <a:p>
            <a:pPr lvl="1"/>
            <a:r>
              <a:rPr lang="en-US"/>
              <a:t>Second level</a:t>
            </a:r>
          </a:p>
          <a:p>
            <a:pPr lvl="2"/>
            <a:r>
              <a:rPr lang="en-US"/>
              <a:t>Third level</a:t>
            </a:r>
          </a:p>
        </p:txBody>
      </p:sp>
      <p:pic>
        <p:nvPicPr>
          <p:cNvPr id="8" name="Picture 7" descr="CDE logo"/>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tx1"/>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71280" y="18289"/>
            <a:ext cx="965178" cy="1103698"/>
          </a:xfrm>
          <a:prstGeom prst="rect">
            <a:avLst/>
          </a:prstGeom>
        </p:spPr>
      </p:pic>
    </p:spTree>
    <p:custDataLst>
      <p:tags r:id="rId1"/>
    </p:custDataLst>
    <p:extLst>
      <p:ext uri="{BB962C8B-B14F-4D97-AF65-F5344CB8AC3E}">
        <p14:creationId xmlns:p14="http://schemas.microsoft.com/office/powerpoint/2010/main" val="3219240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a:extLs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8158992" cy="747084"/>
          </a:xfrm>
        </p:spPr>
        <p:txBody>
          <a:bodyPr lIns="0" tIns="0" rIns="0" bIns="0" anchor="t" anchorCtr="0">
            <a:normAutofit/>
          </a:bodyPr>
          <a:lstStyle>
            <a:lvl1pPr>
              <a:defRPr sz="4000">
                <a:solidFill>
                  <a:schemeClr val="tx1"/>
                </a:solidFill>
                <a:latin typeface="Museo Slab 500" panose="02000000000000000000"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838200" y="1554480"/>
            <a:ext cx="10515600" cy="4351338"/>
          </a:xfrm>
        </p:spPr>
        <p:txBody>
          <a:bodyPr lIns="0" tIns="0" rIns="0" bIns="0">
            <a:normAutofit/>
          </a:bodyPr>
          <a:lstStyle>
            <a:lvl1pPr>
              <a:defRPr sz="3600"/>
            </a:lvl1pPr>
            <a:lvl2pPr>
              <a:defRPr sz="3200"/>
            </a:lvl2pPr>
            <a:lvl3pPr>
              <a:defRPr sz="2800"/>
            </a:lvl3pPr>
          </a:lstStyle>
          <a:p>
            <a:pPr lvl="0"/>
            <a:r>
              <a:rPr lang="en-US"/>
              <a:t>Click to edit Master text styles</a:t>
            </a:r>
          </a:p>
          <a:p>
            <a:pPr lvl="1"/>
            <a:r>
              <a:rPr lang="en-US"/>
              <a:t>Second level</a:t>
            </a:r>
          </a:p>
          <a:p>
            <a:pPr lvl="2"/>
            <a:r>
              <a:rPr lang="en-US"/>
              <a:t>Third level</a:t>
            </a:r>
          </a:p>
        </p:txBody>
      </p:sp>
      <p:pic>
        <p:nvPicPr>
          <p:cNvPr id="8" name="Picture 7" descr="CDE logo"/>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tx1"/>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71280" y="18289"/>
            <a:ext cx="965177" cy="1103698"/>
          </a:xfrm>
          <a:prstGeom prst="rect">
            <a:avLst/>
          </a:prstGeom>
        </p:spPr>
      </p:pic>
    </p:spTree>
    <p:custDataLst>
      <p:tags r:id="rId1"/>
    </p:custDataLst>
    <p:extLst>
      <p:ext uri="{BB962C8B-B14F-4D97-AF65-F5344CB8AC3E}">
        <p14:creationId xmlns:p14="http://schemas.microsoft.com/office/powerpoint/2010/main" val="1571646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a:extLs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6" y="356616"/>
            <a:ext cx="7791439" cy="747084"/>
          </a:xfrm>
        </p:spPr>
        <p:txBody>
          <a:bodyPr lIns="0" tIns="0" rIns="0" bIns="0" anchor="t" anchorCtr="0">
            <a:normAutofit/>
          </a:bodyPr>
          <a:lstStyle>
            <a:lvl1pPr>
              <a:defRPr sz="4000">
                <a:solidFill>
                  <a:schemeClr val="tx1"/>
                </a:solidFill>
                <a:latin typeface="Museo Slab 500" panose="02000000000000000000"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838200" y="1554480"/>
            <a:ext cx="10515600" cy="4351338"/>
          </a:xfrm>
        </p:spPr>
        <p:txBody>
          <a:bodyPr lIns="0" tIns="0" rIns="0" bIns="0">
            <a:normAutofit/>
          </a:bodyPr>
          <a:lstStyle>
            <a:lvl1pPr>
              <a:defRPr sz="3600"/>
            </a:lvl1pPr>
            <a:lvl2pPr>
              <a:defRPr sz="3200"/>
            </a:lvl2pPr>
            <a:lvl3pPr>
              <a:defRPr sz="2800"/>
            </a:lvl3pPr>
          </a:lstStyle>
          <a:p>
            <a:pPr lvl="0"/>
            <a:r>
              <a:rPr lang="en-US"/>
              <a:t>Click to edit Master text styles</a:t>
            </a:r>
          </a:p>
          <a:p>
            <a:pPr lvl="1"/>
            <a:r>
              <a:rPr lang="en-US"/>
              <a:t>Second level</a:t>
            </a:r>
          </a:p>
          <a:p>
            <a:pPr lvl="2"/>
            <a:r>
              <a:rPr lang="en-US"/>
              <a:t>Third level</a:t>
            </a:r>
          </a:p>
        </p:txBody>
      </p:sp>
      <p:pic>
        <p:nvPicPr>
          <p:cNvPr id="8" name="Picture 7" descr="CDE logo"/>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tx1"/>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71280" y="18289"/>
            <a:ext cx="965177" cy="1103697"/>
          </a:xfrm>
          <a:prstGeom prst="rect">
            <a:avLst/>
          </a:prstGeom>
        </p:spPr>
      </p:pic>
    </p:spTree>
    <p:custDataLst>
      <p:tags r:id="rId1"/>
    </p:custDataLst>
    <p:extLst>
      <p:ext uri="{BB962C8B-B14F-4D97-AF65-F5344CB8AC3E}">
        <p14:creationId xmlns:p14="http://schemas.microsoft.com/office/powerpoint/2010/main" val="3299890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a:extLs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3600">
                <a:solidFill>
                  <a:schemeClr val="tx1"/>
                </a:solidFill>
                <a:latin typeface="Museo Slab 500" panose="02000000000000000000"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838200" y="1554480"/>
            <a:ext cx="10515600" cy="4351338"/>
          </a:xfrm>
        </p:spPr>
        <p:txBody>
          <a:bodyPr lIns="0" tIns="0" rIns="0" bIns="0">
            <a:normAutofit/>
          </a:bodyPr>
          <a:lstStyle>
            <a:lvl1pPr>
              <a:defRPr sz="3200"/>
            </a:lvl1pPr>
            <a:lvl2pPr>
              <a:defRPr sz="2800"/>
            </a:lvl2pPr>
            <a:lvl3pPr>
              <a:defRPr sz="2400"/>
            </a:lvl3pPr>
          </a:lstStyle>
          <a:p>
            <a:pPr lvl="0"/>
            <a:r>
              <a:rPr lang="en-US"/>
              <a:t>Click to edit Master text styles</a:t>
            </a:r>
          </a:p>
          <a:p>
            <a:pPr lvl="1"/>
            <a:r>
              <a:rPr lang="en-US"/>
              <a:t>Second level</a:t>
            </a:r>
          </a:p>
          <a:p>
            <a:pPr lvl="2"/>
            <a:r>
              <a:rPr lang="en-US"/>
              <a:t>Third level</a:t>
            </a:r>
          </a:p>
        </p:txBody>
      </p:sp>
      <p:pic>
        <p:nvPicPr>
          <p:cNvPr id="8" name="Picture 7" descr="CDE logo&#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tx1"/>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71280" y="18289"/>
            <a:ext cx="965176" cy="1103697"/>
          </a:xfrm>
          <a:prstGeom prst="rect">
            <a:avLst/>
          </a:prstGeom>
        </p:spPr>
      </p:pic>
    </p:spTree>
    <p:custDataLst>
      <p:tags r:id="rId1"/>
    </p:custDataLst>
    <p:extLst>
      <p:ext uri="{BB962C8B-B14F-4D97-AF65-F5344CB8AC3E}">
        <p14:creationId xmlns:p14="http://schemas.microsoft.com/office/powerpoint/2010/main" val="2944687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554480"/>
            <a:ext cx="5181600" cy="4351338"/>
          </a:xfrm>
        </p:spPr>
        <p:txBody>
          <a:bodyPr>
            <a:normAutofit/>
          </a:bodyPr>
          <a:lstStyle>
            <a:lvl1pPr>
              <a:defRPr sz="3600"/>
            </a:lvl1pPr>
            <a:lvl2pPr>
              <a:defRPr sz="3200"/>
            </a:lvl2pPr>
            <a:lvl3pPr>
              <a:defRPr sz="2800"/>
            </a:lvl3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6172200" y="1554480"/>
            <a:ext cx="5181600" cy="4351338"/>
          </a:xfrm>
        </p:spPr>
        <p:txBody>
          <a:bodyPr>
            <a:normAutofit/>
          </a:bodyPr>
          <a:lstStyle>
            <a:lvl1pPr>
              <a:defRPr sz="3600"/>
            </a:lvl1pPr>
            <a:lvl2pPr>
              <a:defRPr sz="3200"/>
            </a:lvl2pPr>
            <a:lvl3pPr>
              <a:defRPr sz="2800"/>
            </a:lvl3pPr>
          </a:lstStyle>
          <a:p>
            <a:pPr lvl="0"/>
            <a:r>
              <a:rPr lang="en-US"/>
              <a:t>Click to edit Master text styles</a:t>
            </a:r>
          </a:p>
          <a:p>
            <a:pPr lvl="1"/>
            <a:r>
              <a:rPr lang="en-US"/>
              <a:t>Second level</a:t>
            </a:r>
          </a:p>
          <a:p>
            <a:pPr lvl="2"/>
            <a:r>
              <a:rPr lang="en-US"/>
              <a:t>Third level</a:t>
            </a:r>
          </a:p>
        </p:txBody>
      </p:sp>
      <p:pic>
        <p:nvPicPr>
          <p:cNvPr id="12" name="Picture 11" descr="CDE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3" name="Slide Number Placeholder 5"/>
          <p:cNvSpPr>
            <a:spLocks noGrp="1"/>
          </p:cNvSpPr>
          <p:nvPr>
            <p:ph type="sldNum" sz="quarter" idx="12"/>
          </p:nvPr>
        </p:nvSpPr>
        <p:spPr>
          <a:xfrm>
            <a:off x="332873" y="6356350"/>
            <a:ext cx="2743200" cy="365125"/>
          </a:xfrm>
        </p:spPr>
        <p:txBody>
          <a:bodyPr/>
          <a:lstStyle>
            <a:lvl1pPr algn="l">
              <a:defRPr sz="1600">
                <a:solidFill>
                  <a:schemeClr val="tx1"/>
                </a:solidFill>
              </a:defRPr>
            </a:lvl1pPr>
          </a:lstStyle>
          <a:p>
            <a:fld id="{C479D5F6-EDCB-402A-AC08-4943A1820E8F}" type="slidenum">
              <a:rPr lang="en-US" smtClean="0"/>
              <a:pPr/>
              <a:t>‹#›</a:t>
            </a:fld>
            <a:endParaRPr lang="en-US" dirty="0"/>
          </a:p>
        </p:txBody>
      </p:sp>
      <p:pic>
        <p:nvPicPr>
          <p:cNvPr id="15" name="Picture 14">
            <a:extLs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16" name="Title 1"/>
          <p:cNvSpPr>
            <a:spLocks noGrp="1"/>
          </p:cNvSpPr>
          <p:nvPr>
            <p:ph type="title"/>
          </p:nvPr>
        </p:nvSpPr>
        <p:spPr>
          <a:xfrm>
            <a:off x="443565" y="205176"/>
            <a:ext cx="8065168" cy="898524"/>
          </a:xfrm>
        </p:spPr>
        <p:txBody>
          <a:bodyPr lIns="0" tIns="0" rIns="0" bIns="0" anchor="t" anchorCtr="0">
            <a:normAutofit/>
          </a:bodyPr>
          <a:lstStyle>
            <a:lvl1pPr>
              <a:defRPr sz="3600">
                <a:solidFill>
                  <a:schemeClr val="tx1"/>
                </a:solidFill>
                <a:latin typeface="Museo Slab 500" panose="02000000000000000000" pitchFamily="50" charset="0"/>
              </a:defRPr>
            </a:lvl1pPr>
          </a:lstStyle>
          <a:p>
            <a:r>
              <a:rPr lang="en-US"/>
              <a:t>Click to edit Master title style</a:t>
            </a:r>
            <a:endParaRPr lang="en-US" dirty="0"/>
          </a:p>
        </p:txBody>
      </p:sp>
    </p:spTree>
    <p:custDataLst>
      <p:tags r:id="rId1"/>
    </p:custDataLst>
    <p:extLst>
      <p:ext uri="{BB962C8B-B14F-4D97-AF65-F5344CB8AC3E}">
        <p14:creationId xmlns:p14="http://schemas.microsoft.com/office/powerpoint/2010/main" val="2675640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ADCBF6-49E3-4515-B284-83B33249404E}" type="datetime1">
              <a:rPr lang="en-US" smtClean="0"/>
              <a:t>9/26/2024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79D5F6-EDCB-402A-AC08-4943A1820E8F}" type="slidenum">
              <a:rPr lang="en-US" smtClean="0"/>
              <a:pPr/>
              <a:t>‹#›</a:t>
            </a:fld>
            <a:endParaRPr lang="en-US" dirty="0"/>
          </a:p>
        </p:txBody>
      </p:sp>
    </p:spTree>
    <p:custDataLst>
      <p:tags r:id="rId13"/>
    </p:custDataLst>
    <p:extLst>
      <p:ext uri="{BB962C8B-B14F-4D97-AF65-F5344CB8AC3E}">
        <p14:creationId xmlns:p14="http://schemas.microsoft.com/office/powerpoint/2010/main" val="2150711039"/>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90" r:id="rId3"/>
    <p:sldLayoutId id="2147483691" r:id="rId4"/>
    <p:sldLayoutId id="2147483692" r:id="rId5"/>
    <p:sldLayoutId id="2147483693" r:id="rId6"/>
    <p:sldLayoutId id="2147483694" r:id="rId7"/>
    <p:sldLayoutId id="2147483695" r:id="rId8"/>
    <p:sldLayoutId id="2147483680" r:id="rId9"/>
    <p:sldLayoutId id="2147483682" r:id="rId10"/>
    <p:sldLayoutId id="2147483668"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4.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cde.state.co.us/sites/default/files/documents/spedlaw/download/idea_regs_2006.pdf" TargetMode="Externa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hyperlink" Target="https://sites.ed.gov/idea/files/Guidance_on_State_General_Supervision_Responsibilities_under_Parts_B_and_C_of_IDEA-07-24-2023.pdf"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18" Type="http://schemas.openxmlformats.org/officeDocument/2006/relationships/diagramLayout" Target="../diagrams/layout4.xml"/><Relationship Id="rId3" Type="http://schemas.openxmlformats.org/officeDocument/2006/relationships/diagramLayout" Target="../diagrams/layout1.xml"/><Relationship Id="rId21" Type="http://schemas.microsoft.com/office/2007/relationships/diagramDrawing" Target="../diagrams/drawing4.xml"/><Relationship Id="rId7" Type="http://schemas.openxmlformats.org/officeDocument/2006/relationships/diagramData" Target="../diagrams/data2.xml"/><Relationship Id="rId12" Type="http://schemas.openxmlformats.org/officeDocument/2006/relationships/diagramData" Target="../diagrams/data3.xml"/><Relationship Id="rId17" Type="http://schemas.openxmlformats.org/officeDocument/2006/relationships/diagramData" Target="../diagrams/data4.xml"/><Relationship Id="rId2" Type="http://schemas.openxmlformats.org/officeDocument/2006/relationships/diagramData" Target="../diagrams/data1.xml"/><Relationship Id="rId16" Type="http://schemas.microsoft.com/office/2007/relationships/diagramDrawing" Target="../diagrams/drawing3.xml"/><Relationship Id="rId20" Type="http://schemas.openxmlformats.org/officeDocument/2006/relationships/diagramColors" Target="../diagrams/colors4.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19" Type="http://schemas.openxmlformats.org/officeDocument/2006/relationships/diagramQuickStyle" Target="../diagrams/quickStyle4.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mailto:Fails_J@cde.state.co.us" TargetMode="External"/><Relationship Id="rId2" Type="http://schemas.openxmlformats.org/officeDocument/2006/relationships/hyperlink" Target="mailto:Bolger_O@cde.state.co.us" TargetMode="Externa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cde.state.co.us/sites/default/files/documents/spedlaw/download/idea_regs_2006.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latin typeface="Aptos" panose="020B0004020202020204" pitchFamily="34" charset="0"/>
              </a:rPr>
              <a:t>2025 AU Determination</a:t>
            </a:r>
          </a:p>
        </p:txBody>
      </p:sp>
      <p:sp>
        <p:nvSpPr>
          <p:cNvPr id="3" name="Subtitle 2"/>
          <p:cNvSpPr>
            <a:spLocks noGrp="1"/>
          </p:cNvSpPr>
          <p:nvPr>
            <p:ph type="subTitle" idx="1"/>
          </p:nvPr>
        </p:nvSpPr>
        <p:spPr/>
        <p:txBody>
          <a:bodyPr/>
          <a:lstStyle/>
          <a:p>
            <a:r>
              <a:rPr lang="en-US" dirty="0">
                <a:latin typeface="Aptos" panose="020B0004020202020204" pitchFamily="34" charset="0"/>
              </a:rPr>
              <a:t>Changes effective with the Spring 2025 AU Determination</a:t>
            </a:r>
          </a:p>
        </p:txBody>
      </p:sp>
      <p:sp>
        <p:nvSpPr>
          <p:cNvPr id="4" name="Slide Number Placeholder 3"/>
          <p:cNvSpPr>
            <a:spLocks noGrp="1"/>
          </p:cNvSpPr>
          <p:nvPr>
            <p:ph type="sldNum" sz="quarter" idx="12"/>
          </p:nvPr>
        </p:nvSpPr>
        <p:spPr/>
        <p:txBody>
          <a:bodyPr/>
          <a:lstStyle/>
          <a:p>
            <a:fld id="{C479D5F6-EDCB-402A-AC08-4943A1820E8F}" type="slidenum">
              <a:rPr lang="en-US" smtClean="0"/>
              <a:pPr/>
              <a:t>1</a:t>
            </a:fld>
            <a:endParaRPr lang="en-US" dirty="0"/>
          </a:p>
        </p:txBody>
      </p:sp>
    </p:spTree>
    <p:custDataLst>
      <p:tags r:id="rId1"/>
    </p:custDataLst>
    <p:extLst>
      <p:ext uri="{BB962C8B-B14F-4D97-AF65-F5344CB8AC3E}">
        <p14:creationId xmlns:p14="http://schemas.microsoft.com/office/powerpoint/2010/main" val="3044915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dirty="0">
                <a:latin typeface="Aptos" panose="020B0004020202020204" pitchFamily="34" charset="0"/>
                <a:ea typeface="Verdana" panose="020B0604030504040204" pitchFamily="34" charset="0"/>
              </a:rPr>
              <a:t>AU and Community Partner </a:t>
            </a:r>
            <a:br>
              <a:rPr lang="en-US" sz="4800" dirty="0">
                <a:latin typeface="Aptos" panose="020B0004020202020204" pitchFamily="34" charset="0"/>
                <a:ea typeface="Verdana" panose="020B0604030504040204" pitchFamily="34" charset="0"/>
              </a:rPr>
            </a:br>
            <a:r>
              <a:rPr lang="en-US" sz="4800" dirty="0">
                <a:latin typeface="Aptos" panose="020B0004020202020204" pitchFamily="34" charset="0"/>
                <a:ea typeface="Verdana" panose="020B0604030504040204" pitchFamily="34" charset="0"/>
              </a:rPr>
              <a:t>Advisory Group</a:t>
            </a:r>
          </a:p>
        </p:txBody>
      </p:sp>
      <p:sp>
        <p:nvSpPr>
          <p:cNvPr id="3" name="Slide Number Placeholder 2"/>
          <p:cNvSpPr>
            <a:spLocks noGrp="1"/>
          </p:cNvSpPr>
          <p:nvPr>
            <p:ph type="sldNum" sz="quarter" idx="12"/>
          </p:nvPr>
        </p:nvSpPr>
        <p:spPr/>
        <p:txBody>
          <a:bodyPr/>
          <a:lstStyle/>
          <a:p>
            <a:fld id="{C479D5F6-EDCB-402A-AC08-4943A1820E8F}" type="slidenum">
              <a:rPr lang="en-US" smtClean="0"/>
              <a:pPr/>
              <a:t>10</a:t>
            </a:fld>
            <a:endParaRPr lang="en-US" dirty="0"/>
          </a:p>
        </p:txBody>
      </p:sp>
    </p:spTree>
    <p:custDataLst>
      <p:tags r:id="rId1"/>
    </p:custDataLst>
    <p:extLst>
      <p:ext uri="{BB962C8B-B14F-4D97-AF65-F5344CB8AC3E}">
        <p14:creationId xmlns:p14="http://schemas.microsoft.com/office/powerpoint/2010/main" val="664100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30EE4FA-2DEA-5B67-D991-2DF404C9C8E1}"/>
              </a:ext>
            </a:extLst>
          </p:cNvPr>
          <p:cNvSpPr>
            <a:spLocks noGrp="1"/>
          </p:cNvSpPr>
          <p:nvPr>
            <p:ph type="title"/>
          </p:nvPr>
        </p:nvSpPr>
        <p:spPr/>
        <p:txBody>
          <a:bodyPr>
            <a:normAutofit/>
          </a:bodyPr>
          <a:lstStyle/>
          <a:p>
            <a:r>
              <a:rPr lang="en-US" dirty="0">
                <a:latin typeface="Aptos" panose="020B0004020202020204" pitchFamily="34" charset="0"/>
              </a:rPr>
              <a:t>Meetings: May 21, 2024 and June 5, 2024</a:t>
            </a:r>
          </a:p>
        </p:txBody>
      </p:sp>
      <p:sp>
        <p:nvSpPr>
          <p:cNvPr id="2" name="Content Placeholder 1">
            <a:extLst>
              <a:ext uri="{FF2B5EF4-FFF2-40B4-BE49-F238E27FC236}">
                <a16:creationId xmlns:a16="http://schemas.microsoft.com/office/drawing/2014/main" id="{ECEC6A9B-7CE0-1550-3D32-8ADE43D7024F}"/>
              </a:ext>
            </a:extLst>
          </p:cNvPr>
          <p:cNvSpPr>
            <a:spLocks noGrp="1"/>
          </p:cNvSpPr>
          <p:nvPr>
            <p:ph idx="1"/>
          </p:nvPr>
        </p:nvSpPr>
        <p:spPr>
          <a:xfrm>
            <a:off x="405063" y="1530417"/>
            <a:ext cx="10832431" cy="4351338"/>
          </a:xfrm>
        </p:spPr>
        <p:txBody>
          <a:bodyPr>
            <a:normAutofit/>
          </a:bodyPr>
          <a:lstStyle/>
          <a:p>
            <a:pPr marL="0" indent="0">
              <a:buNone/>
            </a:pPr>
            <a:r>
              <a:rPr lang="en-US" sz="3200" kern="100" dirty="0">
                <a:effectLst/>
                <a:latin typeface="Aptos" panose="020B0004020202020204" pitchFamily="34" charset="0"/>
                <a:ea typeface="Calibri" panose="020F0502020204030204" pitchFamily="34" charset="0"/>
                <a:cs typeface="Times New Roman" panose="02020603050405020304" pitchFamily="18" charset="0"/>
              </a:rPr>
              <a:t>CDE data team presented:</a:t>
            </a:r>
          </a:p>
          <a:p>
            <a:pPr lvl="1"/>
            <a:r>
              <a:rPr lang="en-US" kern="100" dirty="0">
                <a:effectLst/>
                <a:latin typeface="Aptos" panose="020B0004020202020204" pitchFamily="34" charset="0"/>
                <a:ea typeface="Calibri" panose="020F0502020204030204" pitchFamily="34" charset="0"/>
                <a:cs typeface="Times New Roman" panose="02020603050405020304" pitchFamily="18" charset="0"/>
              </a:rPr>
              <a:t>an overview of required and optional elements of AU Determination,</a:t>
            </a:r>
          </a:p>
          <a:p>
            <a:pPr lvl="1"/>
            <a:r>
              <a:rPr lang="en-US" kern="100" dirty="0">
                <a:effectLst/>
                <a:latin typeface="Aptos" panose="020B0004020202020204" pitchFamily="34" charset="0"/>
                <a:ea typeface="Calibri" panose="020F0502020204030204" pitchFamily="34" charset="0"/>
                <a:cs typeface="Times New Roman" panose="02020603050405020304" pitchFamily="18" charset="0"/>
              </a:rPr>
              <a:t>the current Colorado calculations, </a:t>
            </a:r>
          </a:p>
          <a:p>
            <a:pPr lvl="1"/>
            <a:r>
              <a:rPr lang="en-US" kern="100" dirty="0">
                <a:effectLst/>
                <a:latin typeface="Aptos" panose="020B0004020202020204" pitchFamily="34" charset="0"/>
                <a:ea typeface="Calibri" panose="020F0502020204030204" pitchFamily="34" charset="0"/>
                <a:cs typeface="Times New Roman" panose="02020603050405020304" pitchFamily="18" charset="0"/>
              </a:rPr>
              <a:t>the need for revisions, </a:t>
            </a:r>
          </a:p>
          <a:p>
            <a:pPr lvl="1"/>
            <a:r>
              <a:rPr lang="en-US" kern="100" dirty="0">
                <a:effectLst/>
                <a:latin typeface="Aptos" panose="020B0004020202020204" pitchFamily="34" charset="0"/>
                <a:ea typeface="Calibri" panose="020F0502020204030204" pitchFamily="34" charset="0"/>
                <a:cs typeface="Times New Roman" panose="02020603050405020304" pitchFamily="18" charset="0"/>
              </a:rPr>
              <a:t>shared various options for changes, and </a:t>
            </a:r>
          </a:p>
          <a:p>
            <a:pPr lvl="1"/>
            <a:r>
              <a:rPr lang="en-US" kern="100" dirty="0">
                <a:effectLst/>
                <a:latin typeface="Aptos" panose="020B0004020202020204" pitchFamily="34" charset="0"/>
                <a:ea typeface="Calibri" panose="020F0502020204030204" pitchFamily="34" charset="0"/>
                <a:cs typeface="Times New Roman" panose="02020603050405020304" pitchFamily="18" charset="0"/>
              </a:rPr>
              <a:t>the impact of each option on the number of AUs flagging</a:t>
            </a:r>
            <a:r>
              <a:rPr lang="en-US" kern="100" dirty="0">
                <a:latin typeface="Aptos" panose="020B0004020202020204" pitchFamily="34" charset="0"/>
                <a:ea typeface="Calibri" panose="020F0502020204030204" pitchFamily="34" charset="0"/>
                <a:cs typeface="Times New Roman" panose="02020603050405020304" pitchFamily="18" charset="0"/>
              </a:rPr>
              <a:t>.</a:t>
            </a:r>
            <a:endParaRPr lang="en-US" kern="100" dirty="0">
              <a:effectLst/>
              <a:latin typeface="Aptos" panose="020B0004020202020204" pitchFamily="34" charset="0"/>
              <a:ea typeface="Calibri" panose="020F0502020204030204" pitchFamily="34"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6B608BBE-A6B1-97FA-4C2E-7E575D379B31}"/>
              </a:ext>
            </a:extLst>
          </p:cNvPr>
          <p:cNvSpPr>
            <a:spLocks noGrp="1"/>
          </p:cNvSpPr>
          <p:nvPr>
            <p:ph type="sldNum" sz="quarter" idx="12"/>
          </p:nvPr>
        </p:nvSpPr>
        <p:spPr/>
        <p:txBody>
          <a:bodyPr/>
          <a:lstStyle/>
          <a:p>
            <a:fld id="{C479D5F6-EDCB-402A-AC08-4943A1820E8F}" type="slidenum">
              <a:rPr lang="en-US" smtClean="0"/>
              <a:pPr/>
              <a:t>11</a:t>
            </a:fld>
            <a:endParaRPr lang="en-US" dirty="0"/>
          </a:p>
        </p:txBody>
      </p:sp>
    </p:spTree>
    <p:extLst>
      <p:ext uri="{BB962C8B-B14F-4D97-AF65-F5344CB8AC3E}">
        <p14:creationId xmlns:p14="http://schemas.microsoft.com/office/powerpoint/2010/main" val="19331491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30EE4FA-2DEA-5B67-D991-2DF404C9C8E1}"/>
              </a:ext>
            </a:extLst>
          </p:cNvPr>
          <p:cNvSpPr>
            <a:spLocks noGrp="1"/>
          </p:cNvSpPr>
          <p:nvPr>
            <p:ph type="title"/>
          </p:nvPr>
        </p:nvSpPr>
        <p:spPr>
          <a:xfrm>
            <a:off x="900953" y="148628"/>
            <a:ext cx="10832430" cy="1070572"/>
          </a:xfrm>
        </p:spPr>
        <p:txBody>
          <a:bodyPr>
            <a:noAutofit/>
          </a:bodyPr>
          <a:lstStyle/>
          <a:p>
            <a:r>
              <a:rPr lang="en-US" dirty="0">
                <a:latin typeface="Aptos" panose="020B0004020202020204" pitchFamily="34" charset="0"/>
              </a:rPr>
              <a:t>Meetings: May 21, 2024 and June 5, 2024 (cont.)</a:t>
            </a:r>
          </a:p>
        </p:txBody>
      </p:sp>
      <p:sp>
        <p:nvSpPr>
          <p:cNvPr id="2" name="Content Placeholder 1">
            <a:extLst>
              <a:ext uri="{FF2B5EF4-FFF2-40B4-BE49-F238E27FC236}">
                <a16:creationId xmlns:a16="http://schemas.microsoft.com/office/drawing/2014/main" id="{ECEC6A9B-7CE0-1550-3D32-8ADE43D7024F}"/>
              </a:ext>
            </a:extLst>
          </p:cNvPr>
          <p:cNvSpPr>
            <a:spLocks noGrp="1"/>
          </p:cNvSpPr>
          <p:nvPr>
            <p:ph idx="1"/>
          </p:nvPr>
        </p:nvSpPr>
        <p:spPr>
          <a:xfrm>
            <a:off x="405063" y="1530417"/>
            <a:ext cx="10832431" cy="4351338"/>
          </a:xfrm>
        </p:spPr>
        <p:txBody>
          <a:bodyPr>
            <a:normAutofit/>
          </a:bodyPr>
          <a:lstStyle/>
          <a:p>
            <a:pPr marL="0" indent="0">
              <a:buNone/>
            </a:pPr>
            <a:r>
              <a:rPr lang="en-US" sz="3200" dirty="0">
                <a:latin typeface="Aptos" panose="020B0004020202020204" pitchFamily="34" charset="0"/>
              </a:rPr>
              <a:t>Participants</a:t>
            </a:r>
          </a:p>
          <a:p>
            <a:pPr lvl="1"/>
            <a:r>
              <a:rPr lang="en-US" dirty="0">
                <a:latin typeface="Aptos" panose="020B0004020202020204" pitchFamily="34" charset="0"/>
              </a:rPr>
              <a:t>Advocacy community members</a:t>
            </a:r>
          </a:p>
          <a:p>
            <a:pPr lvl="1"/>
            <a:r>
              <a:rPr lang="en-US" dirty="0">
                <a:latin typeface="Aptos" panose="020B0004020202020204" pitchFamily="34" charset="0"/>
              </a:rPr>
              <a:t>Parent representatives</a:t>
            </a:r>
          </a:p>
          <a:p>
            <a:pPr lvl="1"/>
            <a:r>
              <a:rPr lang="en-US" dirty="0">
                <a:latin typeface="Aptos" panose="020B0004020202020204" pitchFamily="34" charset="0"/>
              </a:rPr>
              <a:t>Special Education Directors </a:t>
            </a:r>
          </a:p>
          <a:p>
            <a:pPr lvl="1"/>
            <a:r>
              <a:rPr lang="en-US" dirty="0">
                <a:latin typeface="Aptos" panose="020B0004020202020204" pitchFamily="34" charset="0"/>
              </a:rPr>
              <a:t>Exceptional Student Services Unit (ESSU) staff</a:t>
            </a:r>
          </a:p>
          <a:p>
            <a:pPr marL="0" indent="0">
              <a:buNone/>
            </a:pPr>
            <a:endParaRPr lang="en-US" dirty="0"/>
          </a:p>
        </p:txBody>
      </p:sp>
      <p:sp>
        <p:nvSpPr>
          <p:cNvPr id="3" name="Slide Number Placeholder 2">
            <a:extLst>
              <a:ext uri="{FF2B5EF4-FFF2-40B4-BE49-F238E27FC236}">
                <a16:creationId xmlns:a16="http://schemas.microsoft.com/office/drawing/2014/main" id="{6B608BBE-A6B1-97FA-4C2E-7E575D379B31}"/>
              </a:ext>
            </a:extLst>
          </p:cNvPr>
          <p:cNvSpPr>
            <a:spLocks noGrp="1"/>
          </p:cNvSpPr>
          <p:nvPr>
            <p:ph type="sldNum" sz="quarter" idx="12"/>
          </p:nvPr>
        </p:nvSpPr>
        <p:spPr/>
        <p:txBody>
          <a:bodyPr/>
          <a:lstStyle/>
          <a:p>
            <a:fld id="{C479D5F6-EDCB-402A-AC08-4943A1820E8F}" type="slidenum">
              <a:rPr lang="en-US" smtClean="0"/>
              <a:pPr/>
              <a:t>12</a:t>
            </a:fld>
            <a:endParaRPr lang="en-US" dirty="0"/>
          </a:p>
        </p:txBody>
      </p:sp>
    </p:spTree>
    <p:extLst>
      <p:ext uri="{BB962C8B-B14F-4D97-AF65-F5344CB8AC3E}">
        <p14:creationId xmlns:p14="http://schemas.microsoft.com/office/powerpoint/2010/main" val="21625403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931B894-A259-343C-B8B4-0C54DE657FF7}"/>
              </a:ext>
            </a:extLst>
          </p:cNvPr>
          <p:cNvSpPr>
            <a:spLocks noGrp="1"/>
          </p:cNvSpPr>
          <p:nvPr>
            <p:ph type="title"/>
          </p:nvPr>
        </p:nvSpPr>
        <p:spPr>
          <a:xfrm>
            <a:off x="332873" y="148628"/>
            <a:ext cx="11730496" cy="1070572"/>
          </a:xfrm>
        </p:spPr>
        <p:txBody>
          <a:bodyPr>
            <a:noAutofit/>
          </a:bodyPr>
          <a:lstStyle/>
          <a:p>
            <a:r>
              <a:rPr lang="en-US" dirty="0">
                <a:latin typeface="Aptos" panose="020B0004020202020204" pitchFamily="34" charset="0"/>
              </a:rPr>
              <a:t>Issues requiring examination and recommendations</a:t>
            </a:r>
          </a:p>
        </p:txBody>
      </p:sp>
      <p:sp>
        <p:nvSpPr>
          <p:cNvPr id="2" name="Content Placeholder 1">
            <a:extLst>
              <a:ext uri="{FF2B5EF4-FFF2-40B4-BE49-F238E27FC236}">
                <a16:creationId xmlns:a16="http://schemas.microsoft.com/office/drawing/2014/main" id="{B9A4E270-ED8D-6797-49D2-88FCC12A3FAE}"/>
              </a:ext>
            </a:extLst>
          </p:cNvPr>
          <p:cNvSpPr>
            <a:spLocks noGrp="1"/>
          </p:cNvSpPr>
          <p:nvPr>
            <p:ph idx="1"/>
          </p:nvPr>
        </p:nvSpPr>
        <p:spPr>
          <a:xfrm>
            <a:off x="838200" y="1544810"/>
            <a:ext cx="10515600" cy="4994102"/>
          </a:xfrm>
        </p:spPr>
        <p:txBody>
          <a:bodyPr>
            <a:noAutofit/>
          </a:bodyPr>
          <a:lstStyle/>
          <a:p>
            <a:r>
              <a:rPr lang="en-US" sz="2800" dirty="0">
                <a:latin typeface="Aptos" panose="020B0004020202020204" pitchFamily="34" charset="0"/>
              </a:rPr>
              <a:t>Simplify methodology for our public partners, AU staff, and CDE staff</a:t>
            </a:r>
          </a:p>
          <a:p>
            <a:r>
              <a:rPr lang="en-US" sz="2800" dirty="0">
                <a:latin typeface="Aptos" panose="020B0004020202020204" pitchFamily="34" charset="0"/>
              </a:rPr>
              <a:t>Align with federal accountability measures</a:t>
            </a:r>
          </a:p>
          <a:p>
            <a:r>
              <a:rPr lang="en-US" sz="2800" dirty="0">
                <a:latin typeface="Aptos" panose="020B0004020202020204" pitchFamily="34" charset="0"/>
              </a:rPr>
              <a:t>Reduce confusion of multiple publicly posted AU performance reports using different data points</a:t>
            </a:r>
          </a:p>
          <a:p>
            <a:r>
              <a:rPr lang="en-US" sz="2800" dirty="0">
                <a:latin typeface="Aptos" panose="020B0004020202020204" pitchFamily="34" charset="0"/>
              </a:rPr>
              <a:t>Ensure data integrity, reliability, and validity</a:t>
            </a:r>
          </a:p>
          <a:p>
            <a:r>
              <a:rPr lang="en-US" sz="2800" dirty="0">
                <a:latin typeface="Aptos" panose="020B0004020202020204" pitchFamily="34" charset="0"/>
              </a:rPr>
              <a:t>Identify data elements to be included in calculation</a:t>
            </a:r>
          </a:p>
          <a:p>
            <a:r>
              <a:rPr lang="en-US" sz="2800" dirty="0">
                <a:latin typeface="Aptos" panose="020B0004020202020204" pitchFamily="34" charset="0"/>
              </a:rPr>
              <a:t>Identify other meaningful data elements provided for information only</a:t>
            </a:r>
          </a:p>
          <a:p>
            <a:r>
              <a:rPr lang="en-US" sz="2800" dirty="0">
                <a:latin typeface="Aptos" panose="020B0004020202020204" pitchFamily="34" charset="0"/>
              </a:rPr>
              <a:t>Comply with OSEP QA 23-01 guidance released in July 2023</a:t>
            </a:r>
          </a:p>
        </p:txBody>
      </p:sp>
      <p:sp>
        <p:nvSpPr>
          <p:cNvPr id="3" name="Slide Number Placeholder 2">
            <a:extLst>
              <a:ext uri="{FF2B5EF4-FFF2-40B4-BE49-F238E27FC236}">
                <a16:creationId xmlns:a16="http://schemas.microsoft.com/office/drawing/2014/main" id="{7BBCB028-4A25-9708-25C1-1B0354151279}"/>
              </a:ext>
            </a:extLst>
          </p:cNvPr>
          <p:cNvSpPr>
            <a:spLocks noGrp="1"/>
          </p:cNvSpPr>
          <p:nvPr>
            <p:ph type="sldNum" sz="quarter" idx="12"/>
          </p:nvPr>
        </p:nvSpPr>
        <p:spPr/>
        <p:txBody>
          <a:bodyPr/>
          <a:lstStyle/>
          <a:p>
            <a:fld id="{C479D5F6-EDCB-402A-AC08-4943A1820E8F}" type="slidenum">
              <a:rPr lang="en-US" smtClean="0"/>
              <a:pPr/>
              <a:t>13</a:t>
            </a:fld>
            <a:endParaRPr lang="en-US" dirty="0"/>
          </a:p>
        </p:txBody>
      </p:sp>
    </p:spTree>
    <p:extLst>
      <p:ext uri="{BB962C8B-B14F-4D97-AF65-F5344CB8AC3E}">
        <p14:creationId xmlns:p14="http://schemas.microsoft.com/office/powerpoint/2010/main" val="6150695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dirty="0">
                <a:latin typeface="Aptos" panose="020B0004020202020204" pitchFamily="34" charset="0"/>
                <a:ea typeface="Verdana" panose="020B0604030504040204" pitchFamily="34" charset="0"/>
              </a:rPr>
              <a:t>Issues to be examined</a:t>
            </a:r>
          </a:p>
        </p:txBody>
      </p:sp>
      <p:sp>
        <p:nvSpPr>
          <p:cNvPr id="3" name="Slide Number Placeholder 2"/>
          <p:cNvSpPr>
            <a:spLocks noGrp="1"/>
          </p:cNvSpPr>
          <p:nvPr>
            <p:ph type="sldNum" sz="quarter" idx="12"/>
          </p:nvPr>
        </p:nvSpPr>
        <p:spPr/>
        <p:txBody>
          <a:bodyPr/>
          <a:lstStyle/>
          <a:p>
            <a:fld id="{C479D5F6-EDCB-402A-AC08-4943A1820E8F}" type="slidenum">
              <a:rPr lang="en-US" smtClean="0"/>
              <a:pPr/>
              <a:t>14</a:t>
            </a:fld>
            <a:endParaRPr lang="en-US" dirty="0"/>
          </a:p>
        </p:txBody>
      </p:sp>
    </p:spTree>
    <p:custDataLst>
      <p:tags r:id="rId1"/>
    </p:custDataLst>
    <p:extLst>
      <p:ext uri="{BB962C8B-B14F-4D97-AF65-F5344CB8AC3E}">
        <p14:creationId xmlns:p14="http://schemas.microsoft.com/office/powerpoint/2010/main" val="34117781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6FA9F57-8BA9-5368-B44E-8574A2891BE2}"/>
              </a:ext>
            </a:extLst>
          </p:cNvPr>
          <p:cNvSpPr>
            <a:spLocks noGrp="1"/>
          </p:cNvSpPr>
          <p:nvPr>
            <p:ph type="title"/>
          </p:nvPr>
        </p:nvSpPr>
        <p:spPr/>
        <p:txBody>
          <a:bodyPr>
            <a:normAutofit/>
          </a:bodyPr>
          <a:lstStyle/>
          <a:p>
            <a:r>
              <a:rPr lang="en-US" dirty="0">
                <a:latin typeface="Aptos" panose="020B0004020202020204" pitchFamily="34" charset="0"/>
              </a:rPr>
              <a:t>Need for Revisions	</a:t>
            </a:r>
          </a:p>
        </p:txBody>
      </p:sp>
      <p:sp>
        <p:nvSpPr>
          <p:cNvPr id="2" name="Content Placeholder 1">
            <a:extLst>
              <a:ext uri="{FF2B5EF4-FFF2-40B4-BE49-F238E27FC236}">
                <a16:creationId xmlns:a16="http://schemas.microsoft.com/office/drawing/2014/main" id="{5C25AD5D-5918-B2D7-6840-D0A0993FCCDC}"/>
              </a:ext>
            </a:extLst>
          </p:cNvPr>
          <p:cNvSpPr>
            <a:spLocks noGrp="1"/>
          </p:cNvSpPr>
          <p:nvPr>
            <p:ph idx="1"/>
          </p:nvPr>
        </p:nvSpPr>
        <p:spPr/>
        <p:txBody>
          <a:bodyPr>
            <a:noAutofit/>
          </a:bodyPr>
          <a:lstStyle/>
          <a:p>
            <a:r>
              <a:rPr lang="en-US" dirty="0">
                <a:latin typeface="Aptos" panose="020B0004020202020204" pitchFamily="34" charset="0"/>
              </a:rPr>
              <a:t>Current version developed in 2015 – 2016.</a:t>
            </a:r>
          </a:p>
          <a:p>
            <a:r>
              <a:rPr lang="en-US" dirty="0">
                <a:latin typeface="Aptos" panose="020B0004020202020204" pitchFamily="34" charset="0"/>
              </a:rPr>
              <a:t>Calculations of rubrics and percentiles used to award points for all measures based on AU percentiles based on 2015-16 school year data. </a:t>
            </a:r>
          </a:p>
          <a:p>
            <a:r>
              <a:rPr lang="en-US" dirty="0">
                <a:latin typeface="Aptos" panose="020B0004020202020204" pitchFamily="34" charset="0"/>
              </a:rPr>
              <a:t>Percentiles and rubrics based on 63 AUs at that time – we now have 69 as of July 1.</a:t>
            </a:r>
          </a:p>
          <a:p>
            <a:r>
              <a:rPr lang="en-US" dirty="0">
                <a:latin typeface="Aptos" panose="020B0004020202020204" pitchFamily="34" charset="0"/>
              </a:rPr>
              <a:t>OSEP QA 23-01 requires broad stakeholder input.</a:t>
            </a:r>
          </a:p>
        </p:txBody>
      </p:sp>
      <p:sp>
        <p:nvSpPr>
          <p:cNvPr id="3" name="Slide Number Placeholder 2">
            <a:extLst>
              <a:ext uri="{FF2B5EF4-FFF2-40B4-BE49-F238E27FC236}">
                <a16:creationId xmlns:a16="http://schemas.microsoft.com/office/drawing/2014/main" id="{E321E2D7-438F-DB1C-C1DF-3D705FA070B0}"/>
              </a:ext>
            </a:extLst>
          </p:cNvPr>
          <p:cNvSpPr>
            <a:spLocks noGrp="1"/>
          </p:cNvSpPr>
          <p:nvPr>
            <p:ph type="sldNum" sz="quarter" idx="12"/>
          </p:nvPr>
        </p:nvSpPr>
        <p:spPr/>
        <p:txBody>
          <a:bodyPr/>
          <a:lstStyle/>
          <a:p>
            <a:fld id="{C479D5F6-EDCB-402A-AC08-4943A1820E8F}" type="slidenum">
              <a:rPr lang="en-US" smtClean="0"/>
              <a:pPr/>
              <a:t>15</a:t>
            </a:fld>
            <a:endParaRPr lang="en-US" dirty="0"/>
          </a:p>
        </p:txBody>
      </p:sp>
    </p:spTree>
    <p:extLst>
      <p:ext uri="{BB962C8B-B14F-4D97-AF65-F5344CB8AC3E}">
        <p14:creationId xmlns:p14="http://schemas.microsoft.com/office/powerpoint/2010/main" val="23648045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694C9BB-CDAD-9786-0FFB-F30F7BFA2573}"/>
              </a:ext>
            </a:extLst>
          </p:cNvPr>
          <p:cNvSpPr>
            <a:spLocks noGrp="1"/>
          </p:cNvSpPr>
          <p:nvPr>
            <p:ph type="title"/>
          </p:nvPr>
        </p:nvSpPr>
        <p:spPr/>
        <p:txBody>
          <a:bodyPr/>
          <a:lstStyle/>
          <a:p>
            <a:r>
              <a:rPr lang="en-US" dirty="0">
                <a:latin typeface="Aptos" panose="020B0004020202020204" pitchFamily="34" charset="0"/>
              </a:rPr>
              <a:t>Need for Revisions: Alignment</a:t>
            </a:r>
          </a:p>
        </p:txBody>
      </p:sp>
      <p:sp>
        <p:nvSpPr>
          <p:cNvPr id="2" name="Content Placeholder 1">
            <a:extLst>
              <a:ext uri="{FF2B5EF4-FFF2-40B4-BE49-F238E27FC236}">
                <a16:creationId xmlns:a16="http://schemas.microsoft.com/office/drawing/2014/main" id="{1C963DAA-5379-5673-733C-F967B358442A}"/>
              </a:ext>
            </a:extLst>
          </p:cNvPr>
          <p:cNvSpPr>
            <a:spLocks noGrp="1"/>
          </p:cNvSpPr>
          <p:nvPr>
            <p:ph idx="1"/>
          </p:nvPr>
        </p:nvSpPr>
        <p:spPr>
          <a:xfrm>
            <a:off x="570451" y="1386700"/>
            <a:ext cx="10846102" cy="5183782"/>
          </a:xfrm>
        </p:spPr>
        <p:txBody>
          <a:bodyPr>
            <a:noAutofit/>
          </a:bodyPr>
          <a:lstStyle/>
          <a:p>
            <a:r>
              <a:rPr lang="en-US" dirty="0">
                <a:latin typeface="Aptos" panose="020B0004020202020204" pitchFamily="34" charset="0"/>
              </a:rPr>
              <a:t>Two different performance reports, Determinations and SPP/APR Profiles, issued by CDE to AUs each year that use different:</a:t>
            </a:r>
          </a:p>
          <a:p>
            <a:pPr lvl="1"/>
            <a:r>
              <a:rPr lang="en-US" sz="3600" dirty="0">
                <a:latin typeface="Aptos" panose="020B0004020202020204" pitchFamily="34" charset="0"/>
              </a:rPr>
              <a:t>Categories</a:t>
            </a:r>
          </a:p>
          <a:p>
            <a:pPr lvl="1"/>
            <a:r>
              <a:rPr lang="en-US" sz="3600" dirty="0">
                <a:latin typeface="Aptos" panose="020B0004020202020204" pitchFamily="34" charset="0"/>
              </a:rPr>
              <a:t>Data</a:t>
            </a:r>
          </a:p>
          <a:p>
            <a:pPr lvl="1"/>
            <a:r>
              <a:rPr lang="en-US" sz="3600" dirty="0">
                <a:latin typeface="Aptos" panose="020B0004020202020204" pitchFamily="34" charset="0"/>
              </a:rPr>
              <a:t>Measurements</a:t>
            </a:r>
          </a:p>
          <a:p>
            <a:pPr lvl="1"/>
            <a:r>
              <a:rPr lang="en-US" sz="3600" dirty="0">
                <a:latin typeface="Aptos" panose="020B0004020202020204" pitchFamily="34" charset="0"/>
              </a:rPr>
              <a:t>School years</a:t>
            </a:r>
          </a:p>
        </p:txBody>
      </p:sp>
      <p:sp>
        <p:nvSpPr>
          <p:cNvPr id="3" name="Slide Number Placeholder 2">
            <a:extLst>
              <a:ext uri="{FF2B5EF4-FFF2-40B4-BE49-F238E27FC236}">
                <a16:creationId xmlns:a16="http://schemas.microsoft.com/office/drawing/2014/main" id="{4BF6A761-A755-805D-A331-CA1C1B494DCF}"/>
              </a:ext>
            </a:extLst>
          </p:cNvPr>
          <p:cNvSpPr>
            <a:spLocks noGrp="1"/>
          </p:cNvSpPr>
          <p:nvPr>
            <p:ph type="sldNum" sz="quarter" idx="12"/>
          </p:nvPr>
        </p:nvSpPr>
        <p:spPr/>
        <p:txBody>
          <a:bodyPr/>
          <a:lstStyle/>
          <a:p>
            <a:fld id="{C479D5F6-EDCB-402A-AC08-4943A1820E8F}" type="slidenum">
              <a:rPr lang="en-US" smtClean="0"/>
              <a:pPr/>
              <a:t>16</a:t>
            </a:fld>
            <a:endParaRPr lang="en-US" dirty="0"/>
          </a:p>
        </p:txBody>
      </p:sp>
    </p:spTree>
    <p:extLst>
      <p:ext uri="{BB962C8B-B14F-4D97-AF65-F5344CB8AC3E}">
        <p14:creationId xmlns:p14="http://schemas.microsoft.com/office/powerpoint/2010/main" val="32138025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694C9BB-CDAD-9786-0FFB-F30F7BFA2573}"/>
              </a:ext>
            </a:extLst>
          </p:cNvPr>
          <p:cNvSpPr>
            <a:spLocks noGrp="1"/>
          </p:cNvSpPr>
          <p:nvPr>
            <p:ph type="title"/>
          </p:nvPr>
        </p:nvSpPr>
        <p:spPr/>
        <p:txBody>
          <a:bodyPr/>
          <a:lstStyle/>
          <a:p>
            <a:r>
              <a:rPr lang="en-US" dirty="0">
                <a:latin typeface="Aptos" panose="020B0004020202020204" pitchFamily="34" charset="0"/>
              </a:rPr>
              <a:t>Need for Revisions: Alignment (cont.)</a:t>
            </a:r>
          </a:p>
        </p:txBody>
      </p:sp>
      <p:sp>
        <p:nvSpPr>
          <p:cNvPr id="2" name="Content Placeholder 1">
            <a:extLst>
              <a:ext uri="{FF2B5EF4-FFF2-40B4-BE49-F238E27FC236}">
                <a16:creationId xmlns:a16="http://schemas.microsoft.com/office/drawing/2014/main" id="{1C963DAA-5379-5673-733C-F967B358442A}"/>
              </a:ext>
            </a:extLst>
          </p:cNvPr>
          <p:cNvSpPr>
            <a:spLocks noGrp="1"/>
          </p:cNvSpPr>
          <p:nvPr>
            <p:ph idx="1"/>
          </p:nvPr>
        </p:nvSpPr>
        <p:spPr>
          <a:xfrm>
            <a:off x="570451" y="1386700"/>
            <a:ext cx="10846102" cy="5183782"/>
          </a:xfrm>
        </p:spPr>
        <p:txBody>
          <a:bodyPr>
            <a:noAutofit/>
          </a:bodyPr>
          <a:lstStyle/>
          <a:p>
            <a:r>
              <a:rPr lang="en-US" dirty="0">
                <a:latin typeface="Aptos" panose="020B0004020202020204" pitchFamily="34" charset="0"/>
              </a:rPr>
              <a:t>The reports cannot be cross referenced</a:t>
            </a:r>
          </a:p>
          <a:p>
            <a:r>
              <a:rPr lang="en-US" dirty="0">
                <a:latin typeface="Aptos" panose="020B0004020202020204" pitchFamily="34" charset="0"/>
              </a:rPr>
              <a:t>Determinations are not aligned with:</a:t>
            </a:r>
          </a:p>
          <a:p>
            <a:pPr lvl="1"/>
            <a:r>
              <a:rPr lang="en-US" sz="3600" dirty="0">
                <a:latin typeface="Aptos" panose="020B0004020202020204" pitchFamily="34" charset="0"/>
              </a:rPr>
              <a:t>OSEP accountability measures for States,</a:t>
            </a:r>
          </a:p>
          <a:p>
            <a:pPr lvl="1"/>
            <a:r>
              <a:rPr lang="en-US" sz="3600" dirty="0">
                <a:latin typeface="Aptos" panose="020B0004020202020204" pitchFamily="34" charset="0"/>
              </a:rPr>
              <a:t>SPP/APR Indicator measurements, or </a:t>
            </a:r>
          </a:p>
          <a:p>
            <a:pPr lvl="1"/>
            <a:r>
              <a:rPr lang="en-US" sz="3600" dirty="0">
                <a:latin typeface="Aptos" panose="020B0004020202020204" pitchFamily="34" charset="0"/>
              </a:rPr>
              <a:t>State targets developed by stakeholders</a:t>
            </a:r>
          </a:p>
        </p:txBody>
      </p:sp>
      <p:sp>
        <p:nvSpPr>
          <p:cNvPr id="3" name="Slide Number Placeholder 2">
            <a:extLst>
              <a:ext uri="{FF2B5EF4-FFF2-40B4-BE49-F238E27FC236}">
                <a16:creationId xmlns:a16="http://schemas.microsoft.com/office/drawing/2014/main" id="{4BF6A761-A755-805D-A331-CA1C1B494DCF}"/>
              </a:ext>
            </a:extLst>
          </p:cNvPr>
          <p:cNvSpPr>
            <a:spLocks noGrp="1"/>
          </p:cNvSpPr>
          <p:nvPr>
            <p:ph type="sldNum" sz="quarter" idx="12"/>
          </p:nvPr>
        </p:nvSpPr>
        <p:spPr/>
        <p:txBody>
          <a:bodyPr/>
          <a:lstStyle/>
          <a:p>
            <a:fld id="{C479D5F6-EDCB-402A-AC08-4943A1820E8F}" type="slidenum">
              <a:rPr lang="en-US" smtClean="0"/>
              <a:pPr/>
              <a:t>17</a:t>
            </a:fld>
            <a:endParaRPr lang="en-US" dirty="0"/>
          </a:p>
        </p:txBody>
      </p:sp>
    </p:spTree>
    <p:extLst>
      <p:ext uri="{BB962C8B-B14F-4D97-AF65-F5344CB8AC3E}">
        <p14:creationId xmlns:p14="http://schemas.microsoft.com/office/powerpoint/2010/main" val="33769341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D3F55C8-8EFC-0BE4-F5F0-165194391670}"/>
              </a:ext>
            </a:extLst>
          </p:cNvPr>
          <p:cNvSpPr>
            <a:spLocks noGrp="1"/>
          </p:cNvSpPr>
          <p:nvPr>
            <p:ph type="title"/>
          </p:nvPr>
        </p:nvSpPr>
        <p:spPr/>
        <p:txBody>
          <a:bodyPr/>
          <a:lstStyle/>
          <a:p>
            <a:r>
              <a:rPr lang="en-US" dirty="0">
                <a:latin typeface="Aptos" panose="020B0004020202020204" pitchFamily="34" charset="0"/>
              </a:rPr>
              <a:t>Need for Revisions: Data Integrity</a:t>
            </a:r>
          </a:p>
        </p:txBody>
      </p:sp>
      <p:sp>
        <p:nvSpPr>
          <p:cNvPr id="2" name="Content Placeholder 1">
            <a:extLst>
              <a:ext uri="{FF2B5EF4-FFF2-40B4-BE49-F238E27FC236}">
                <a16:creationId xmlns:a16="http://schemas.microsoft.com/office/drawing/2014/main" id="{03409BDE-E092-2ACF-A1B1-3AA3FD16D14F}"/>
              </a:ext>
            </a:extLst>
          </p:cNvPr>
          <p:cNvSpPr>
            <a:spLocks noGrp="1"/>
          </p:cNvSpPr>
          <p:nvPr>
            <p:ph idx="1"/>
          </p:nvPr>
        </p:nvSpPr>
        <p:spPr>
          <a:xfrm>
            <a:off x="637563" y="1554480"/>
            <a:ext cx="10716237" cy="4351338"/>
          </a:xfrm>
        </p:spPr>
        <p:txBody>
          <a:bodyPr>
            <a:noAutofit/>
          </a:bodyPr>
          <a:lstStyle/>
          <a:p>
            <a:pPr marL="0" indent="0">
              <a:buNone/>
            </a:pPr>
            <a:r>
              <a:rPr lang="en-US" sz="3400" dirty="0">
                <a:latin typeface="Aptos" panose="020B0004020202020204" pitchFamily="34" charset="0"/>
              </a:rPr>
              <a:t>Rise Up and Keep Up – last time this was calculated was 2014. It will never be calculated again. Since 2015-16, we have been giving all AUs the same number of partial points for both of these sections.</a:t>
            </a:r>
          </a:p>
          <a:p>
            <a:pPr lvl="1"/>
            <a:r>
              <a:rPr lang="en-US" sz="3400" dirty="0">
                <a:latin typeface="Aptos" panose="020B0004020202020204" pitchFamily="34" charset="0"/>
              </a:rPr>
              <a:t>The number of points is not based on any actual data.</a:t>
            </a:r>
          </a:p>
          <a:p>
            <a:pPr lvl="1"/>
            <a:r>
              <a:rPr lang="en-US" sz="3400" dirty="0">
                <a:latin typeface="Aptos" panose="020B0004020202020204" pitchFamily="34" charset="0"/>
              </a:rPr>
              <a:t>This has skewed the Results Matrix and AU Determinations, since Academic Growth was weighted at 50%.</a:t>
            </a:r>
          </a:p>
          <a:p>
            <a:pPr lvl="1"/>
            <a:r>
              <a:rPr lang="en-US" sz="3400" dirty="0">
                <a:latin typeface="Aptos" panose="020B0004020202020204" pitchFamily="34" charset="0"/>
              </a:rPr>
              <a:t>CDE is accountable for reporting valid and reliable data.</a:t>
            </a:r>
          </a:p>
        </p:txBody>
      </p:sp>
      <p:sp>
        <p:nvSpPr>
          <p:cNvPr id="3" name="Slide Number Placeholder 2">
            <a:extLst>
              <a:ext uri="{FF2B5EF4-FFF2-40B4-BE49-F238E27FC236}">
                <a16:creationId xmlns:a16="http://schemas.microsoft.com/office/drawing/2014/main" id="{F8A021DB-7B01-68BD-1FD9-0A4B171F44A6}"/>
              </a:ext>
            </a:extLst>
          </p:cNvPr>
          <p:cNvSpPr>
            <a:spLocks noGrp="1"/>
          </p:cNvSpPr>
          <p:nvPr>
            <p:ph type="sldNum" sz="quarter" idx="12"/>
          </p:nvPr>
        </p:nvSpPr>
        <p:spPr/>
        <p:txBody>
          <a:bodyPr/>
          <a:lstStyle/>
          <a:p>
            <a:fld id="{C479D5F6-EDCB-402A-AC08-4943A1820E8F}" type="slidenum">
              <a:rPr lang="en-US" smtClean="0"/>
              <a:pPr/>
              <a:t>18</a:t>
            </a:fld>
            <a:endParaRPr lang="en-US" dirty="0"/>
          </a:p>
        </p:txBody>
      </p:sp>
    </p:spTree>
    <p:extLst>
      <p:ext uri="{BB962C8B-B14F-4D97-AF65-F5344CB8AC3E}">
        <p14:creationId xmlns:p14="http://schemas.microsoft.com/office/powerpoint/2010/main" val="20883418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B837B25-B864-5B3C-DC8E-661B0F50ABE7}"/>
              </a:ext>
            </a:extLst>
          </p:cNvPr>
          <p:cNvSpPr>
            <a:spLocks noGrp="1"/>
          </p:cNvSpPr>
          <p:nvPr>
            <p:ph type="title"/>
          </p:nvPr>
        </p:nvSpPr>
        <p:spPr>
          <a:xfrm>
            <a:off x="612396" y="148628"/>
            <a:ext cx="11476139" cy="1070572"/>
          </a:xfrm>
        </p:spPr>
        <p:txBody>
          <a:bodyPr>
            <a:normAutofit/>
          </a:bodyPr>
          <a:lstStyle/>
          <a:p>
            <a:r>
              <a:rPr lang="en-US" dirty="0">
                <a:latin typeface="Aptos" panose="020B0004020202020204" pitchFamily="34" charset="0"/>
              </a:rPr>
              <a:t>Need for Revisions: Calculation Complexity</a:t>
            </a:r>
          </a:p>
        </p:txBody>
      </p:sp>
      <p:sp>
        <p:nvSpPr>
          <p:cNvPr id="2" name="Content Placeholder 1">
            <a:extLst>
              <a:ext uri="{FF2B5EF4-FFF2-40B4-BE49-F238E27FC236}">
                <a16:creationId xmlns:a16="http://schemas.microsoft.com/office/drawing/2014/main" id="{D7FCF666-1D79-8581-2B75-8C85BB292821}"/>
              </a:ext>
            </a:extLst>
          </p:cNvPr>
          <p:cNvSpPr>
            <a:spLocks noGrp="1"/>
          </p:cNvSpPr>
          <p:nvPr>
            <p:ph idx="1"/>
          </p:nvPr>
        </p:nvSpPr>
        <p:spPr/>
        <p:txBody>
          <a:bodyPr/>
          <a:lstStyle/>
          <a:p>
            <a:r>
              <a:rPr lang="en-US" dirty="0">
                <a:latin typeface="Aptos" panose="020B0004020202020204" pitchFamily="34" charset="0"/>
              </a:rPr>
              <a:t>For each Results Matrix element there are different:</a:t>
            </a:r>
          </a:p>
          <a:p>
            <a:pPr lvl="1"/>
            <a:r>
              <a:rPr lang="en-US" sz="3600" dirty="0">
                <a:latin typeface="Aptos" panose="020B0004020202020204" pitchFamily="34" charset="0"/>
              </a:rPr>
              <a:t>AU percentiles</a:t>
            </a:r>
          </a:p>
          <a:p>
            <a:pPr lvl="1"/>
            <a:r>
              <a:rPr lang="en-US" sz="3600" dirty="0">
                <a:latin typeface="Aptos" panose="020B0004020202020204" pitchFamily="34" charset="0"/>
              </a:rPr>
              <a:t>Point thresholds</a:t>
            </a:r>
          </a:p>
          <a:p>
            <a:pPr lvl="1"/>
            <a:r>
              <a:rPr lang="en-US" sz="3600" dirty="0">
                <a:latin typeface="Aptos" panose="020B0004020202020204" pitchFamily="34" charset="0"/>
              </a:rPr>
              <a:t>Scoring rubrics</a:t>
            </a:r>
          </a:p>
          <a:p>
            <a:r>
              <a:rPr lang="en-US" dirty="0">
                <a:latin typeface="Aptos" panose="020B0004020202020204" pitchFamily="34" charset="0"/>
              </a:rPr>
              <a:t>Using mean scale scores and median growth percentiles for academic assessment</a:t>
            </a:r>
          </a:p>
          <a:p>
            <a:r>
              <a:rPr lang="en-US" dirty="0">
                <a:latin typeface="Aptos" panose="020B0004020202020204" pitchFamily="34" charset="0"/>
              </a:rPr>
              <a:t>Combining years of data for AUs with small n-size</a:t>
            </a:r>
          </a:p>
        </p:txBody>
      </p:sp>
      <p:sp>
        <p:nvSpPr>
          <p:cNvPr id="3" name="Slide Number Placeholder 2">
            <a:extLst>
              <a:ext uri="{FF2B5EF4-FFF2-40B4-BE49-F238E27FC236}">
                <a16:creationId xmlns:a16="http://schemas.microsoft.com/office/drawing/2014/main" id="{A85546E2-C1EB-FB9C-8157-FA757BFE79C1}"/>
              </a:ext>
            </a:extLst>
          </p:cNvPr>
          <p:cNvSpPr>
            <a:spLocks noGrp="1"/>
          </p:cNvSpPr>
          <p:nvPr>
            <p:ph type="sldNum" sz="quarter" idx="12"/>
          </p:nvPr>
        </p:nvSpPr>
        <p:spPr/>
        <p:txBody>
          <a:bodyPr/>
          <a:lstStyle/>
          <a:p>
            <a:fld id="{C479D5F6-EDCB-402A-AC08-4943A1820E8F}" type="slidenum">
              <a:rPr lang="en-US" smtClean="0"/>
              <a:pPr/>
              <a:t>19</a:t>
            </a:fld>
            <a:endParaRPr lang="en-US" dirty="0"/>
          </a:p>
        </p:txBody>
      </p:sp>
    </p:spTree>
    <p:extLst>
      <p:ext uri="{BB962C8B-B14F-4D97-AF65-F5344CB8AC3E}">
        <p14:creationId xmlns:p14="http://schemas.microsoft.com/office/powerpoint/2010/main" val="4060952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3564" y="205176"/>
            <a:ext cx="9148305" cy="898524"/>
          </a:xfrm>
        </p:spPr>
        <p:txBody>
          <a:bodyPr>
            <a:normAutofit/>
          </a:bodyPr>
          <a:lstStyle/>
          <a:p>
            <a:r>
              <a:rPr lang="en-US" dirty="0">
                <a:latin typeface="Aptos" panose="020B0004020202020204" pitchFamily="34" charset="0"/>
              </a:rPr>
              <a:t>Why do we issue determinations?</a:t>
            </a:r>
            <a:endParaRPr lang="en-US" sz="4000" dirty="0">
              <a:latin typeface="Aptos" panose="020B0004020202020204" pitchFamily="34" charset="0"/>
            </a:endParaRPr>
          </a:p>
        </p:txBody>
      </p:sp>
      <p:sp>
        <p:nvSpPr>
          <p:cNvPr id="3" name="Content Placeholder 2"/>
          <p:cNvSpPr>
            <a:spLocks noGrp="1"/>
          </p:cNvSpPr>
          <p:nvPr>
            <p:ph idx="1"/>
          </p:nvPr>
        </p:nvSpPr>
        <p:spPr/>
        <p:txBody>
          <a:bodyPr/>
          <a:lstStyle/>
          <a:p>
            <a:pPr marL="0" indent="0" algn="ctr">
              <a:buNone/>
            </a:pPr>
            <a:r>
              <a:rPr lang="en-US" sz="3200" dirty="0">
                <a:effectLst/>
                <a:latin typeface="Aptos" panose="020B0004020202020204" pitchFamily="34" charset="0"/>
                <a:ea typeface="Aptos" panose="020B0004020202020204" pitchFamily="34" charset="0"/>
                <a:cs typeface="Times New Roman" panose="02020603050405020304" pitchFamily="18" charset="0"/>
              </a:rPr>
              <a:t>The Individuals with Disabilities Education Act (IDEA) requires States to make an annual determination of the extent to which each Administrative Unit (AU) meets the requirements and purposes of IDEA based on the information in the State Performance Plan/Annual Performance Report (SPP/APR), information obtained through monitoring visits, and any other publicly available information. </a:t>
            </a:r>
          </a:p>
          <a:p>
            <a:pPr marL="0" indent="0" algn="ctr">
              <a:buNone/>
            </a:pPr>
            <a:r>
              <a:rPr lang="en-US" sz="3200" u="sng" dirty="0">
                <a:solidFill>
                  <a:srgbClr val="0563C1"/>
                </a:solidFill>
                <a:effectLst/>
                <a:latin typeface="Aptos" panose="020B0004020202020204" pitchFamily="34" charset="0"/>
                <a:ea typeface="Aptos" panose="020B0004020202020204" pitchFamily="34" charset="0"/>
                <a:cs typeface="Times New Roman" panose="02020603050405020304" pitchFamily="18" charset="0"/>
                <a:hlinkClick r:id="rId3"/>
              </a:rPr>
              <a:t>34 C.F.R. § 300.603(b)(1)</a:t>
            </a:r>
            <a:endParaRPr lang="en-US" sz="3200" u="sng" dirty="0">
              <a:solidFill>
                <a:srgbClr val="0563C1"/>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479D5F6-EDCB-402A-AC08-4943A1820E8F}" type="slidenum">
              <a:rPr lang="en-US" smtClean="0"/>
              <a:pPr/>
              <a:t>2</a:t>
            </a:fld>
            <a:endParaRPr lang="en-US" dirty="0"/>
          </a:p>
        </p:txBody>
      </p:sp>
    </p:spTree>
    <p:custDataLst>
      <p:tags r:id="rId1"/>
    </p:custDataLst>
    <p:extLst>
      <p:ext uri="{BB962C8B-B14F-4D97-AF65-F5344CB8AC3E}">
        <p14:creationId xmlns:p14="http://schemas.microsoft.com/office/powerpoint/2010/main" val="34014481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1C6E095-DA6D-CC84-D356-75EBFE75D8AB}"/>
              </a:ext>
            </a:extLst>
          </p:cNvPr>
          <p:cNvSpPr>
            <a:spLocks noGrp="1"/>
          </p:cNvSpPr>
          <p:nvPr>
            <p:ph type="title"/>
          </p:nvPr>
        </p:nvSpPr>
        <p:spPr/>
        <p:txBody>
          <a:bodyPr/>
          <a:lstStyle/>
          <a:p>
            <a:r>
              <a:rPr lang="en-US" dirty="0">
                <a:latin typeface="Aptos" panose="020B0004020202020204" pitchFamily="34" charset="0"/>
              </a:rPr>
              <a:t>Alignment with federal accountability</a:t>
            </a:r>
          </a:p>
        </p:txBody>
      </p:sp>
      <p:sp>
        <p:nvSpPr>
          <p:cNvPr id="2" name="Content Placeholder 1">
            <a:extLst>
              <a:ext uri="{FF2B5EF4-FFF2-40B4-BE49-F238E27FC236}">
                <a16:creationId xmlns:a16="http://schemas.microsoft.com/office/drawing/2014/main" id="{EED7306E-BAAD-DE23-8269-6ECAF4EDF9ED}"/>
              </a:ext>
            </a:extLst>
          </p:cNvPr>
          <p:cNvSpPr>
            <a:spLocks noGrp="1"/>
          </p:cNvSpPr>
          <p:nvPr>
            <p:ph idx="1"/>
          </p:nvPr>
        </p:nvSpPr>
        <p:spPr>
          <a:xfrm>
            <a:off x="428723" y="1422504"/>
            <a:ext cx="11334553" cy="4351338"/>
          </a:xfrm>
        </p:spPr>
        <p:txBody>
          <a:bodyPr>
            <a:noAutofit/>
          </a:bodyPr>
          <a:lstStyle/>
          <a:p>
            <a:r>
              <a:rPr lang="en-US" sz="3200" dirty="0">
                <a:latin typeface="Aptos" panose="020B0004020202020204" pitchFamily="34" charset="0"/>
              </a:rPr>
              <a:t>Select Results Matrix categories that align with SPP/APR Results Indicators </a:t>
            </a:r>
          </a:p>
          <a:p>
            <a:r>
              <a:rPr lang="en-US" sz="3200" dirty="0">
                <a:latin typeface="Aptos" panose="020B0004020202020204" pitchFamily="34" charset="0"/>
              </a:rPr>
              <a:t>Include those Indicators that OSEP uses in its Results Matrix for State Determination </a:t>
            </a:r>
          </a:p>
          <a:p>
            <a:pPr lvl="1"/>
            <a:r>
              <a:rPr lang="en-US" dirty="0">
                <a:latin typeface="Aptos" panose="020B0004020202020204" pitchFamily="34" charset="0"/>
              </a:rPr>
              <a:t>Graduation</a:t>
            </a:r>
          </a:p>
          <a:p>
            <a:pPr lvl="1"/>
            <a:r>
              <a:rPr lang="en-US" dirty="0">
                <a:latin typeface="Aptos" panose="020B0004020202020204" pitchFamily="34" charset="0"/>
              </a:rPr>
              <a:t>Dropout</a:t>
            </a:r>
          </a:p>
          <a:p>
            <a:pPr lvl="1"/>
            <a:r>
              <a:rPr lang="en-US" dirty="0">
                <a:highlight>
                  <a:srgbClr val="FFFF00"/>
                </a:highlight>
                <a:latin typeface="Aptos" panose="020B0004020202020204" pitchFamily="34" charset="0"/>
              </a:rPr>
              <a:t>State assessment participation rates</a:t>
            </a:r>
          </a:p>
          <a:p>
            <a:pPr lvl="1"/>
            <a:r>
              <a:rPr lang="en-US" dirty="0">
                <a:latin typeface="Aptos" panose="020B0004020202020204" pitchFamily="34" charset="0"/>
              </a:rPr>
              <a:t>Reading and math proficiency rates</a:t>
            </a:r>
          </a:p>
          <a:p>
            <a:pPr lvl="1"/>
            <a:r>
              <a:rPr lang="en-US" dirty="0">
                <a:latin typeface="Aptos" panose="020B0004020202020204" pitchFamily="34" charset="0"/>
              </a:rPr>
              <a:t>Determination targets change annually as SPP/APR Indicator targets or definitions change (flexible and current)</a:t>
            </a:r>
          </a:p>
        </p:txBody>
      </p:sp>
      <p:sp>
        <p:nvSpPr>
          <p:cNvPr id="3" name="Slide Number Placeholder 2">
            <a:extLst>
              <a:ext uri="{FF2B5EF4-FFF2-40B4-BE49-F238E27FC236}">
                <a16:creationId xmlns:a16="http://schemas.microsoft.com/office/drawing/2014/main" id="{91EF3DC5-DE29-89BC-CE3D-384D75337630}"/>
              </a:ext>
            </a:extLst>
          </p:cNvPr>
          <p:cNvSpPr>
            <a:spLocks noGrp="1"/>
          </p:cNvSpPr>
          <p:nvPr>
            <p:ph type="sldNum" sz="quarter" idx="12"/>
          </p:nvPr>
        </p:nvSpPr>
        <p:spPr/>
        <p:txBody>
          <a:bodyPr/>
          <a:lstStyle/>
          <a:p>
            <a:fld id="{C479D5F6-EDCB-402A-AC08-4943A1820E8F}" type="slidenum">
              <a:rPr lang="en-US" smtClean="0"/>
              <a:pPr/>
              <a:t>20</a:t>
            </a:fld>
            <a:endParaRPr lang="en-US" dirty="0"/>
          </a:p>
        </p:txBody>
      </p:sp>
    </p:spTree>
    <p:extLst>
      <p:ext uri="{BB962C8B-B14F-4D97-AF65-F5344CB8AC3E}">
        <p14:creationId xmlns:p14="http://schemas.microsoft.com/office/powerpoint/2010/main" val="3536796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2792" y="2679606"/>
            <a:ext cx="11266415" cy="2337620"/>
          </a:xfrm>
        </p:spPr>
        <p:txBody>
          <a:bodyPr>
            <a:normAutofit/>
          </a:bodyPr>
          <a:lstStyle/>
          <a:p>
            <a:r>
              <a:rPr lang="en-US" sz="4800" dirty="0">
                <a:latin typeface="Aptos" panose="020B0004020202020204" pitchFamily="34" charset="0"/>
                <a:ea typeface="Verdana" panose="020B0604030504040204" pitchFamily="34" charset="0"/>
              </a:rPr>
              <a:t>Revisions effective with 2025 Determination</a:t>
            </a:r>
          </a:p>
        </p:txBody>
      </p:sp>
      <p:sp>
        <p:nvSpPr>
          <p:cNvPr id="3" name="Slide Number Placeholder 2"/>
          <p:cNvSpPr>
            <a:spLocks noGrp="1"/>
          </p:cNvSpPr>
          <p:nvPr>
            <p:ph type="sldNum" sz="quarter" idx="12"/>
          </p:nvPr>
        </p:nvSpPr>
        <p:spPr/>
        <p:txBody>
          <a:bodyPr/>
          <a:lstStyle/>
          <a:p>
            <a:fld id="{C479D5F6-EDCB-402A-AC08-4943A1820E8F}" type="slidenum">
              <a:rPr lang="en-US" smtClean="0"/>
              <a:pPr/>
              <a:t>21</a:t>
            </a:fld>
            <a:endParaRPr lang="en-US" dirty="0"/>
          </a:p>
        </p:txBody>
      </p:sp>
    </p:spTree>
    <p:custDataLst>
      <p:tags r:id="rId1"/>
    </p:custDataLst>
    <p:extLst>
      <p:ext uri="{BB962C8B-B14F-4D97-AF65-F5344CB8AC3E}">
        <p14:creationId xmlns:p14="http://schemas.microsoft.com/office/powerpoint/2010/main" val="3036887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9D448A2-12E4-24E8-40FF-E71CEB24BCA8}"/>
              </a:ext>
            </a:extLst>
          </p:cNvPr>
          <p:cNvSpPr>
            <a:spLocks noGrp="1"/>
          </p:cNvSpPr>
          <p:nvPr>
            <p:ph type="title"/>
          </p:nvPr>
        </p:nvSpPr>
        <p:spPr/>
        <p:txBody>
          <a:bodyPr/>
          <a:lstStyle/>
          <a:p>
            <a:r>
              <a:rPr lang="en-US" dirty="0">
                <a:latin typeface="Aptos" panose="020B0004020202020204" pitchFamily="34" charset="0"/>
              </a:rPr>
              <a:t>CO Elements of Determinations</a:t>
            </a:r>
          </a:p>
        </p:txBody>
      </p:sp>
      <p:sp>
        <p:nvSpPr>
          <p:cNvPr id="2" name="Content Placeholder 1">
            <a:extLst>
              <a:ext uri="{FF2B5EF4-FFF2-40B4-BE49-F238E27FC236}">
                <a16:creationId xmlns:a16="http://schemas.microsoft.com/office/drawing/2014/main" id="{7FF565E3-7900-31AD-48AB-2526DDA85AC1}"/>
              </a:ext>
            </a:extLst>
          </p:cNvPr>
          <p:cNvSpPr>
            <a:spLocks noGrp="1"/>
          </p:cNvSpPr>
          <p:nvPr>
            <p:ph idx="1"/>
          </p:nvPr>
        </p:nvSpPr>
        <p:spPr/>
        <p:txBody>
          <a:bodyPr>
            <a:noAutofit/>
          </a:bodyPr>
          <a:lstStyle/>
          <a:p>
            <a:pPr marL="342900" marR="0" lvl="0" indent="-342900">
              <a:spcBef>
                <a:spcPts val="0"/>
              </a:spcBef>
              <a:spcAft>
                <a:spcPts val="0"/>
              </a:spcAft>
              <a:buFont typeface="Symbol" panose="05050102010706020507" pitchFamily="18" charset="2"/>
              <a:buChar char=""/>
            </a:pPr>
            <a:r>
              <a:rPr lang="en-US" sz="28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A </a:t>
            </a:r>
            <a:r>
              <a:rPr lang="en-US" sz="2800" b="1"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Compliance Matrix </a:t>
            </a:r>
            <a:r>
              <a:rPr lang="en-US" sz="28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that includes scoring on SPP/APR compliance indicators and other compliance elements </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8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A </a:t>
            </a:r>
            <a:r>
              <a:rPr lang="en-US" sz="2800" b="1"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Results Matrix </a:t>
            </a:r>
            <a:r>
              <a:rPr lang="en-US" sz="28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that includes scoring on SPP/APR results indicators and other results elements</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8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A </a:t>
            </a:r>
            <a:r>
              <a:rPr lang="en-US" sz="2800" b="1"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Compliance Score </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8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A </a:t>
            </a:r>
            <a:r>
              <a:rPr lang="en-US" sz="2800" b="1"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Results Score </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8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An </a:t>
            </a:r>
            <a:r>
              <a:rPr lang="en-US" sz="2800" b="1"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Overall Percentage</a:t>
            </a:r>
            <a:r>
              <a:rPr lang="en-US" sz="28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 is calculated by adding 50% of the Compliance Score and 50% of the Results Score. </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8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A consideration of </a:t>
            </a:r>
            <a:r>
              <a:rPr lang="en-US" sz="2800" b="1"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Special Conditions </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8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The AU’s </a:t>
            </a:r>
            <a:r>
              <a:rPr lang="en-US" sz="2800" b="1"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Determination</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6CB58522-CB96-CAC1-296E-988E9DB4AFE7}"/>
              </a:ext>
            </a:extLst>
          </p:cNvPr>
          <p:cNvSpPr>
            <a:spLocks noGrp="1"/>
          </p:cNvSpPr>
          <p:nvPr>
            <p:ph type="sldNum" sz="quarter" idx="12"/>
          </p:nvPr>
        </p:nvSpPr>
        <p:spPr/>
        <p:txBody>
          <a:bodyPr/>
          <a:lstStyle/>
          <a:p>
            <a:fld id="{C479D5F6-EDCB-402A-AC08-4943A1820E8F}" type="slidenum">
              <a:rPr lang="en-US" smtClean="0"/>
              <a:pPr/>
              <a:t>22</a:t>
            </a:fld>
            <a:endParaRPr lang="en-US" dirty="0"/>
          </a:p>
        </p:txBody>
      </p:sp>
      <p:sp>
        <p:nvSpPr>
          <p:cNvPr id="5" name="Oval 4">
            <a:extLst>
              <a:ext uri="{FF2B5EF4-FFF2-40B4-BE49-F238E27FC236}">
                <a16:creationId xmlns:a16="http://schemas.microsoft.com/office/drawing/2014/main" id="{57403224-5FB2-1539-0A42-BBC0CDD3C955}"/>
              </a:ext>
            </a:extLst>
          </p:cNvPr>
          <p:cNvSpPr/>
          <p:nvPr/>
        </p:nvSpPr>
        <p:spPr>
          <a:xfrm>
            <a:off x="9495908" y="4387443"/>
            <a:ext cx="2047344" cy="1602298"/>
          </a:xfrm>
          <a:prstGeom prst="ellipse">
            <a:avLst/>
          </a:prstGeom>
          <a:solidFill>
            <a:schemeClr val="accent4">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latin typeface="Aptos" panose="020B0004020202020204" pitchFamily="34" charset="0"/>
              </a:rPr>
              <a:t>No Changes</a:t>
            </a:r>
          </a:p>
          <a:p>
            <a:pPr algn="ctr"/>
            <a:endParaRPr lang="en-US" dirty="0"/>
          </a:p>
        </p:txBody>
      </p:sp>
    </p:spTree>
    <p:extLst>
      <p:ext uri="{BB962C8B-B14F-4D97-AF65-F5344CB8AC3E}">
        <p14:creationId xmlns:p14="http://schemas.microsoft.com/office/powerpoint/2010/main" val="1631312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4049545-CFB5-7A3B-9B4F-36753BA95EB4}"/>
              </a:ext>
            </a:extLst>
          </p:cNvPr>
          <p:cNvSpPr>
            <a:spLocks noGrp="1"/>
          </p:cNvSpPr>
          <p:nvPr>
            <p:ph type="title"/>
          </p:nvPr>
        </p:nvSpPr>
        <p:spPr/>
        <p:txBody>
          <a:bodyPr/>
          <a:lstStyle/>
          <a:p>
            <a:r>
              <a:rPr lang="en-US" dirty="0">
                <a:latin typeface="Aptos" panose="020B0004020202020204" pitchFamily="34" charset="0"/>
              </a:rPr>
              <a:t>User Friendly</a:t>
            </a:r>
          </a:p>
        </p:txBody>
      </p:sp>
      <p:sp>
        <p:nvSpPr>
          <p:cNvPr id="2" name="Content Placeholder 1">
            <a:extLst>
              <a:ext uri="{FF2B5EF4-FFF2-40B4-BE49-F238E27FC236}">
                <a16:creationId xmlns:a16="http://schemas.microsoft.com/office/drawing/2014/main" id="{E0B0352D-AFEA-056A-3DE9-B2D351E085E1}"/>
              </a:ext>
            </a:extLst>
          </p:cNvPr>
          <p:cNvSpPr>
            <a:spLocks noGrp="1"/>
          </p:cNvSpPr>
          <p:nvPr>
            <p:ph idx="1"/>
          </p:nvPr>
        </p:nvSpPr>
        <p:spPr>
          <a:xfrm>
            <a:off x="838200" y="2005012"/>
            <a:ext cx="10515600" cy="4351338"/>
          </a:xfrm>
        </p:spPr>
        <p:txBody>
          <a:bodyPr/>
          <a:lstStyle/>
          <a:p>
            <a:pPr marL="0" indent="0">
              <a:buNone/>
            </a:pPr>
            <a:r>
              <a:rPr lang="en-US" dirty="0">
                <a:latin typeface="Aptos" panose="020B0004020202020204" pitchFamily="34" charset="0"/>
              </a:rPr>
              <a:t>Develop one report that meets requirements for both the AU Determination and SPP/APR Indicator Profile</a:t>
            </a:r>
          </a:p>
        </p:txBody>
      </p:sp>
      <p:sp>
        <p:nvSpPr>
          <p:cNvPr id="3" name="Slide Number Placeholder 2">
            <a:extLst>
              <a:ext uri="{FF2B5EF4-FFF2-40B4-BE49-F238E27FC236}">
                <a16:creationId xmlns:a16="http://schemas.microsoft.com/office/drawing/2014/main" id="{22D94137-674D-5F5E-DD66-F349D1D71283}"/>
              </a:ext>
            </a:extLst>
          </p:cNvPr>
          <p:cNvSpPr>
            <a:spLocks noGrp="1"/>
          </p:cNvSpPr>
          <p:nvPr>
            <p:ph type="sldNum" sz="quarter" idx="12"/>
          </p:nvPr>
        </p:nvSpPr>
        <p:spPr/>
        <p:txBody>
          <a:bodyPr/>
          <a:lstStyle/>
          <a:p>
            <a:fld id="{C479D5F6-EDCB-402A-AC08-4943A1820E8F}" type="slidenum">
              <a:rPr lang="en-US" smtClean="0"/>
              <a:pPr/>
              <a:t>23</a:t>
            </a:fld>
            <a:endParaRPr lang="en-US" dirty="0"/>
          </a:p>
        </p:txBody>
      </p:sp>
    </p:spTree>
    <p:extLst>
      <p:ext uri="{BB962C8B-B14F-4D97-AF65-F5344CB8AC3E}">
        <p14:creationId xmlns:p14="http://schemas.microsoft.com/office/powerpoint/2010/main" val="39649385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1C6E095-DA6D-CC84-D356-75EBFE75D8AB}"/>
              </a:ext>
            </a:extLst>
          </p:cNvPr>
          <p:cNvSpPr>
            <a:spLocks noGrp="1"/>
          </p:cNvSpPr>
          <p:nvPr>
            <p:ph type="title"/>
          </p:nvPr>
        </p:nvSpPr>
        <p:spPr/>
        <p:txBody>
          <a:bodyPr>
            <a:normAutofit/>
          </a:bodyPr>
          <a:lstStyle/>
          <a:p>
            <a:r>
              <a:rPr lang="en-US" dirty="0">
                <a:latin typeface="Aptos" panose="020B0004020202020204" pitchFamily="34" charset="0"/>
              </a:rPr>
              <a:t>Simplify point rubric calculations</a:t>
            </a:r>
          </a:p>
        </p:txBody>
      </p:sp>
      <p:sp>
        <p:nvSpPr>
          <p:cNvPr id="2" name="Content Placeholder 1">
            <a:extLst>
              <a:ext uri="{FF2B5EF4-FFF2-40B4-BE49-F238E27FC236}">
                <a16:creationId xmlns:a16="http://schemas.microsoft.com/office/drawing/2014/main" id="{EED7306E-BAAD-DE23-8269-6ECAF4EDF9ED}"/>
              </a:ext>
            </a:extLst>
          </p:cNvPr>
          <p:cNvSpPr>
            <a:spLocks noGrp="1"/>
          </p:cNvSpPr>
          <p:nvPr>
            <p:ph idx="1"/>
          </p:nvPr>
        </p:nvSpPr>
        <p:spPr/>
        <p:txBody>
          <a:bodyPr>
            <a:normAutofit/>
          </a:bodyPr>
          <a:lstStyle/>
          <a:p>
            <a:pPr lvl="1"/>
            <a:r>
              <a:rPr lang="en-US" dirty="0">
                <a:latin typeface="Aptos" panose="020B0004020202020204" pitchFamily="34" charset="0"/>
              </a:rPr>
              <a:t>Assign point values to each measure</a:t>
            </a:r>
          </a:p>
          <a:p>
            <a:pPr lvl="1"/>
            <a:r>
              <a:rPr lang="en-US" dirty="0">
                <a:latin typeface="Aptos" panose="020B0004020202020204" pitchFamily="34" charset="0"/>
              </a:rPr>
              <a:t>Measure AUs against established Results Indicator state targets for points earned</a:t>
            </a:r>
          </a:p>
          <a:p>
            <a:pPr lvl="2"/>
            <a:r>
              <a:rPr lang="en-US" sz="3200" dirty="0">
                <a:latin typeface="Aptos" panose="020B0004020202020204" pitchFamily="34" charset="0"/>
              </a:rPr>
              <a:t>Met target = full points</a:t>
            </a:r>
          </a:p>
          <a:p>
            <a:pPr lvl="2"/>
            <a:r>
              <a:rPr lang="en-US" sz="3200" dirty="0">
                <a:latin typeface="Aptos" panose="020B0004020202020204" pitchFamily="34" charset="0"/>
              </a:rPr>
              <a:t>80% - 99% of target = half points</a:t>
            </a:r>
          </a:p>
          <a:p>
            <a:pPr lvl="2"/>
            <a:r>
              <a:rPr lang="en-US" sz="3200" dirty="0">
                <a:latin typeface="Aptos" panose="020B0004020202020204" pitchFamily="34" charset="0"/>
              </a:rPr>
              <a:t>&lt;= 79% of target = zero points</a:t>
            </a:r>
          </a:p>
        </p:txBody>
      </p:sp>
      <p:sp>
        <p:nvSpPr>
          <p:cNvPr id="3" name="Slide Number Placeholder 2">
            <a:extLst>
              <a:ext uri="{FF2B5EF4-FFF2-40B4-BE49-F238E27FC236}">
                <a16:creationId xmlns:a16="http://schemas.microsoft.com/office/drawing/2014/main" id="{91EF3DC5-DE29-89BC-CE3D-384D75337630}"/>
              </a:ext>
            </a:extLst>
          </p:cNvPr>
          <p:cNvSpPr>
            <a:spLocks noGrp="1"/>
          </p:cNvSpPr>
          <p:nvPr>
            <p:ph type="sldNum" sz="quarter" idx="12"/>
          </p:nvPr>
        </p:nvSpPr>
        <p:spPr/>
        <p:txBody>
          <a:bodyPr/>
          <a:lstStyle/>
          <a:p>
            <a:fld id="{C479D5F6-EDCB-402A-AC08-4943A1820E8F}" type="slidenum">
              <a:rPr lang="en-US" smtClean="0"/>
              <a:pPr/>
              <a:t>24</a:t>
            </a:fld>
            <a:endParaRPr lang="en-US" dirty="0"/>
          </a:p>
        </p:txBody>
      </p:sp>
    </p:spTree>
    <p:extLst>
      <p:ext uri="{BB962C8B-B14F-4D97-AF65-F5344CB8AC3E}">
        <p14:creationId xmlns:p14="http://schemas.microsoft.com/office/powerpoint/2010/main" val="27464012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AE11A9C-68BB-BD81-A2A6-FA73E750F816}"/>
              </a:ext>
            </a:extLst>
          </p:cNvPr>
          <p:cNvSpPr>
            <a:spLocks noGrp="1"/>
          </p:cNvSpPr>
          <p:nvPr>
            <p:ph type="title"/>
          </p:nvPr>
        </p:nvSpPr>
        <p:spPr/>
        <p:txBody>
          <a:bodyPr>
            <a:normAutofit/>
          </a:bodyPr>
          <a:lstStyle/>
          <a:p>
            <a:r>
              <a:rPr lang="en-US" dirty="0">
                <a:latin typeface="Aptos" panose="020B0004020202020204" pitchFamily="34" charset="0"/>
              </a:rPr>
              <a:t>Current Determination Cut Points</a:t>
            </a:r>
          </a:p>
        </p:txBody>
      </p:sp>
      <p:sp>
        <p:nvSpPr>
          <p:cNvPr id="2" name="Content Placeholder 1">
            <a:extLst>
              <a:ext uri="{FF2B5EF4-FFF2-40B4-BE49-F238E27FC236}">
                <a16:creationId xmlns:a16="http://schemas.microsoft.com/office/drawing/2014/main" id="{F659BCFF-05CF-93D1-B69E-3FE516E8767D}"/>
              </a:ext>
            </a:extLst>
          </p:cNvPr>
          <p:cNvSpPr>
            <a:spLocks noGrp="1"/>
          </p:cNvSpPr>
          <p:nvPr>
            <p:ph idx="1"/>
          </p:nvPr>
        </p:nvSpPr>
        <p:spPr/>
        <p:txBody>
          <a:bodyPr>
            <a:normAutofit/>
          </a:bodyPr>
          <a:lstStyle/>
          <a:p>
            <a:r>
              <a:rPr lang="en-US" sz="3200" dirty="0">
                <a:latin typeface="Aptos" panose="020B0004020202020204" pitchFamily="34" charset="0"/>
              </a:rPr>
              <a:t>Meets Requirements: at least 73%, </a:t>
            </a:r>
          </a:p>
          <a:p>
            <a:r>
              <a:rPr lang="en-US" sz="3200" dirty="0">
                <a:latin typeface="Aptos" panose="020B0004020202020204" pitchFamily="34" charset="0"/>
              </a:rPr>
              <a:t>Needs Assistance: between 58% and 72%, </a:t>
            </a:r>
          </a:p>
          <a:p>
            <a:r>
              <a:rPr lang="en-US" sz="3200" dirty="0">
                <a:latin typeface="Aptos" panose="020B0004020202020204" pitchFamily="34" charset="0"/>
              </a:rPr>
              <a:t>Needs Intervention: less than 58%,  </a:t>
            </a:r>
          </a:p>
          <a:p>
            <a:r>
              <a:rPr lang="en-US" sz="3200" dirty="0">
                <a:latin typeface="Aptos" panose="020B0004020202020204" pitchFamily="34" charset="0"/>
              </a:rPr>
              <a:t>Needs Substantial Intervention: for a substantial failure to comply with a condition of AU eligibility under Part B of the IDEA 34 C.F.R. § 300.200-300.213</a:t>
            </a:r>
          </a:p>
        </p:txBody>
      </p:sp>
      <p:sp>
        <p:nvSpPr>
          <p:cNvPr id="3" name="Slide Number Placeholder 2">
            <a:extLst>
              <a:ext uri="{FF2B5EF4-FFF2-40B4-BE49-F238E27FC236}">
                <a16:creationId xmlns:a16="http://schemas.microsoft.com/office/drawing/2014/main" id="{90152195-D934-0E93-DB1E-A7187E578818}"/>
              </a:ext>
            </a:extLst>
          </p:cNvPr>
          <p:cNvSpPr>
            <a:spLocks noGrp="1"/>
          </p:cNvSpPr>
          <p:nvPr>
            <p:ph type="sldNum" sz="quarter" idx="12"/>
          </p:nvPr>
        </p:nvSpPr>
        <p:spPr/>
        <p:txBody>
          <a:bodyPr/>
          <a:lstStyle/>
          <a:p>
            <a:fld id="{C479D5F6-EDCB-402A-AC08-4943A1820E8F}" type="slidenum">
              <a:rPr lang="en-US" smtClean="0"/>
              <a:pPr/>
              <a:t>25</a:t>
            </a:fld>
            <a:endParaRPr lang="en-US" dirty="0"/>
          </a:p>
        </p:txBody>
      </p:sp>
    </p:spTree>
    <p:extLst>
      <p:ext uri="{BB962C8B-B14F-4D97-AF65-F5344CB8AC3E}">
        <p14:creationId xmlns:p14="http://schemas.microsoft.com/office/powerpoint/2010/main" val="5627643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AE11A9C-68BB-BD81-A2A6-FA73E750F816}"/>
              </a:ext>
            </a:extLst>
          </p:cNvPr>
          <p:cNvSpPr>
            <a:spLocks noGrp="1"/>
          </p:cNvSpPr>
          <p:nvPr>
            <p:ph type="title"/>
          </p:nvPr>
        </p:nvSpPr>
        <p:spPr/>
        <p:txBody>
          <a:bodyPr>
            <a:normAutofit/>
          </a:bodyPr>
          <a:lstStyle/>
          <a:p>
            <a:r>
              <a:rPr lang="en-US" dirty="0">
                <a:latin typeface="Aptos" panose="020B0004020202020204" pitchFamily="34" charset="0"/>
              </a:rPr>
              <a:t>Align with OSEP Cut Points for States</a:t>
            </a:r>
          </a:p>
        </p:txBody>
      </p:sp>
      <p:sp>
        <p:nvSpPr>
          <p:cNvPr id="2" name="Content Placeholder 1">
            <a:extLst>
              <a:ext uri="{FF2B5EF4-FFF2-40B4-BE49-F238E27FC236}">
                <a16:creationId xmlns:a16="http://schemas.microsoft.com/office/drawing/2014/main" id="{F659BCFF-05CF-93D1-B69E-3FE516E8767D}"/>
              </a:ext>
            </a:extLst>
          </p:cNvPr>
          <p:cNvSpPr>
            <a:spLocks noGrp="1"/>
          </p:cNvSpPr>
          <p:nvPr>
            <p:ph idx="1"/>
          </p:nvPr>
        </p:nvSpPr>
        <p:spPr/>
        <p:txBody>
          <a:bodyPr>
            <a:normAutofit/>
          </a:bodyPr>
          <a:lstStyle/>
          <a:p>
            <a:r>
              <a:rPr lang="en-US" sz="3200" dirty="0">
                <a:latin typeface="Aptos" panose="020B0004020202020204" pitchFamily="34" charset="0"/>
              </a:rPr>
              <a:t>Meets Requirements: at least 80%, </a:t>
            </a:r>
          </a:p>
          <a:p>
            <a:r>
              <a:rPr lang="en-US" sz="3200" dirty="0">
                <a:latin typeface="Aptos" panose="020B0004020202020204" pitchFamily="34" charset="0"/>
              </a:rPr>
              <a:t>Needs Assistance: between 60% and 79%, </a:t>
            </a:r>
          </a:p>
          <a:p>
            <a:r>
              <a:rPr lang="en-US" sz="3200" dirty="0">
                <a:latin typeface="Aptos" panose="020B0004020202020204" pitchFamily="34" charset="0"/>
              </a:rPr>
              <a:t>Needs Intervention: less than 60%,  </a:t>
            </a:r>
          </a:p>
          <a:p>
            <a:r>
              <a:rPr lang="en-US" sz="3200" dirty="0">
                <a:latin typeface="Aptos" panose="020B0004020202020204" pitchFamily="34" charset="0"/>
              </a:rPr>
              <a:t>Needs Substantial Intervention: for a substantial failure to comply with a condition of AU eligibility under Part B of the IDEA 34 C.F.R. § 300.200-300.213</a:t>
            </a:r>
          </a:p>
        </p:txBody>
      </p:sp>
      <p:sp>
        <p:nvSpPr>
          <p:cNvPr id="3" name="Slide Number Placeholder 2">
            <a:extLst>
              <a:ext uri="{FF2B5EF4-FFF2-40B4-BE49-F238E27FC236}">
                <a16:creationId xmlns:a16="http://schemas.microsoft.com/office/drawing/2014/main" id="{90152195-D934-0E93-DB1E-A7187E578818}"/>
              </a:ext>
            </a:extLst>
          </p:cNvPr>
          <p:cNvSpPr>
            <a:spLocks noGrp="1"/>
          </p:cNvSpPr>
          <p:nvPr>
            <p:ph type="sldNum" sz="quarter" idx="12"/>
          </p:nvPr>
        </p:nvSpPr>
        <p:spPr/>
        <p:txBody>
          <a:bodyPr/>
          <a:lstStyle/>
          <a:p>
            <a:fld id="{C479D5F6-EDCB-402A-AC08-4943A1820E8F}" type="slidenum">
              <a:rPr lang="en-US" smtClean="0"/>
              <a:pPr/>
              <a:t>26</a:t>
            </a:fld>
            <a:endParaRPr lang="en-US" dirty="0"/>
          </a:p>
        </p:txBody>
      </p:sp>
    </p:spTree>
    <p:extLst>
      <p:ext uri="{BB962C8B-B14F-4D97-AF65-F5344CB8AC3E}">
        <p14:creationId xmlns:p14="http://schemas.microsoft.com/office/powerpoint/2010/main" val="41903011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45326EF-2D59-E857-93E4-BEC222A61536}"/>
              </a:ext>
            </a:extLst>
          </p:cNvPr>
          <p:cNvSpPr>
            <a:spLocks noGrp="1"/>
          </p:cNvSpPr>
          <p:nvPr>
            <p:ph type="title"/>
          </p:nvPr>
        </p:nvSpPr>
        <p:spPr>
          <a:xfrm>
            <a:off x="520117" y="394490"/>
            <a:ext cx="11518085" cy="1070572"/>
          </a:xfrm>
        </p:spPr>
        <p:txBody>
          <a:bodyPr>
            <a:noAutofit/>
          </a:bodyPr>
          <a:lstStyle/>
          <a:p>
            <a:pPr marL="0">
              <a:spcBef>
                <a:spcPts val="1200"/>
              </a:spcBef>
              <a:spcAft>
                <a:spcPts val="1000"/>
              </a:spcAft>
              <a:tabLst>
                <a:tab pos="4800600" algn="l"/>
                <a:tab pos="6400800" algn="l"/>
              </a:tabLst>
            </a:pPr>
            <a:r>
              <a:rPr lang="en-US" kern="100" dirty="0">
                <a:effectLst/>
                <a:latin typeface="Aptos" panose="020B0004020202020204" pitchFamily="34" charset="0"/>
                <a:ea typeface="Calibri" panose="020F0502020204030204" pitchFamily="34" charset="0"/>
                <a:cs typeface="Times New Roman" panose="02020603050405020304" pitchFamily="18" charset="0"/>
              </a:rPr>
              <a:t>Aligning with OSEP Overall Determination Cut Point 5-Year Plan</a:t>
            </a:r>
            <a:br>
              <a:rPr lang="en-US" kern="100" dirty="0">
                <a:effectLst/>
                <a:latin typeface="Aptos" panose="020B0004020202020204" pitchFamily="34" charset="0"/>
                <a:ea typeface="Times New Roman" panose="02020603050405020304" pitchFamily="18" charset="0"/>
                <a:cs typeface="Times New Roman" panose="02020603050405020304" pitchFamily="18" charset="0"/>
              </a:rPr>
            </a:br>
            <a:endParaRPr lang="en-US" dirty="0">
              <a:latin typeface="Aptos" panose="020B0004020202020204" pitchFamily="34" charset="0"/>
            </a:endParaRPr>
          </a:p>
        </p:txBody>
      </p:sp>
      <p:sp>
        <p:nvSpPr>
          <p:cNvPr id="2" name="Content Placeholder 1">
            <a:extLst>
              <a:ext uri="{FF2B5EF4-FFF2-40B4-BE49-F238E27FC236}">
                <a16:creationId xmlns:a16="http://schemas.microsoft.com/office/drawing/2014/main" id="{13D2A283-0881-0984-3403-7F9A22A29432}"/>
              </a:ext>
            </a:extLst>
          </p:cNvPr>
          <p:cNvSpPr>
            <a:spLocks noGrp="1"/>
          </p:cNvSpPr>
          <p:nvPr>
            <p:ph idx="1"/>
          </p:nvPr>
        </p:nvSpPr>
        <p:spPr>
          <a:xfrm>
            <a:off x="838200" y="1554480"/>
            <a:ext cx="10515600" cy="1057426"/>
          </a:xfrm>
        </p:spPr>
        <p:txBody>
          <a:bodyPr/>
          <a:lstStyle/>
          <a:p>
            <a:pPr marL="0" marR="0" indent="0">
              <a:spcBef>
                <a:spcPts val="0"/>
              </a:spcBef>
              <a:spcAft>
                <a:spcPts val="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To align with OSEP’s State Determination cut points, CDE will gradually increase the cut points over the next five years.</a:t>
            </a:r>
          </a:p>
        </p:txBody>
      </p:sp>
      <p:graphicFrame>
        <p:nvGraphicFramePr>
          <p:cNvPr id="6" name="Table 5" descr="A table for the determination year and the percentages needed to meet requirements, needs assistance, and needs interventions for the years 2025-2029">
            <a:extLst>
              <a:ext uri="{FF2B5EF4-FFF2-40B4-BE49-F238E27FC236}">
                <a16:creationId xmlns:a16="http://schemas.microsoft.com/office/drawing/2014/main" id="{0EAA55A6-4E87-C15C-489F-6CD60525E562}"/>
              </a:ext>
            </a:extLst>
          </p:cNvPr>
          <p:cNvGraphicFramePr>
            <a:graphicFrameLocks noGrp="1"/>
          </p:cNvGraphicFramePr>
          <p:nvPr>
            <p:extLst>
              <p:ext uri="{D42A27DB-BD31-4B8C-83A1-F6EECF244321}">
                <p14:modId xmlns:p14="http://schemas.microsoft.com/office/powerpoint/2010/main" val="2963541667"/>
              </p:ext>
            </p:extLst>
          </p:nvPr>
        </p:nvGraphicFramePr>
        <p:xfrm>
          <a:off x="1788755" y="2681810"/>
          <a:ext cx="8614490" cy="3128570"/>
        </p:xfrm>
        <a:graphic>
          <a:graphicData uri="http://schemas.openxmlformats.org/drawingml/2006/table">
            <a:tbl>
              <a:tblPr firstRow="1" firstCol="1" bandRow="1"/>
              <a:tblGrid>
                <a:gridCol w="2153223">
                  <a:extLst>
                    <a:ext uri="{9D8B030D-6E8A-4147-A177-3AD203B41FA5}">
                      <a16:colId xmlns:a16="http://schemas.microsoft.com/office/drawing/2014/main" val="603141569"/>
                    </a:ext>
                  </a:extLst>
                </a:gridCol>
                <a:gridCol w="2153223">
                  <a:extLst>
                    <a:ext uri="{9D8B030D-6E8A-4147-A177-3AD203B41FA5}">
                      <a16:colId xmlns:a16="http://schemas.microsoft.com/office/drawing/2014/main" val="2022785395"/>
                    </a:ext>
                  </a:extLst>
                </a:gridCol>
                <a:gridCol w="2154022">
                  <a:extLst>
                    <a:ext uri="{9D8B030D-6E8A-4147-A177-3AD203B41FA5}">
                      <a16:colId xmlns:a16="http://schemas.microsoft.com/office/drawing/2014/main" val="281393856"/>
                    </a:ext>
                  </a:extLst>
                </a:gridCol>
                <a:gridCol w="2154022">
                  <a:extLst>
                    <a:ext uri="{9D8B030D-6E8A-4147-A177-3AD203B41FA5}">
                      <a16:colId xmlns:a16="http://schemas.microsoft.com/office/drawing/2014/main" val="3389622742"/>
                    </a:ext>
                  </a:extLst>
                </a:gridCol>
              </a:tblGrid>
              <a:tr h="874115">
                <a:tc>
                  <a:txBody>
                    <a:bodyPr/>
                    <a:lstStyle/>
                    <a:p>
                      <a:pPr marL="0" marR="0" algn="ctr">
                        <a:spcBef>
                          <a:spcPts val="0"/>
                        </a:spcBef>
                        <a:spcAft>
                          <a:spcPts val="0"/>
                        </a:spcAft>
                      </a:pPr>
                      <a:r>
                        <a:rPr lang="en-US" sz="2400" b="1" kern="0" dirty="0">
                          <a:solidFill>
                            <a:srgbClr val="000000"/>
                          </a:solidFill>
                          <a:effectLst/>
                          <a:highlight>
                            <a:srgbClr val="FAE2D5"/>
                          </a:highlight>
                          <a:latin typeface="Aptos" panose="020B0004020202020204" pitchFamily="34" charset="0"/>
                          <a:ea typeface="Calibri" panose="020F0502020204030204" pitchFamily="34" charset="0"/>
                          <a:cs typeface="Arial" panose="020B0604020202020204" pitchFamily="34" charset="0"/>
                        </a:rPr>
                        <a:t>Determination Year</a:t>
                      </a:r>
                      <a:endParaRPr lang="en-US" sz="2400" kern="100" dirty="0">
                        <a:effectLst/>
                        <a:highlight>
                          <a:srgbClr val="FAE2D5"/>
                        </a:highligh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E2D5"/>
                    </a:solidFill>
                  </a:tcPr>
                </a:tc>
                <a:tc>
                  <a:txBody>
                    <a:bodyPr/>
                    <a:lstStyle/>
                    <a:p>
                      <a:pPr marL="0" marR="0" algn="ctr">
                        <a:spcBef>
                          <a:spcPts val="0"/>
                        </a:spcBef>
                        <a:spcAft>
                          <a:spcPts val="0"/>
                        </a:spcAft>
                      </a:pPr>
                      <a:r>
                        <a:rPr lang="en-US" sz="2400" b="1" kern="0" dirty="0">
                          <a:solidFill>
                            <a:srgbClr val="000000"/>
                          </a:solidFill>
                          <a:effectLst/>
                          <a:highlight>
                            <a:srgbClr val="FAE2D5"/>
                          </a:highlight>
                          <a:latin typeface="Aptos" panose="020B0004020202020204" pitchFamily="34" charset="0"/>
                          <a:ea typeface="Calibri" panose="020F0502020204030204" pitchFamily="34" charset="0"/>
                          <a:cs typeface="Arial" panose="020B0604020202020204" pitchFamily="34" charset="0"/>
                        </a:rPr>
                        <a:t>Meets Requirements</a:t>
                      </a:r>
                      <a:endParaRPr lang="en-US" sz="2400" kern="100" dirty="0">
                        <a:effectLst/>
                        <a:highlight>
                          <a:srgbClr val="FAE2D5"/>
                        </a:highligh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E2D5"/>
                    </a:solidFill>
                  </a:tcPr>
                </a:tc>
                <a:tc>
                  <a:txBody>
                    <a:bodyPr/>
                    <a:lstStyle/>
                    <a:p>
                      <a:pPr marL="0" marR="0" algn="ctr">
                        <a:spcBef>
                          <a:spcPts val="0"/>
                        </a:spcBef>
                        <a:spcAft>
                          <a:spcPts val="0"/>
                        </a:spcAft>
                      </a:pPr>
                      <a:r>
                        <a:rPr lang="en-US" sz="2400" b="1" kern="0" dirty="0">
                          <a:solidFill>
                            <a:srgbClr val="000000"/>
                          </a:solidFill>
                          <a:effectLst/>
                          <a:highlight>
                            <a:srgbClr val="FAE2D5"/>
                          </a:highlight>
                          <a:latin typeface="Aptos" panose="020B0004020202020204" pitchFamily="34" charset="0"/>
                          <a:ea typeface="Calibri" panose="020F0502020204030204" pitchFamily="34" charset="0"/>
                          <a:cs typeface="Arial" panose="020B0604020202020204" pitchFamily="34" charset="0"/>
                        </a:rPr>
                        <a:t>Needs Assistance</a:t>
                      </a:r>
                      <a:endParaRPr lang="en-US" sz="2400" kern="100" dirty="0">
                        <a:effectLst/>
                        <a:highlight>
                          <a:srgbClr val="FAE2D5"/>
                        </a:highligh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E2D5"/>
                    </a:solidFill>
                  </a:tcPr>
                </a:tc>
                <a:tc>
                  <a:txBody>
                    <a:bodyPr/>
                    <a:lstStyle/>
                    <a:p>
                      <a:pPr marL="0" marR="0" algn="ctr">
                        <a:spcBef>
                          <a:spcPts val="0"/>
                        </a:spcBef>
                        <a:spcAft>
                          <a:spcPts val="0"/>
                        </a:spcAft>
                      </a:pPr>
                      <a:r>
                        <a:rPr lang="en-US" sz="2400" b="1" kern="0" dirty="0">
                          <a:solidFill>
                            <a:srgbClr val="000000"/>
                          </a:solidFill>
                          <a:effectLst/>
                          <a:highlight>
                            <a:srgbClr val="FAE2D5"/>
                          </a:highlight>
                          <a:latin typeface="Aptos" panose="020B0004020202020204" pitchFamily="34" charset="0"/>
                          <a:ea typeface="Calibri" panose="020F0502020204030204" pitchFamily="34" charset="0"/>
                          <a:cs typeface="Arial" panose="020B0604020202020204" pitchFamily="34" charset="0"/>
                        </a:rPr>
                        <a:t>Needs Intervention</a:t>
                      </a:r>
                      <a:endParaRPr lang="en-US" sz="2400" kern="100" dirty="0">
                        <a:effectLst/>
                        <a:highlight>
                          <a:srgbClr val="FAE2D5"/>
                        </a:highligh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E2D5"/>
                    </a:solidFill>
                  </a:tcPr>
                </a:tc>
                <a:extLst>
                  <a:ext uri="{0D108BD9-81ED-4DB2-BD59-A6C34878D82A}">
                    <a16:rowId xmlns:a16="http://schemas.microsoft.com/office/drawing/2014/main" val="66611344"/>
                  </a:ext>
                </a:extLst>
              </a:tr>
              <a:tr h="450891">
                <a:tc>
                  <a:txBody>
                    <a:bodyPr/>
                    <a:lstStyle/>
                    <a:p>
                      <a:pPr marL="0" marR="0">
                        <a:spcBef>
                          <a:spcPts val="0"/>
                        </a:spcBef>
                        <a:spcAft>
                          <a:spcPts val="0"/>
                        </a:spcAft>
                      </a:pPr>
                      <a:r>
                        <a:rPr lang="en-US" sz="24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Spring 2025</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4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≥73%</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4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≥58% to &lt;73%</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4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&lt;58%</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12294723"/>
                  </a:ext>
                </a:extLst>
              </a:tr>
              <a:tr h="450891">
                <a:tc>
                  <a:txBody>
                    <a:bodyPr/>
                    <a:lstStyle/>
                    <a:p>
                      <a:pPr marL="0" marR="0">
                        <a:spcBef>
                          <a:spcPts val="0"/>
                        </a:spcBef>
                        <a:spcAft>
                          <a:spcPts val="0"/>
                        </a:spcAft>
                      </a:pPr>
                      <a:r>
                        <a:rPr lang="en-US" sz="24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Spring 2026</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4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≥74%</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4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≥58% to &lt;74%</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4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&lt;58%</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40943485"/>
                  </a:ext>
                </a:extLst>
              </a:tr>
              <a:tr h="450891">
                <a:tc>
                  <a:txBody>
                    <a:bodyPr/>
                    <a:lstStyle/>
                    <a:p>
                      <a:pPr marL="0" marR="0">
                        <a:spcBef>
                          <a:spcPts val="0"/>
                        </a:spcBef>
                        <a:spcAft>
                          <a:spcPts val="0"/>
                        </a:spcAft>
                      </a:pPr>
                      <a:r>
                        <a:rPr lang="en-US" sz="24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Spring 2027</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4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≥76%</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4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≥58% to &lt;76%</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4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&lt;58%</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77217958"/>
                  </a:ext>
                </a:extLst>
              </a:tr>
              <a:tr h="450891">
                <a:tc>
                  <a:txBody>
                    <a:bodyPr/>
                    <a:lstStyle/>
                    <a:p>
                      <a:pPr marL="0" marR="0">
                        <a:spcBef>
                          <a:spcPts val="0"/>
                        </a:spcBef>
                        <a:spcAft>
                          <a:spcPts val="0"/>
                        </a:spcAft>
                      </a:pPr>
                      <a:r>
                        <a:rPr lang="en-US" sz="24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Spring 2028</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4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≥78%</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4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≥59% to &lt;78%</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4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&lt;59%</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79266358"/>
                  </a:ext>
                </a:extLst>
              </a:tr>
              <a:tr h="450891">
                <a:tc>
                  <a:txBody>
                    <a:bodyPr/>
                    <a:lstStyle/>
                    <a:p>
                      <a:pPr marL="0" marR="0">
                        <a:spcBef>
                          <a:spcPts val="0"/>
                        </a:spcBef>
                        <a:spcAft>
                          <a:spcPts val="0"/>
                        </a:spcAft>
                      </a:pPr>
                      <a:r>
                        <a:rPr lang="en-US" sz="24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Spring 2029</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4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≥80%</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4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≥60% to &lt;80%</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4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&lt;60%</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05844619"/>
                  </a:ext>
                </a:extLst>
              </a:tr>
            </a:tbl>
          </a:graphicData>
        </a:graphic>
      </p:graphicFrame>
      <p:sp>
        <p:nvSpPr>
          <p:cNvPr id="3" name="Slide Number Placeholder 2">
            <a:extLst>
              <a:ext uri="{FF2B5EF4-FFF2-40B4-BE49-F238E27FC236}">
                <a16:creationId xmlns:a16="http://schemas.microsoft.com/office/drawing/2014/main" id="{DAE7BAD7-54EF-7165-C83D-08E813905BBA}"/>
              </a:ext>
            </a:extLst>
          </p:cNvPr>
          <p:cNvSpPr>
            <a:spLocks noGrp="1"/>
          </p:cNvSpPr>
          <p:nvPr>
            <p:ph type="sldNum" sz="quarter" idx="12"/>
          </p:nvPr>
        </p:nvSpPr>
        <p:spPr/>
        <p:txBody>
          <a:bodyPr/>
          <a:lstStyle/>
          <a:p>
            <a:fld id="{C479D5F6-EDCB-402A-AC08-4943A1820E8F}" type="slidenum">
              <a:rPr lang="en-US" smtClean="0"/>
              <a:pPr/>
              <a:t>27</a:t>
            </a:fld>
            <a:endParaRPr lang="en-US" dirty="0"/>
          </a:p>
        </p:txBody>
      </p:sp>
    </p:spTree>
    <p:extLst>
      <p:ext uri="{BB962C8B-B14F-4D97-AF65-F5344CB8AC3E}">
        <p14:creationId xmlns:p14="http://schemas.microsoft.com/office/powerpoint/2010/main" val="39502871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0BC8BC2-8523-68C3-C188-D182CC95E50D}"/>
              </a:ext>
            </a:extLst>
          </p:cNvPr>
          <p:cNvSpPr>
            <a:spLocks noGrp="1"/>
          </p:cNvSpPr>
          <p:nvPr>
            <p:ph type="title"/>
          </p:nvPr>
        </p:nvSpPr>
        <p:spPr>
          <a:xfrm>
            <a:off x="697832" y="314233"/>
            <a:ext cx="8065168" cy="898524"/>
          </a:xfrm>
        </p:spPr>
        <p:txBody>
          <a:bodyPr>
            <a:normAutofit/>
          </a:bodyPr>
          <a:lstStyle/>
          <a:p>
            <a:r>
              <a:rPr lang="en-US" sz="4000" dirty="0">
                <a:latin typeface="Aptos" panose="020B0004020202020204" pitchFamily="34" charset="0"/>
                <a:ea typeface="Verdana" panose="020B0604030504040204" pitchFamily="34" charset="0"/>
              </a:rPr>
              <a:t>Graduation Rates: Indicator 1</a:t>
            </a:r>
          </a:p>
        </p:txBody>
      </p:sp>
      <p:sp>
        <p:nvSpPr>
          <p:cNvPr id="2" name="Content Placeholder 1">
            <a:extLst>
              <a:ext uri="{FF2B5EF4-FFF2-40B4-BE49-F238E27FC236}">
                <a16:creationId xmlns:a16="http://schemas.microsoft.com/office/drawing/2014/main" id="{18FF1CAD-3D72-35DB-358B-DA2057126AFC}"/>
              </a:ext>
            </a:extLst>
          </p:cNvPr>
          <p:cNvSpPr>
            <a:spLocks noGrp="1"/>
          </p:cNvSpPr>
          <p:nvPr>
            <p:ph sz="half" idx="1"/>
          </p:nvPr>
        </p:nvSpPr>
        <p:spPr>
          <a:xfrm>
            <a:off x="332874" y="1554480"/>
            <a:ext cx="5247312" cy="4351338"/>
          </a:xfrm>
        </p:spPr>
        <p:txBody>
          <a:bodyPr>
            <a:noAutofit/>
          </a:bodyPr>
          <a:lstStyle/>
          <a:p>
            <a:pPr marL="0" indent="0" algn="ctr">
              <a:buNone/>
            </a:pPr>
            <a:r>
              <a:rPr lang="en-US" sz="3000" b="1" dirty="0">
                <a:latin typeface="Aptos" panose="020B0004020202020204" pitchFamily="34" charset="0"/>
              </a:rPr>
              <a:t>Current</a:t>
            </a:r>
          </a:p>
          <a:p>
            <a:r>
              <a:rPr lang="en-US" sz="3000" dirty="0">
                <a:latin typeface="Aptos" panose="020B0004020202020204" pitchFamily="34" charset="0"/>
              </a:rPr>
              <a:t>Best of a 4-, 5-, 6-, or 7-year cohort graduation rate</a:t>
            </a:r>
          </a:p>
          <a:p>
            <a:r>
              <a:rPr lang="en-US" sz="3000" dirty="0">
                <a:latin typeface="Aptos" panose="020B0004020202020204" pitchFamily="34" charset="0"/>
              </a:rPr>
              <a:t>Includes students who had an IEP at any time during HS years.</a:t>
            </a:r>
          </a:p>
          <a:p>
            <a:r>
              <a:rPr lang="en-US" sz="3000" dirty="0">
                <a:latin typeface="Aptos" panose="020B0004020202020204" pitchFamily="34" charset="0"/>
              </a:rPr>
              <a:t>Measures AUs against percentiles established in 2015-16</a:t>
            </a:r>
          </a:p>
        </p:txBody>
      </p:sp>
      <p:sp>
        <p:nvSpPr>
          <p:cNvPr id="3" name="Content Placeholder 2">
            <a:extLst>
              <a:ext uri="{FF2B5EF4-FFF2-40B4-BE49-F238E27FC236}">
                <a16:creationId xmlns:a16="http://schemas.microsoft.com/office/drawing/2014/main" id="{EEAE499B-EE66-9E8E-F9FF-AEAB09FB7D61}"/>
              </a:ext>
            </a:extLst>
          </p:cNvPr>
          <p:cNvSpPr>
            <a:spLocks noGrp="1"/>
          </p:cNvSpPr>
          <p:nvPr>
            <p:ph sz="half" idx="2"/>
          </p:nvPr>
        </p:nvSpPr>
        <p:spPr>
          <a:xfrm>
            <a:off x="5814287" y="1554480"/>
            <a:ext cx="6265859" cy="4040977"/>
          </a:xfrm>
        </p:spPr>
        <p:txBody>
          <a:bodyPr>
            <a:noAutofit/>
          </a:bodyPr>
          <a:lstStyle/>
          <a:p>
            <a:pPr marL="0" indent="0" algn="ctr">
              <a:buNone/>
            </a:pPr>
            <a:r>
              <a:rPr lang="en-US" sz="3000" b="1" dirty="0">
                <a:latin typeface="Aptos" panose="020B0004020202020204" pitchFamily="34" charset="0"/>
              </a:rPr>
              <a:t>Effective with 2025 Determination</a:t>
            </a:r>
          </a:p>
          <a:p>
            <a:r>
              <a:rPr lang="en-US" sz="3000" dirty="0">
                <a:latin typeface="Aptos" panose="020B0004020202020204" pitchFamily="34" charset="0"/>
              </a:rPr>
              <a:t>Percent of youth with IEPs exiting special education due to graduating with a regular high school diploma</a:t>
            </a:r>
          </a:p>
          <a:p>
            <a:r>
              <a:rPr lang="en-US" sz="3000" dirty="0">
                <a:latin typeface="Aptos" panose="020B0004020202020204" pitchFamily="34" charset="0"/>
              </a:rPr>
              <a:t>Measure AUs against State targets established by stakeholders</a:t>
            </a:r>
          </a:p>
          <a:p>
            <a:r>
              <a:rPr lang="en-US" sz="3000" dirty="0">
                <a:latin typeface="Aptos" panose="020B0004020202020204" pitchFamily="34" charset="0"/>
              </a:rPr>
              <a:t>Includes all </a:t>
            </a:r>
            <a:r>
              <a:rPr lang="en-US" sz="3000" dirty="0" err="1">
                <a:latin typeface="Aptos" panose="020B0004020202020204" pitchFamily="34" charset="0"/>
              </a:rPr>
              <a:t>exiters</a:t>
            </a:r>
            <a:r>
              <a:rPr lang="en-US" sz="3000" dirty="0">
                <a:latin typeface="Aptos" panose="020B0004020202020204" pitchFamily="34" charset="0"/>
              </a:rPr>
              <a:t> and does not distinguish how long it took a student to graduate</a:t>
            </a:r>
          </a:p>
        </p:txBody>
      </p:sp>
      <p:sp>
        <p:nvSpPr>
          <p:cNvPr id="4" name="Slide Number Placeholder 3">
            <a:extLst>
              <a:ext uri="{FF2B5EF4-FFF2-40B4-BE49-F238E27FC236}">
                <a16:creationId xmlns:a16="http://schemas.microsoft.com/office/drawing/2014/main" id="{A6E375A5-90C3-3C14-00A6-E386D61BE76D}"/>
              </a:ext>
            </a:extLst>
          </p:cNvPr>
          <p:cNvSpPr>
            <a:spLocks noGrp="1"/>
          </p:cNvSpPr>
          <p:nvPr>
            <p:ph type="sldNum" sz="quarter" idx="12"/>
          </p:nvPr>
        </p:nvSpPr>
        <p:spPr/>
        <p:txBody>
          <a:bodyPr/>
          <a:lstStyle/>
          <a:p>
            <a:fld id="{C479D5F6-EDCB-402A-AC08-4943A1820E8F}" type="slidenum">
              <a:rPr lang="en-US" smtClean="0"/>
              <a:pPr/>
              <a:t>28</a:t>
            </a:fld>
            <a:endParaRPr lang="en-US" dirty="0"/>
          </a:p>
        </p:txBody>
      </p:sp>
    </p:spTree>
    <p:extLst>
      <p:ext uri="{BB962C8B-B14F-4D97-AF65-F5344CB8AC3E}">
        <p14:creationId xmlns:p14="http://schemas.microsoft.com/office/powerpoint/2010/main" val="9831575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6763B08-E2F7-3ABB-07FF-85527254AFB7}"/>
              </a:ext>
            </a:extLst>
          </p:cNvPr>
          <p:cNvSpPr>
            <a:spLocks noGrp="1"/>
          </p:cNvSpPr>
          <p:nvPr>
            <p:ph type="title"/>
          </p:nvPr>
        </p:nvSpPr>
        <p:spPr>
          <a:xfrm>
            <a:off x="477121" y="314233"/>
            <a:ext cx="8065168" cy="898524"/>
          </a:xfrm>
        </p:spPr>
        <p:txBody>
          <a:bodyPr>
            <a:normAutofit/>
          </a:bodyPr>
          <a:lstStyle/>
          <a:p>
            <a:r>
              <a:rPr lang="en-US" sz="4000" dirty="0">
                <a:latin typeface="Aptos" panose="020B0004020202020204" pitchFamily="34" charset="0"/>
                <a:ea typeface="Verdana" panose="020B0604030504040204" pitchFamily="34" charset="0"/>
              </a:rPr>
              <a:t>Dropout Rates: Indicator 2</a:t>
            </a:r>
          </a:p>
        </p:txBody>
      </p:sp>
      <p:sp>
        <p:nvSpPr>
          <p:cNvPr id="2" name="Content Placeholder 1">
            <a:extLst>
              <a:ext uri="{FF2B5EF4-FFF2-40B4-BE49-F238E27FC236}">
                <a16:creationId xmlns:a16="http://schemas.microsoft.com/office/drawing/2014/main" id="{C1353AB6-4AF1-E3A4-0E57-30A2003E7D03}"/>
              </a:ext>
            </a:extLst>
          </p:cNvPr>
          <p:cNvSpPr>
            <a:spLocks noGrp="1"/>
          </p:cNvSpPr>
          <p:nvPr>
            <p:ph sz="half" idx="1"/>
          </p:nvPr>
        </p:nvSpPr>
        <p:spPr>
          <a:xfrm>
            <a:off x="838200" y="1554480"/>
            <a:ext cx="4359031" cy="4351338"/>
          </a:xfrm>
        </p:spPr>
        <p:txBody>
          <a:bodyPr>
            <a:normAutofit/>
          </a:bodyPr>
          <a:lstStyle/>
          <a:p>
            <a:pPr marL="0" indent="0" algn="ctr">
              <a:buNone/>
            </a:pPr>
            <a:r>
              <a:rPr lang="en-US" sz="3200" b="1" dirty="0">
                <a:latin typeface="Aptos" panose="020B0004020202020204" pitchFamily="34" charset="0"/>
              </a:rPr>
              <a:t>Current</a:t>
            </a:r>
          </a:p>
          <a:p>
            <a:pPr marL="0" indent="0">
              <a:buNone/>
            </a:pPr>
            <a:r>
              <a:rPr lang="en-US" sz="3200" dirty="0">
                <a:latin typeface="Aptos" panose="020B0004020202020204" pitchFamily="34" charset="0"/>
              </a:rPr>
              <a:t>Measures AUs against percentiles established in 2015-16</a:t>
            </a:r>
          </a:p>
        </p:txBody>
      </p:sp>
      <p:sp>
        <p:nvSpPr>
          <p:cNvPr id="3" name="Content Placeholder 2">
            <a:extLst>
              <a:ext uri="{FF2B5EF4-FFF2-40B4-BE49-F238E27FC236}">
                <a16:creationId xmlns:a16="http://schemas.microsoft.com/office/drawing/2014/main" id="{329C6244-E36B-10FE-4484-3E50F36E6F82}"/>
              </a:ext>
            </a:extLst>
          </p:cNvPr>
          <p:cNvSpPr>
            <a:spLocks noGrp="1"/>
          </p:cNvSpPr>
          <p:nvPr>
            <p:ph sz="half" idx="2"/>
          </p:nvPr>
        </p:nvSpPr>
        <p:spPr>
          <a:xfrm>
            <a:off x="5608291" y="1554480"/>
            <a:ext cx="6156569" cy="4351338"/>
          </a:xfrm>
        </p:spPr>
        <p:txBody>
          <a:bodyPr/>
          <a:lstStyle/>
          <a:p>
            <a:pPr marL="0" indent="0" algn="ctr">
              <a:buNone/>
            </a:pPr>
            <a:r>
              <a:rPr lang="en-US" sz="3200" b="1" dirty="0">
                <a:latin typeface="Aptos" panose="020B0004020202020204" pitchFamily="34" charset="0"/>
              </a:rPr>
              <a:t>Effective with 2025 Determination</a:t>
            </a:r>
          </a:p>
          <a:p>
            <a:pPr marL="0" indent="0">
              <a:buNone/>
            </a:pPr>
            <a:r>
              <a:rPr lang="en-US" sz="3200" dirty="0">
                <a:latin typeface="Aptos" panose="020B0004020202020204" pitchFamily="34" charset="0"/>
              </a:rPr>
              <a:t>Measure AUs against established State targets established by stakeholder groups</a:t>
            </a:r>
          </a:p>
        </p:txBody>
      </p:sp>
      <p:sp>
        <p:nvSpPr>
          <p:cNvPr id="4" name="Slide Number Placeholder 3">
            <a:extLst>
              <a:ext uri="{FF2B5EF4-FFF2-40B4-BE49-F238E27FC236}">
                <a16:creationId xmlns:a16="http://schemas.microsoft.com/office/drawing/2014/main" id="{40CA14C9-AED5-7718-5A1A-43E819C3C0B7}"/>
              </a:ext>
            </a:extLst>
          </p:cNvPr>
          <p:cNvSpPr>
            <a:spLocks noGrp="1"/>
          </p:cNvSpPr>
          <p:nvPr>
            <p:ph type="sldNum" sz="quarter" idx="12"/>
          </p:nvPr>
        </p:nvSpPr>
        <p:spPr/>
        <p:txBody>
          <a:bodyPr/>
          <a:lstStyle/>
          <a:p>
            <a:fld id="{C479D5F6-EDCB-402A-AC08-4943A1820E8F}" type="slidenum">
              <a:rPr lang="en-US" smtClean="0"/>
              <a:pPr/>
              <a:t>29</a:t>
            </a:fld>
            <a:endParaRPr lang="en-US" dirty="0"/>
          </a:p>
        </p:txBody>
      </p:sp>
    </p:spTree>
    <p:extLst>
      <p:ext uri="{BB962C8B-B14F-4D97-AF65-F5344CB8AC3E}">
        <p14:creationId xmlns:p14="http://schemas.microsoft.com/office/powerpoint/2010/main" val="3473122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1B5C6E2-6E8A-605C-31E5-1053DD646640}"/>
              </a:ext>
            </a:extLst>
          </p:cNvPr>
          <p:cNvSpPr>
            <a:spLocks noGrp="1"/>
          </p:cNvSpPr>
          <p:nvPr>
            <p:ph type="title"/>
          </p:nvPr>
        </p:nvSpPr>
        <p:spPr/>
        <p:txBody>
          <a:bodyPr/>
          <a:lstStyle/>
          <a:p>
            <a:r>
              <a:rPr lang="en-US" sz="4000" dirty="0"/>
              <a:t>OSEP </a:t>
            </a:r>
            <a:r>
              <a:rPr lang="en-US" sz="4000" dirty="0">
                <a:latin typeface="Aptos" panose="020B0004020202020204" pitchFamily="34" charset="0"/>
              </a:rPr>
              <a:t>Requirements</a:t>
            </a:r>
            <a:r>
              <a:rPr lang="en-US" sz="4000" dirty="0"/>
              <a:t>: Categories</a:t>
            </a:r>
            <a:endParaRPr lang="en-US" dirty="0"/>
          </a:p>
        </p:txBody>
      </p:sp>
      <p:sp>
        <p:nvSpPr>
          <p:cNvPr id="2" name="Content Placeholder 1">
            <a:extLst>
              <a:ext uri="{FF2B5EF4-FFF2-40B4-BE49-F238E27FC236}">
                <a16:creationId xmlns:a16="http://schemas.microsoft.com/office/drawing/2014/main" id="{9D432720-2527-339A-A479-53871272C1EF}"/>
              </a:ext>
            </a:extLst>
          </p:cNvPr>
          <p:cNvSpPr>
            <a:spLocks noGrp="1"/>
          </p:cNvSpPr>
          <p:nvPr>
            <p:ph idx="1"/>
          </p:nvPr>
        </p:nvSpPr>
        <p:spPr>
          <a:xfrm>
            <a:off x="652459" y="1384798"/>
            <a:ext cx="10887081" cy="5232818"/>
          </a:xfrm>
        </p:spPr>
        <p:txBody>
          <a:bodyPr>
            <a:noAutofit/>
          </a:bodyPr>
          <a:lstStyle/>
          <a:p>
            <a:pPr marL="0" indent="0">
              <a:lnSpc>
                <a:spcPct val="80000"/>
              </a:lnSpc>
              <a:buNone/>
            </a:pPr>
            <a:r>
              <a:rPr lang="en-US" sz="3400" dirty="0">
                <a:latin typeface="Aptos" panose="020B0004020202020204" pitchFamily="34" charset="0"/>
                <a:ea typeface="Aptos" panose="020B0004020202020204" pitchFamily="34" charset="0"/>
                <a:cs typeface="Times New Roman" panose="02020603050405020304" pitchFamily="18" charset="0"/>
              </a:rPr>
              <a:t>States must use the same determination categories that OSEP uses in issuing State Determinations.</a:t>
            </a:r>
          </a:p>
          <a:p>
            <a:pPr lvl="1">
              <a:lnSpc>
                <a:spcPct val="80000"/>
              </a:lnSpc>
            </a:pPr>
            <a:r>
              <a:rPr lang="en-US" sz="3400" dirty="0">
                <a:effectLst/>
                <a:latin typeface="Aptos" panose="020B0004020202020204" pitchFamily="34" charset="0"/>
                <a:ea typeface="Aptos" panose="020B0004020202020204" pitchFamily="34" charset="0"/>
                <a:cs typeface="Times New Roman" panose="02020603050405020304" pitchFamily="18" charset="0"/>
              </a:rPr>
              <a:t>Meets Requirements</a:t>
            </a:r>
          </a:p>
          <a:p>
            <a:pPr lvl="1">
              <a:lnSpc>
                <a:spcPct val="80000"/>
              </a:lnSpc>
            </a:pPr>
            <a:r>
              <a:rPr lang="en-US" sz="3400" dirty="0">
                <a:latin typeface="Aptos" panose="020B0004020202020204" pitchFamily="34" charset="0"/>
                <a:ea typeface="Aptos" panose="020B0004020202020204" pitchFamily="34" charset="0"/>
                <a:cs typeface="Times New Roman" panose="02020603050405020304" pitchFamily="18" charset="0"/>
              </a:rPr>
              <a:t>Needs Assistance</a:t>
            </a:r>
          </a:p>
          <a:p>
            <a:pPr lvl="1">
              <a:lnSpc>
                <a:spcPct val="80000"/>
              </a:lnSpc>
            </a:pPr>
            <a:r>
              <a:rPr lang="en-US" sz="3400" dirty="0">
                <a:effectLst/>
                <a:latin typeface="Aptos" panose="020B0004020202020204" pitchFamily="34" charset="0"/>
                <a:ea typeface="Aptos" panose="020B0004020202020204" pitchFamily="34" charset="0"/>
                <a:cs typeface="Times New Roman" panose="02020603050405020304" pitchFamily="18" charset="0"/>
              </a:rPr>
              <a:t>Needs Intervention</a:t>
            </a:r>
          </a:p>
          <a:p>
            <a:pPr lvl="1">
              <a:lnSpc>
                <a:spcPct val="80000"/>
              </a:lnSpc>
              <a:spcAft>
                <a:spcPts val="2400"/>
              </a:spcAft>
            </a:pPr>
            <a:r>
              <a:rPr lang="en-US" sz="3400" dirty="0">
                <a:latin typeface="Aptos" panose="020B0004020202020204" pitchFamily="34" charset="0"/>
                <a:ea typeface="Aptos" panose="020B0004020202020204" pitchFamily="34" charset="0"/>
                <a:cs typeface="Times New Roman" panose="02020603050405020304" pitchFamily="18" charset="0"/>
              </a:rPr>
              <a:t>Needs Substantial Intervention</a:t>
            </a:r>
          </a:p>
          <a:p>
            <a:pPr marL="0" indent="0">
              <a:lnSpc>
                <a:spcPct val="100000"/>
              </a:lnSpc>
              <a:buNone/>
            </a:pPr>
            <a:r>
              <a:rPr lang="en-US" sz="3200" dirty="0">
                <a:latin typeface="Aptos" panose="020B0004020202020204" pitchFamily="34" charset="0"/>
                <a:cs typeface="Calibri"/>
              </a:rPr>
              <a:t>Per the 2023 </a:t>
            </a:r>
            <a:r>
              <a:rPr lang="en-US" sz="3200" dirty="0">
                <a:latin typeface="Aptos" panose="020B0004020202020204" pitchFamily="34" charset="0"/>
                <a:ea typeface="+mn-lt"/>
                <a:cs typeface="+mn-lt"/>
                <a:hlinkClick r:id="rId2"/>
              </a:rPr>
              <a:t>State General Supervision Responsibilities under Parts B and C of the IDEA (ed.gov)</a:t>
            </a:r>
            <a:r>
              <a:rPr lang="en-US" sz="3200" dirty="0">
                <a:latin typeface="Aptos" panose="020B0004020202020204" pitchFamily="34" charset="0"/>
                <a:cs typeface="Calibri"/>
                <a:hlinkClick r:id="rId2"/>
              </a:rPr>
              <a:t>  (OSEP QA 23-01) </a:t>
            </a:r>
            <a:r>
              <a:rPr lang="en-US" sz="3200" dirty="0">
                <a:latin typeface="Aptos" panose="020B0004020202020204" pitchFamily="34" charset="0"/>
                <a:cs typeface="Calibri"/>
              </a:rPr>
              <a:t>document from the Office of Special Education and Rehabilitative Services (OSERS)</a:t>
            </a:r>
            <a:endParaRPr lang="en-US" sz="3200" dirty="0">
              <a:latin typeface="Aptos" panose="020B0004020202020204" pitchFamily="34" charset="0"/>
            </a:endParaRPr>
          </a:p>
        </p:txBody>
      </p:sp>
      <p:sp>
        <p:nvSpPr>
          <p:cNvPr id="3" name="Slide Number Placeholder 2">
            <a:extLst>
              <a:ext uri="{FF2B5EF4-FFF2-40B4-BE49-F238E27FC236}">
                <a16:creationId xmlns:a16="http://schemas.microsoft.com/office/drawing/2014/main" id="{5692D795-0C2A-53FC-46F3-79A4D5F51010}"/>
              </a:ext>
            </a:extLst>
          </p:cNvPr>
          <p:cNvSpPr>
            <a:spLocks noGrp="1"/>
          </p:cNvSpPr>
          <p:nvPr>
            <p:ph type="sldNum" sz="quarter" idx="12"/>
          </p:nvPr>
        </p:nvSpPr>
        <p:spPr/>
        <p:txBody>
          <a:bodyPr/>
          <a:lstStyle/>
          <a:p>
            <a:fld id="{C479D5F6-EDCB-402A-AC08-4943A1820E8F}" type="slidenum">
              <a:rPr lang="en-US" smtClean="0"/>
              <a:pPr/>
              <a:t>3</a:t>
            </a:fld>
            <a:endParaRPr lang="en-US" dirty="0"/>
          </a:p>
        </p:txBody>
      </p:sp>
    </p:spTree>
    <p:extLst>
      <p:ext uri="{BB962C8B-B14F-4D97-AF65-F5344CB8AC3E}">
        <p14:creationId xmlns:p14="http://schemas.microsoft.com/office/powerpoint/2010/main" val="32254655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D9B39AB-73FA-5BCD-33AF-4852E8CF44B6}"/>
              </a:ext>
            </a:extLst>
          </p:cNvPr>
          <p:cNvSpPr>
            <a:spLocks noGrp="1"/>
          </p:cNvSpPr>
          <p:nvPr>
            <p:ph type="title"/>
          </p:nvPr>
        </p:nvSpPr>
        <p:spPr>
          <a:xfrm>
            <a:off x="509105" y="136525"/>
            <a:ext cx="11326189" cy="1246798"/>
          </a:xfrm>
        </p:spPr>
        <p:txBody>
          <a:bodyPr>
            <a:normAutofit/>
          </a:bodyPr>
          <a:lstStyle/>
          <a:p>
            <a:r>
              <a:rPr lang="en-US" sz="4000" dirty="0">
                <a:latin typeface="Aptos" panose="020B0004020202020204" pitchFamily="34" charset="0"/>
                <a:ea typeface="Verdana" panose="020B0604030504040204" pitchFamily="34" charset="0"/>
              </a:rPr>
              <a:t>Academic Achievement: Reading and Math: Indicator 3B and 3C</a:t>
            </a:r>
          </a:p>
        </p:txBody>
      </p:sp>
      <p:sp>
        <p:nvSpPr>
          <p:cNvPr id="2" name="Content Placeholder 1">
            <a:extLst>
              <a:ext uri="{FF2B5EF4-FFF2-40B4-BE49-F238E27FC236}">
                <a16:creationId xmlns:a16="http://schemas.microsoft.com/office/drawing/2014/main" id="{98EC00D0-5C57-6FE2-A048-7208BA80A968}"/>
              </a:ext>
            </a:extLst>
          </p:cNvPr>
          <p:cNvSpPr>
            <a:spLocks noGrp="1"/>
          </p:cNvSpPr>
          <p:nvPr>
            <p:ph sz="half" idx="1"/>
          </p:nvPr>
        </p:nvSpPr>
        <p:spPr>
          <a:xfrm>
            <a:off x="838200" y="1554480"/>
            <a:ext cx="5334000" cy="4351338"/>
          </a:xfrm>
        </p:spPr>
        <p:txBody>
          <a:bodyPr>
            <a:normAutofit/>
          </a:bodyPr>
          <a:lstStyle/>
          <a:p>
            <a:pPr marL="0" indent="0" algn="ctr">
              <a:buNone/>
            </a:pPr>
            <a:r>
              <a:rPr lang="en-US" sz="2600" b="1" dirty="0">
                <a:latin typeface="Aptos" panose="020B0004020202020204" pitchFamily="34" charset="0"/>
              </a:rPr>
              <a:t>Current</a:t>
            </a:r>
          </a:p>
          <a:p>
            <a:r>
              <a:rPr lang="en-US" sz="2600" dirty="0">
                <a:latin typeface="Aptos" panose="020B0004020202020204" pitchFamily="34" charset="0"/>
              </a:rPr>
              <a:t>CMAS Mean Scale Scores: grades 3-8 </a:t>
            </a:r>
          </a:p>
          <a:p>
            <a:r>
              <a:rPr lang="en-US" sz="2600" dirty="0" err="1">
                <a:latin typeface="Aptos" panose="020B0004020202020204" pitchFamily="34" charset="0"/>
              </a:rPr>
              <a:t>CoAlt</a:t>
            </a:r>
            <a:r>
              <a:rPr lang="en-US" sz="2600" dirty="0">
                <a:latin typeface="Aptos" panose="020B0004020202020204" pitchFamily="34" charset="0"/>
              </a:rPr>
              <a:t> Proficiency rate – grades 3-8</a:t>
            </a:r>
          </a:p>
          <a:p>
            <a:r>
              <a:rPr lang="en-US" sz="2600" dirty="0">
                <a:latin typeface="Aptos" panose="020B0004020202020204" pitchFamily="34" charset="0"/>
              </a:rPr>
              <a:t>Median Growth Percentile</a:t>
            </a:r>
          </a:p>
          <a:p>
            <a:r>
              <a:rPr lang="en-US" sz="2600" dirty="0">
                <a:latin typeface="Aptos" panose="020B0004020202020204" pitchFamily="34" charset="0"/>
              </a:rPr>
              <a:t>Rise Up and Keep Up </a:t>
            </a:r>
          </a:p>
          <a:p>
            <a:r>
              <a:rPr lang="en-US" sz="2600" dirty="0">
                <a:latin typeface="Aptos" panose="020B0004020202020204" pitchFamily="34" charset="0"/>
              </a:rPr>
              <a:t>Measured AUs against percentiles established in 2015-16.</a:t>
            </a:r>
          </a:p>
        </p:txBody>
      </p:sp>
      <p:sp>
        <p:nvSpPr>
          <p:cNvPr id="3" name="Content Placeholder 2">
            <a:extLst>
              <a:ext uri="{FF2B5EF4-FFF2-40B4-BE49-F238E27FC236}">
                <a16:creationId xmlns:a16="http://schemas.microsoft.com/office/drawing/2014/main" id="{8483A682-F255-3307-0FDC-E51BB21476A4}"/>
              </a:ext>
            </a:extLst>
          </p:cNvPr>
          <p:cNvSpPr>
            <a:spLocks noGrp="1"/>
          </p:cNvSpPr>
          <p:nvPr>
            <p:ph sz="half" idx="2"/>
          </p:nvPr>
        </p:nvSpPr>
        <p:spPr>
          <a:xfrm>
            <a:off x="6653694" y="1540219"/>
            <a:ext cx="5181600" cy="4351338"/>
          </a:xfrm>
        </p:spPr>
        <p:txBody>
          <a:bodyPr>
            <a:normAutofit fontScale="85000" lnSpcReduction="10000"/>
          </a:bodyPr>
          <a:lstStyle/>
          <a:p>
            <a:pPr marL="0" indent="0" algn="ctr">
              <a:buNone/>
            </a:pPr>
            <a:r>
              <a:rPr lang="en-US" sz="2800" b="1" dirty="0">
                <a:latin typeface="Aptos" panose="020B0004020202020204" pitchFamily="34" charset="0"/>
              </a:rPr>
              <a:t>Effective with 2025 Determination</a:t>
            </a:r>
          </a:p>
          <a:p>
            <a:r>
              <a:rPr lang="en-US" sz="2800" dirty="0">
                <a:latin typeface="Aptos" panose="020B0004020202020204" pitchFamily="34" charset="0"/>
              </a:rPr>
              <a:t>I 3B: CMAS and SAT Proficiency rate: grades 4, 8, HS</a:t>
            </a:r>
          </a:p>
          <a:p>
            <a:r>
              <a:rPr lang="en-US" sz="2800" dirty="0">
                <a:latin typeface="Aptos" panose="020B0004020202020204" pitchFamily="34" charset="0"/>
              </a:rPr>
              <a:t>I 3C: </a:t>
            </a:r>
            <a:r>
              <a:rPr lang="en-US" sz="2800" dirty="0" err="1">
                <a:latin typeface="Aptos" panose="020B0004020202020204" pitchFamily="34" charset="0"/>
              </a:rPr>
              <a:t>CoAlt</a:t>
            </a:r>
            <a:r>
              <a:rPr lang="en-US" sz="2800" dirty="0">
                <a:latin typeface="Aptos" panose="020B0004020202020204" pitchFamily="34" charset="0"/>
              </a:rPr>
              <a:t> Proficiency rate: grades 4, 8, HS</a:t>
            </a:r>
          </a:p>
          <a:p>
            <a:r>
              <a:rPr lang="en-US" sz="2800" dirty="0">
                <a:latin typeface="Aptos" panose="020B0004020202020204" pitchFamily="34" charset="0"/>
              </a:rPr>
              <a:t>Keep Median Growth Percentile: although not part of SPP/APR</a:t>
            </a:r>
          </a:p>
          <a:p>
            <a:r>
              <a:rPr lang="en-US" sz="2800" dirty="0">
                <a:latin typeface="Aptos" panose="020B0004020202020204" pitchFamily="34" charset="0"/>
              </a:rPr>
              <a:t>Remove Rise Up/Keep Up: no data available</a:t>
            </a:r>
          </a:p>
          <a:p>
            <a:r>
              <a:rPr lang="en-US" sz="2800" dirty="0">
                <a:latin typeface="Aptos" panose="020B0004020202020204" pitchFamily="34" charset="0"/>
              </a:rPr>
              <a:t>Measure AUs against State targets established by stakeholder groups.</a:t>
            </a:r>
          </a:p>
        </p:txBody>
      </p:sp>
      <p:sp>
        <p:nvSpPr>
          <p:cNvPr id="4" name="Slide Number Placeholder 3">
            <a:extLst>
              <a:ext uri="{FF2B5EF4-FFF2-40B4-BE49-F238E27FC236}">
                <a16:creationId xmlns:a16="http://schemas.microsoft.com/office/drawing/2014/main" id="{905C81A4-086A-BF6B-1CD2-F48B91861728}"/>
              </a:ext>
            </a:extLst>
          </p:cNvPr>
          <p:cNvSpPr>
            <a:spLocks noGrp="1"/>
          </p:cNvSpPr>
          <p:nvPr>
            <p:ph type="sldNum" sz="quarter" idx="12"/>
          </p:nvPr>
        </p:nvSpPr>
        <p:spPr/>
        <p:txBody>
          <a:bodyPr/>
          <a:lstStyle/>
          <a:p>
            <a:fld id="{C479D5F6-EDCB-402A-AC08-4943A1820E8F}" type="slidenum">
              <a:rPr lang="en-US" smtClean="0"/>
              <a:pPr/>
              <a:t>30</a:t>
            </a:fld>
            <a:endParaRPr lang="en-US" dirty="0"/>
          </a:p>
        </p:txBody>
      </p:sp>
    </p:spTree>
    <p:extLst>
      <p:ext uri="{BB962C8B-B14F-4D97-AF65-F5344CB8AC3E}">
        <p14:creationId xmlns:p14="http://schemas.microsoft.com/office/powerpoint/2010/main" val="35646528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6763B08-E2F7-3ABB-07FF-85527254AFB7}"/>
              </a:ext>
            </a:extLst>
          </p:cNvPr>
          <p:cNvSpPr>
            <a:spLocks noGrp="1"/>
          </p:cNvSpPr>
          <p:nvPr>
            <p:ph type="title"/>
          </p:nvPr>
        </p:nvSpPr>
        <p:spPr>
          <a:xfrm>
            <a:off x="244679" y="355189"/>
            <a:ext cx="12021424" cy="898524"/>
          </a:xfrm>
        </p:spPr>
        <p:txBody>
          <a:bodyPr>
            <a:normAutofit/>
          </a:bodyPr>
          <a:lstStyle/>
          <a:p>
            <a:r>
              <a:rPr lang="en-US" dirty="0">
                <a:latin typeface="Aptos" panose="020B0004020202020204" pitchFamily="34" charset="0"/>
                <a:ea typeface="Verdana" panose="020B0604030504040204" pitchFamily="34" charset="0"/>
              </a:rPr>
              <a:t>Preschool Outcomes (Growth &amp; Achievement): Indicator 7</a:t>
            </a:r>
          </a:p>
        </p:txBody>
      </p:sp>
      <p:sp>
        <p:nvSpPr>
          <p:cNvPr id="2" name="Content Placeholder 1">
            <a:extLst>
              <a:ext uri="{FF2B5EF4-FFF2-40B4-BE49-F238E27FC236}">
                <a16:creationId xmlns:a16="http://schemas.microsoft.com/office/drawing/2014/main" id="{C1353AB6-4AF1-E3A4-0E57-30A2003E7D03}"/>
              </a:ext>
            </a:extLst>
          </p:cNvPr>
          <p:cNvSpPr>
            <a:spLocks noGrp="1"/>
          </p:cNvSpPr>
          <p:nvPr>
            <p:ph sz="half" idx="1"/>
          </p:nvPr>
        </p:nvSpPr>
        <p:spPr/>
        <p:txBody>
          <a:bodyPr>
            <a:normAutofit lnSpcReduction="10000"/>
          </a:bodyPr>
          <a:lstStyle/>
          <a:p>
            <a:pPr marL="0" indent="0" algn="ctr">
              <a:buNone/>
            </a:pPr>
            <a:r>
              <a:rPr lang="en-US" sz="2800" b="1" dirty="0">
                <a:latin typeface="Aptos" panose="020B0004020202020204" pitchFamily="34" charset="0"/>
              </a:rPr>
              <a:t>Current</a:t>
            </a:r>
          </a:p>
          <a:p>
            <a:r>
              <a:rPr lang="en-US" sz="2800" dirty="0">
                <a:latin typeface="Aptos" panose="020B0004020202020204" pitchFamily="34" charset="0"/>
              </a:rPr>
              <a:t>7A: Positive social-emotional skills</a:t>
            </a:r>
          </a:p>
          <a:p>
            <a:r>
              <a:rPr lang="en-US" sz="2800" dirty="0">
                <a:latin typeface="Aptos" panose="020B0004020202020204" pitchFamily="34" charset="0"/>
              </a:rPr>
              <a:t>7B: Acquisition and use of knowledge and skills</a:t>
            </a:r>
          </a:p>
          <a:p>
            <a:r>
              <a:rPr lang="en-US" sz="2800" dirty="0">
                <a:latin typeface="Aptos" panose="020B0004020202020204" pitchFamily="34" charset="0"/>
              </a:rPr>
              <a:t>7C: Use of appropriate behaviors to meet their needs</a:t>
            </a:r>
          </a:p>
          <a:p>
            <a:r>
              <a:rPr lang="en-US" sz="2800" dirty="0">
                <a:latin typeface="Aptos" panose="020B0004020202020204" pitchFamily="34" charset="0"/>
              </a:rPr>
              <a:t>Measures AUs against percentiles established in 2015-16</a:t>
            </a:r>
          </a:p>
        </p:txBody>
      </p:sp>
      <p:sp>
        <p:nvSpPr>
          <p:cNvPr id="3" name="Content Placeholder 2">
            <a:extLst>
              <a:ext uri="{FF2B5EF4-FFF2-40B4-BE49-F238E27FC236}">
                <a16:creationId xmlns:a16="http://schemas.microsoft.com/office/drawing/2014/main" id="{329C6244-E36B-10FE-4484-3E50F36E6F82}"/>
              </a:ext>
            </a:extLst>
          </p:cNvPr>
          <p:cNvSpPr>
            <a:spLocks noGrp="1"/>
          </p:cNvSpPr>
          <p:nvPr>
            <p:ph sz="half" idx="2"/>
          </p:nvPr>
        </p:nvSpPr>
        <p:spPr>
          <a:xfrm>
            <a:off x="6255391" y="1573775"/>
            <a:ext cx="5414108" cy="4351338"/>
          </a:xfrm>
        </p:spPr>
        <p:txBody>
          <a:bodyPr/>
          <a:lstStyle/>
          <a:p>
            <a:pPr marL="0" indent="0" algn="ctr">
              <a:buNone/>
            </a:pPr>
            <a:r>
              <a:rPr lang="en-US" sz="2800" b="1" dirty="0">
                <a:latin typeface="Aptos" panose="020B0004020202020204" pitchFamily="34" charset="0"/>
              </a:rPr>
              <a:t>Effective with 2025 Determination</a:t>
            </a:r>
          </a:p>
          <a:p>
            <a:r>
              <a:rPr lang="en-US" sz="2800" dirty="0">
                <a:latin typeface="Aptos" panose="020B0004020202020204" pitchFamily="34" charset="0"/>
              </a:rPr>
              <a:t>7A, 7B, and 7C</a:t>
            </a:r>
          </a:p>
          <a:p>
            <a:r>
              <a:rPr lang="en-US" sz="2800" dirty="0">
                <a:latin typeface="Aptos" panose="020B0004020202020204" pitchFamily="34" charset="0"/>
              </a:rPr>
              <a:t>Measure AUs against established State targets for each sub-indicator established by stakeholder groups.</a:t>
            </a:r>
          </a:p>
        </p:txBody>
      </p:sp>
      <p:sp>
        <p:nvSpPr>
          <p:cNvPr id="4" name="Slide Number Placeholder 3">
            <a:extLst>
              <a:ext uri="{FF2B5EF4-FFF2-40B4-BE49-F238E27FC236}">
                <a16:creationId xmlns:a16="http://schemas.microsoft.com/office/drawing/2014/main" id="{40CA14C9-AED5-7718-5A1A-43E819C3C0B7}"/>
              </a:ext>
            </a:extLst>
          </p:cNvPr>
          <p:cNvSpPr>
            <a:spLocks noGrp="1"/>
          </p:cNvSpPr>
          <p:nvPr>
            <p:ph type="sldNum" sz="quarter" idx="12"/>
          </p:nvPr>
        </p:nvSpPr>
        <p:spPr/>
        <p:txBody>
          <a:bodyPr/>
          <a:lstStyle/>
          <a:p>
            <a:fld id="{C479D5F6-EDCB-402A-AC08-4943A1820E8F}" type="slidenum">
              <a:rPr lang="en-US" smtClean="0"/>
              <a:pPr/>
              <a:t>31</a:t>
            </a:fld>
            <a:endParaRPr lang="en-US" dirty="0"/>
          </a:p>
        </p:txBody>
      </p:sp>
    </p:spTree>
    <p:extLst>
      <p:ext uri="{BB962C8B-B14F-4D97-AF65-F5344CB8AC3E}">
        <p14:creationId xmlns:p14="http://schemas.microsoft.com/office/powerpoint/2010/main" val="3170004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EE4AA73-84F1-8031-2774-0FCAD266473C}"/>
              </a:ext>
            </a:extLst>
          </p:cNvPr>
          <p:cNvSpPr>
            <a:spLocks noGrp="1"/>
          </p:cNvSpPr>
          <p:nvPr>
            <p:ph type="title"/>
          </p:nvPr>
        </p:nvSpPr>
        <p:spPr>
          <a:xfrm>
            <a:off x="418397" y="347789"/>
            <a:ext cx="10294343" cy="898524"/>
          </a:xfrm>
        </p:spPr>
        <p:txBody>
          <a:bodyPr>
            <a:noAutofit/>
          </a:bodyPr>
          <a:lstStyle/>
          <a:p>
            <a:r>
              <a:rPr lang="en-US" sz="4000" dirty="0">
                <a:latin typeface="Aptos" panose="020B0004020202020204" pitchFamily="34" charset="0"/>
                <a:ea typeface="Verdana" panose="020B0604030504040204" pitchFamily="34" charset="0"/>
              </a:rPr>
              <a:t>Post-School Outcomes: Indicator 14</a:t>
            </a:r>
          </a:p>
        </p:txBody>
      </p:sp>
      <p:sp>
        <p:nvSpPr>
          <p:cNvPr id="2" name="Content Placeholder 1">
            <a:extLst>
              <a:ext uri="{FF2B5EF4-FFF2-40B4-BE49-F238E27FC236}">
                <a16:creationId xmlns:a16="http://schemas.microsoft.com/office/drawing/2014/main" id="{EE0FAD06-36B2-10DE-090D-ACB876F8D0A5}"/>
              </a:ext>
            </a:extLst>
          </p:cNvPr>
          <p:cNvSpPr>
            <a:spLocks noGrp="1"/>
          </p:cNvSpPr>
          <p:nvPr>
            <p:ph sz="half" idx="1"/>
          </p:nvPr>
        </p:nvSpPr>
        <p:spPr/>
        <p:txBody>
          <a:bodyPr>
            <a:normAutofit/>
          </a:bodyPr>
          <a:lstStyle/>
          <a:p>
            <a:pPr marL="0" indent="0" algn="ctr">
              <a:buNone/>
            </a:pPr>
            <a:r>
              <a:rPr lang="en-US" sz="2600" b="1" dirty="0">
                <a:latin typeface="Aptos" panose="020B0004020202020204" pitchFamily="34" charset="0"/>
              </a:rPr>
              <a:t>Current</a:t>
            </a:r>
          </a:p>
          <a:p>
            <a:r>
              <a:rPr lang="en-US" sz="2600" dirty="0">
                <a:latin typeface="Aptos" panose="020B0004020202020204" pitchFamily="34" charset="0"/>
              </a:rPr>
              <a:t>14C: All engagement </a:t>
            </a:r>
          </a:p>
          <a:p>
            <a:r>
              <a:rPr lang="en-US" sz="2600" dirty="0">
                <a:latin typeface="Aptos" panose="020B0004020202020204" pitchFamily="34" charset="0"/>
              </a:rPr>
              <a:t>Contact attempts (100%)</a:t>
            </a:r>
          </a:p>
          <a:p>
            <a:r>
              <a:rPr lang="en-US" sz="2600" dirty="0">
                <a:latin typeface="Aptos" panose="020B0004020202020204" pitchFamily="34" charset="0"/>
              </a:rPr>
              <a:t>Participation rate (60%)</a:t>
            </a:r>
          </a:p>
          <a:p>
            <a:r>
              <a:rPr lang="en-US" sz="2600" dirty="0">
                <a:latin typeface="Aptos" panose="020B0004020202020204" pitchFamily="34" charset="0"/>
              </a:rPr>
              <a:t>Measured against AU percentiles established in 2015-16</a:t>
            </a:r>
          </a:p>
        </p:txBody>
      </p:sp>
      <p:sp>
        <p:nvSpPr>
          <p:cNvPr id="3" name="Content Placeholder 2">
            <a:extLst>
              <a:ext uri="{FF2B5EF4-FFF2-40B4-BE49-F238E27FC236}">
                <a16:creationId xmlns:a16="http://schemas.microsoft.com/office/drawing/2014/main" id="{533C0BC0-2C75-FC70-F7A4-34E557E17D44}"/>
              </a:ext>
            </a:extLst>
          </p:cNvPr>
          <p:cNvSpPr>
            <a:spLocks noGrp="1"/>
          </p:cNvSpPr>
          <p:nvPr>
            <p:ph sz="half" idx="2"/>
          </p:nvPr>
        </p:nvSpPr>
        <p:spPr>
          <a:xfrm>
            <a:off x="6172199" y="1554480"/>
            <a:ext cx="5677293" cy="4351338"/>
          </a:xfrm>
        </p:spPr>
        <p:txBody>
          <a:bodyPr>
            <a:noAutofit/>
          </a:bodyPr>
          <a:lstStyle/>
          <a:p>
            <a:pPr marL="0" indent="0" algn="ctr">
              <a:buNone/>
            </a:pPr>
            <a:r>
              <a:rPr lang="en-US" sz="2600" b="1" dirty="0">
                <a:latin typeface="Aptos" panose="020B0004020202020204" pitchFamily="34" charset="0"/>
              </a:rPr>
              <a:t>Effective with 2025 Determination</a:t>
            </a:r>
          </a:p>
          <a:p>
            <a:r>
              <a:rPr lang="en-US" sz="2600" dirty="0">
                <a:latin typeface="Aptos" panose="020B0004020202020204" pitchFamily="34" charset="0"/>
              </a:rPr>
              <a:t>14A: Higher education</a:t>
            </a:r>
          </a:p>
          <a:p>
            <a:r>
              <a:rPr lang="en-US" sz="2600" dirty="0">
                <a:latin typeface="Aptos" panose="020B0004020202020204" pitchFamily="34" charset="0"/>
              </a:rPr>
              <a:t>14B: Higher education and competitive employment</a:t>
            </a:r>
          </a:p>
          <a:p>
            <a:r>
              <a:rPr lang="en-US" sz="2600" dirty="0">
                <a:latin typeface="Aptos" panose="020B0004020202020204" pitchFamily="34" charset="0"/>
              </a:rPr>
              <a:t>14C: All engagement</a:t>
            </a:r>
          </a:p>
          <a:p>
            <a:r>
              <a:rPr lang="en-US" sz="2600" dirty="0">
                <a:latin typeface="Aptos" panose="020B0004020202020204" pitchFamily="34" charset="0"/>
              </a:rPr>
              <a:t>Measure AUs against State targets established by stakeholder groups. </a:t>
            </a:r>
          </a:p>
          <a:p>
            <a:r>
              <a:rPr lang="en-US" sz="2600" dirty="0">
                <a:latin typeface="Aptos" panose="020B0004020202020204" pitchFamily="34" charset="0"/>
              </a:rPr>
              <a:t>Keep contact attempts (100%) – although not part of SPP/APR</a:t>
            </a:r>
          </a:p>
          <a:p>
            <a:r>
              <a:rPr lang="en-US" sz="2600" dirty="0">
                <a:latin typeface="Aptos" panose="020B0004020202020204" pitchFamily="34" charset="0"/>
              </a:rPr>
              <a:t>Remove participation rate</a:t>
            </a:r>
          </a:p>
        </p:txBody>
      </p:sp>
      <p:sp>
        <p:nvSpPr>
          <p:cNvPr id="4" name="Slide Number Placeholder 3">
            <a:extLst>
              <a:ext uri="{FF2B5EF4-FFF2-40B4-BE49-F238E27FC236}">
                <a16:creationId xmlns:a16="http://schemas.microsoft.com/office/drawing/2014/main" id="{DC847362-BC87-6B61-DC8F-97988EAB8BB1}"/>
              </a:ext>
            </a:extLst>
          </p:cNvPr>
          <p:cNvSpPr>
            <a:spLocks noGrp="1"/>
          </p:cNvSpPr>
          <p:nvPr>
            <p:ph type="sldNum" sz="quarter" idx="12"/>
          </p:nvPr>
        </p:nvSpPr>
        <p:spPr/>
        <p:txBody>
          <a:bodyPr/>
          <a:lstStyle/>
          <a:p>
            <a:fld id="{C479D5F6-EDCB-402A-AC08-4943A1820E8F}" type="slidenum">
              <a:rPr lang="en-US" smtClean="0"/>
              <a:pPr/>
              <a:t>32</a:t>
            </a:fld>
            <a:endParaRPr lang="en-US" dirty="0"/>
          </a:p>
        </p:txBody>
      </p:sp>
    </p:spTree>
    <p:extLst>
      <p:ext uri="{BB962C8B-B14F-4D97-AF65-F5344CB8AC3E}">
        <p14:creationId xmlns:p14="http://schemas.microsoft.com/office/powerpoint/2010/main" val="39698533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br>
              <a:rPr lang="en-US" sz="4800" dirty="0">
                <a:latin typeface="Aptos" panose="020B0004020202020204" pitchFamily="34" charset="0"/>
                <a:ea typeface="Verdana" panose="020B0604030504040204" pitchFamily="34" charset="0"/>
              </a:rPr>
            </a:br>
            <a:r>
              <a:rPr lang="en-US" sz="4800" dirty="0">
                <a:latin typeface="Aptos" panose="020B0004020202020204" pitchFamily="34" charset="0"/>
                <a:ea typeface="Verdana" panose="020B0604030504040204" pitchFamily="34" charset="0"/>
              </a:rPr>
              <a:t>Data Included for Information Only</a:t>
            </a:r>
          </a:p>
        </p:txBody>
      </p:sp>
      <p:sp>
        <p:nvSpPr>
          <p:cNvPr id="3" name="Slide Number Placeholder 2"/>
          <p:cNvSpPr>
            <a:spLocks noGrp="1"/>
          </p:cNvSpPr>
          <p:nvPr>
            <p:ph type="sldNum" sz="quarter" idx="12"/>
          </p:nvPr>
        </p:nvSpPr>
        <p:spPr/>
        <p:txBody>
          <a:bodyPr/>
          <a:lstStyle/>
          <a:p>
            <a:fld id="{C479D5F6-EDCB-402A-AC08-4943A1820E8F}" type="slidenum">
              <a:rPr lang="en-US" smtClean="0"/>
              <a:pPr/>
              <a:t>33</a:t>
            </a:fld>
            <a:endParaRPr lang="en-US" dirty="0"/>
          </a:p>
        </p:txBody>
      </p:sp>
    </p:spTree>
    <p:custDataLst>
      <p:tags r:id="rId1"/>
    </p:custDataLst>
    <p:extLst>
      <p:ext uri="{BB962C8B-B14F-4D97-AF65-F5344CB8AC3E}">
        <p14:creationId xmlns:p14="http://schemas.microsoft.com/office/powerpoint/2010/main" val="4269191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03E3C8E-CA66-C127-AF11-821F0308117F}"/>
              </a:ext>
            </a:extLst>
          </p:cNvPr>
          <p:cNvSpPr>
            <a:spLocks noGrp="1"/>
          </p:cNvSpPr>
          <p:nvPr>
            <p:ph type="title"/>
          </p:nvPr>
        </p:nvSpPr>
        <p:spPr>
          <a:xfrm>
            <a:off x="477121" y="339400"/>
            <a:ext cx="11586248" cy="898524"/>
          </a:xfrm>
        </p:spPr>
        <p:txBody>
          <a:bodyPr>
            <a:noAutofit/>
          </a:bodyPr>
          <a:lstStyle/>
          <a:p>
            <a:r>
              <a:rPr lang="en-US" sz="4000" dirty="0">
                <a:latin typeface="Aptos" panose="020B0004020202020204" pitchFamily="34" charset="0"/>
                <a:ea typeface="Verdana" panose="020B0604030504040204" pitchFamily="34" charset="0"/>
              </a:rPr>
              <a:t>State Assessment Participation: Indicator 3A </a:t>
            </a:r>
          </a:p>
        </p:txBody>
      </p:sp>
      <p:sp>
        <p:nvSpPr>
          <p:cNvPr id="2" name="Content Placeholder 1">
            <a:extLst>
              <a:ext uri="{FF2B5EF4-FFF2-40B4-BE49-F238E27FC236}">
                <a16:creationId xmlns:a16="http://schemas.microsoft.com/office/drawing/2014/main" id="{A1990442-98DA-FF80-43A1-2AE20752424F}"/>
              </a:ext>
            </a:extLst>
          </p:cNvPr>
          <p:cNvSpPr>
            <a:spLocks noGrp="1"/>
          </p:cNvSpPr>
          <p:nvPr>
            <p:ph sz="half" idx="1"/>
          </p:nvPr>
        </p:nvSpPr>
        <p:spPr>
          <a:xfrm>
            <a:off x="434745" y="1441358"/>
            <a:ext cx="5282656" cy="4351338"/>
          </a:xfrm>
        </p:spPr>
        <p:txBody>
          <a:bodyPr>
            <a:normAutofit/>
          </a:bodyPr>
          <a:lstStyle/>
          <a:p>
            <a:pPr marL="0" indent="0" algn="ctr">
              <a:buNone/>
            </a:pPr>
            <a:r>
              <a:rPr lang="en-US" sz="2800" b="1" dirty="0">
                <a:latin typeface="Aptos" panose="020B0004020202020204" pitchFamily="34" charset="0"/>
              </a:rPr>
              <a:t>Current</a:t>
            </a:r>
          </a:p>
          <a:p>
            <a:r>
              <a:rPr lang="en-US" sz="2800" dirty="0">
                <a:latin typeface="Aptos" panose="020B0004020202020204" pitchFamily="34" charset="0"/>
              </a:rPr>
              <a:t>Measures AUs against CO IEP participation rate in ELA and Math for all students with IEPs.</a:t>
            </a:r>
          </a:p>
          <a:p>
            <a:r>
              <a:rPr lang="en-US" sz="2800" dirty="0">
                <a:latin typeface="Aptos" panose="020B0004020202020204" pitchFamily="34" charset="0"/>
              </a:rPr>
              <a:t>Excludes counts of parent opt outs and other excuses deemed allowable by CDE.</a:t>
            </a:r>
          </a:p>
        </p:txBody>
      </p:sp>
      <p:sp>
        <p:nvSpPr>
          <p:cNvPr id="3" name="Content Placeholder 2">
            <a:extLst>
              <a:ext uri="{FF2B5EF4-FFF2-40B4-BE49-F238E27FC236}">
                <a16:creationId xmlns:a16="http://schemas.microsoft.com/office/drawing/2014/main" id="{458B16F2-6F78-D928-A9B7-11009313D605}"/>
              </a:ext>
            </a:extLst>
          </p:cNvPr>
          <p:cNvSpPr>
            <a:spLocks noGrp="1"/>
          </p:cNvSpPr>
          <p:nvPr>
            <p:ph sz="half" idx="2"/>
          </p:nvPr>
        </p:nvSpPr>
        <p:spPr>
          <a:xfrm>
            <a:off x="5717401" y="1441358"/>
            <a:ext cx="6183982" cy="4351338"/>
          </a:xfrm>
        </p:spPr>
        <p:txBody>
          <a:bodyPr>
            <a:noAutofit/>
          </a:bodyPr>
          <a:lstStyle/>
          <a:p>
            <a:pPr marL="0" indent="0" algn="ctr">
              <a:buNone/>
            </a:pPr>
            <a:r>
              <a:rPr lang="en-US" sz="2800" b="1" dirty="0">
                <a:latin typeface="Aptos" panose="020B0004020202020204" pitchFamily="34" charset="0"/>
              </a:rPr>
              <a:t>Effective with 2025 Determination</a:t>
            </a:r>
          </a:p>
          <a:p>
            <a:r>
              <a:rPr lang="en-US" sz="2800" dirty="0">
                <a:latin typeface="Aptos" panose="020B0004020202020204" pitchFamily="34" charset="0"/>
              </a:rPr>
              <a:t>I 3A: Participation rate for children with IEPs in Reading and Math in Grades 4, 8, and HS. </a:t>
            </a:r>
          </a:p>
          <a:p>
            <a:r>
              <a:rPr lang="en-US" sz="2800" dirty="0">
                <a:latin typeface="Aptos" panose="020B0004020202020204" pitchFamily="34" charset="0"/>
              </a:rPr>
              <a:t>OSEP does not recognize or allow states to exclude students for any reason.</a:t>
            </a:r>
          </a:p>
          <a:p>
            <a:r>
              <a:rPr lang="en-US" sz="2800" dirty="0">
                <a:latin typeface="Aptos" panose="020B0004020202020204" pitchFamily="34" charset="0"/>
              </a:rPr>
              <a:t>AUs have limited ability to influence participation. </a:t>
            </a:r>
          </a:p>
          <a:p>
            <a:r>
              <a:rPr lang="en-US" sz="2800" dirty="0">
                <a:latin typeface="Aptos" panose="020B0004020202020204" pitchFamily="34" charset="0"/>
              </a:rPr>
              <a:t>Include in the report for information purposes only. Required for SPP/APR Profile.</a:t>
            </a:r>
          </a:p>
        </p:txBody>
      </p:sp>
      <p:sp>
        <p:nvSpPr>
          <p:cNvPr id="4" name="Slide Number Placeholder 3">
            <a:extLst>
              <a:ext uri="{FF2B5EF4-FFF2-40B4-BE49-F238E27FC236}">
                <a16:creationId xmlns:a16="http://schemas.microsoft.com/office/drawing/2014/main" id="{3FE62BA5-6898-61ED-B8DD-C90B0540BD32}"/>
              </a:ext>
            </a:extLst>
          </p:cNvPr>
          <p:cNvSpPr>
            <a:spLocks noGrp="1"/>
          </p:cNvSpPr>
          <p:nvPr>
            <p:ph type="sldNum" sz="quarter" idx="12"/>
          </p:nvPr>
        </p:nvSpPr>
        <p:spPr/>
        <p:txBody>
          <a:bodyPr/>
          <a:lstStyle/>
          <a:p>
            <a:fld id="{C479D5F6-EDCB-402A-AC08-4943A1820E8F}" type="slidenum">
              <a:rPr lang="en-US" smtClean="0"/>
              <a:pPr/>
              <a:t>34</a:t>
            </a:fld>
            <a:endParaRPr lang="en-US" dirty="0"/>
          </a:p>
        </p:txBody>
      </p:sp>
    </p:spTree>
    <p:extLst>
      <p:ext uri="{BB962C8B-B14F-4D97-AF65-F5344CB8AC3E}">
        <p14:creationId xmlns:p14="http://schemas.microsoft.com/office/powerpoint/2010/main" val="23282899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39620AA-41E5-7508-4A6A-0799F904188D}"/>
              </a:ext>
            </a:extLst>
          </p:cNvPr>
          <p:cNvSpPr>
            <a:spLocks noGrp="1"/>
          </p:cNvSpPr>
          <p:nvPr>
            <p:ph type="title"/>
          </p:nvPr>
        </p:nvSpPr>
        <p:spPr>
          <a:xfrm>
            <a:off x="401620" y="347789"/>
            <a:ext cx="11049352" cy="898524"/>
          </a:xfrm>
        </p:spPr>
        <p:txBody>
          <a:bodyPr>
            <a:noAutofit/>
          </a:bodyPr>
          <a:lstStyle/>
          <a:p>
            <a:r>
              <a:rPr lang="en-US" sz="4000" dirty="0">
                <a:latin typeface="Aptos" panose="020B0004020202020204" pitchFamily="34" charset="0"/>
                <a:ea typeface="Verdana" panose="020B0604030504040204" pitchFamily="34" charset="0"/>
              </a:rPr>
              <a:t>Gap in academic proficiency rates: Indicator 3D</a:t>
            </a:r>
          </a:p>
        </p:txBody>
      </p:sp>
      <p:sp>
        <p:nvSpPr>
          <p:cNvPr id="2" name="Content Placeholder 1">
            <a:extLst>
              <a:ext uri="{FF2B5EF4-FFF2-40B4-BE49-F238E27FC236}">
                <a16:creationId xmlns:a16="http://schemas.microsoft.com/office/drawing/2014/main" id="{5AEF36BA-15BD-F970-C49A-AEE11BE351DC}"/>
              </a:ext>
            </a:extLst>
          </p:cNvPr>
          <p:cNvSpPr>
            <a:spLocks noGrp="1"/>
          </p:cNvSpPr>
          <p:nvPr>
            <p:ph sz="half" idx="1"/>
          </p:nvPr>
        </p:nvSpPr>
        <p:spPr/>
        <p:txBody>
          <a:bodyPr>
            <a:normAutofit/>
          </a:bodyPr>
          <a:lstStyle/>
          <a:p>
            <a:pPr marL="0" indent="0" algn="ctr">
              <a:buNone/>
            </a:pPr>
            <a:r>
              <a:rPr lang="en-US" sz="2800" b="1" dirty="0">
                <a:latin typeface="Aptos" panose="020B0004020202020204" pitchFamily="34" charset="0"/>
              </a:rPr>
              <a:t>Current</a:t>
            </a:r>
          </a:p>
          <a:p>
            <a:r>
              <a:rPr lang="en-US" sz="2800" dirty="0">
                <a:latin typeface="Aptos" panose="020B0004020202020204" pitchFamily="34" charset="0"/>
              </a:rPr>
              <a:t>Not included</a:t>
            </a:r>
          </a:p>
          <a:p>
            <a:r>
              <a:rPr lang="en-US" sz="2800" dirty="0">
                <a:latin typeface="Aptos" panose="020B0004020202020204" pitchFamily="34" charset="0"/>
              </a:rPr>
              <a:t>OSEP added this Indicator effective with the 2020-2021 school year.</a:t>
            </a:r>
          </a:p>
        </p:txBody>
      </p:sp>
      <p:sp>
        <p:nvSpPr>
          <p:cNvPr id="3" name="Content Placeholder 2">
            <a:extLst>
              <a:ext uri="{FF2B5EF4-FFF2-40B4-BE49-F238E27FC236}">
                <a16:creationId xmlns:a16="http://schemas.microsoft.com/office/drawing/2014/main" id="{B8CA7B6B-972F-1744-F99C-B201204D3C21}"/>
              </a:ext>
            </a:extLst>
          </p:cNvPr>
          <p:cNvSpPr>
            <a:spLocks noGrp="1"/>
          </p:cNvSpPr>
          <p:nvPr>
            <p:ph sz="half" idx="2"/>
          </p:nvPr>
        </p:nvSpPr>
        <p:spPr>
          <a:xfrm>
            <a:off x="6019800" y="1554480"/>
            <a:ext cx="5334000" cy="4351338"/>
          </a:xfrm>
        </p:spPr>
        <p:txBody>
          <a:bodyPr>
            <a:normAutofit fontScale="92500" lnSpcReduction="10000"/>
          </a:bodyPr>
          <a:lstStyle/>
          <a:p>
            <a:pPr marL="0" indent="0" algn="ctr">
              <a:buNone/>
            </a:pPr>
            <a:r>
              <a:rPr lang="en-US" sz="2800" b="1" dirty="0">
                <a:latin typeface="Aptos" panose="020B0004020202020204" pitchFamily="34" charset="0"/>
              </a:rPr>
              <a:t>Effective with 2025 Determination</a:t>
            </a:r>
          </a:p>
          <a:p>
            <a:r>
              <a:rPr lang="en-US" sz="2800" dirty="0">
                <a:latin typeface="Aptos" panose="020B0004020202020204" pitchFamily="34" charset="0"/>
              </a:rPr>
              <a:t>Add I 3D: Measures the difference between children with IEPs and all students who score at or above proficient against grade level academic standards.</a:t>
            </a:r>
          </a:p>
          <a:p>
            <a:r>
              <a:rPr lang="en-US" sz="2800" dirty="0">
                <a:latin typeface="Aptos" panose="020B0004020202020204" pitchFamily="34" charset="0"/>
              </a:rPr>
              <a:t>Measure AUs against State targets established by stakeholder groups.</a:t>
            </a:r>
          </a:p>
          <a:p>
            <a:r>
              <a:rPr lang="en-US" sz="2800" dirty="0">
                <a:latin typeface="Aptos" panose="020B0004020202020204" pitchFamily="34" charset="0"/>
              </a:rPr>
              <a:t>Include in the report for information purposes only. Required for SPP/APR Profile.</a:t>
            </a:r>
          </a:p>
        </p:txBody>
      </p:sp>
      <p:sp>
        <p:nvSpPr>
          <p:cNvPr id="4" name="Slide Number Placeholder 3">
            <a:extLst>
              <a:ext uri="{FF2B5EF4-FFF2-40B4-BE49-F238E27FC236}">
                <a16:creationId xmlns:a16="http://schemas.microsoft.com/office/drawing/2014/main" id="{44061192-D20B-1916-2E48-FBAE5C154927}"/>
              </a:ext>
            </a:extLst>
          </p:cNvPr>
          <p:cNvSpPr>
            <a:spLocks noGrp="1"/>
          </p:cNvSpPr>
          <p:nvPr>
            <p:ph type="sldNum" sz="quarter" idx="12"/>
          </p:nvPr>
        </p:nvSpPr>
        <p:spPr/>
        <p:txBody>
          <a:bodyPr/>
          <a:lstStyle/>
          <a:p>
            <a:fld id="{C479D5F6-EDCB-402A-AC08-4943A1820E8F}" type="slidenum">
              <a:rPr lang="en-US" smtClean="0"/>
              <a:pPr/>
              <a:t>35</a:t>
            </a:fld>
            <a:endParaRPr lang="en-US" dirty="0"/>
          </a:p>
        </p:txBody>
      </p:sp>
    </p:spTree>
    <p:extLst>
      <p:ext uri="{BB962C8B-B14F-4D97-AF65-F5344CB8AC3E}">
        <p14:creationId xmlns:p14="http://schemas.microsoft.com/office/powerpoint/2010/main" val="17836635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EC2137F-79B4-92A8-BE68-F52C4836638A}"/>
              </a:ext>
            </a:extLst>
          </p:cNvPr>
          <p:cNvSpPr>
            <a:spLocks noGrp="1"/>
          </p:cNvSpPr>
          <p:nvPr>
            <p:ph type="title"/>
          </p:nvPr>
        </p:nvSpPr>
        <p:spPr>
          <a:xfrm>
            <a:off x="332873" y="136524"/>
            <a:ext cx="11802438" cy="1417955"/>
          </a:xfrm>
        </p:spPr>
        <p:txBody>
          <a:bodyPr>
            <a:normAutofit/>
          </a:bodyPr>
          <a:lstStyle/>
          <a:p>
            <a:r>
              <a:rPr lang="en-US" sz="4000" dirty="0">
                <a:latin typeface="Aptos" panose="020B0004020202020204" pitchFamily="34" charset="0"/>
              </a:rPr>
              <a:t>Education Environments for children age 5 in kindergarten – age 21: Indicator 5</a:t>
            </a:r>
          </a:p>
        </p:txBody>
      </p:sp>
      <p:sp>
        <p:nvSpPr>
          <p:cNvPr id="2" name="Content Placeholder 1">
            <a:extLst>
              <a:ext uri="{FF2B5EF4-FFF2-40B4-BE49-F238E27FC236}">
                <a16:creationId xmlns:a16="http://schemas.microsoft.com/office/drawing/2014/main" id="{5F93D204-C37A-0118-09B8-CAA23BAAF7F0}"/>
              </a:ext>
            </a:extLst>
          </p:cNvPr>
          <p:cNvSpPr>
            <a:spLocks noGrp="1"/>
          </p:cNvSpPr>
          <p:nvPr>
            <p:ph sz="half" idx="1"/>
          </p:nvPr>
        </p:nvSpPr>
        <p:spPr/>
        <p:txBody>
          <a:bodyPr>
            <a:normAutofit/>
          </a:bodyPr>
          <a:lstStyle/>
          <a:p>
            <a:pPr marL="0" indent="0" algn="ctr">
              <a:buNone/>
            </a:pPr>
            <a:r>
              <a:rPr lang="en-US" sz="2800" b="1" dirty="0">
                <a:latin typeface="Aptos" panose="020B0004020202020204" pitchFamily="34" charset="0"/>
              </a:rPr>
              <a:t>Current</a:t>
            </a:r>
          </a:p>
          <a:p>
            <a:r>
              <a:rPr lang="en-US" sz="2800" dirty="0">
                <a:latin typeface="Aptos" panose="020B0004020202020204" pitchFamily="34" charset="0"/>
              </a:rPr>
              <a:t>5A: in regular class at least 80% of the time</a:t>
            </a:r>
          </a:p>
          <a:p>
            <a:r>
              <a:rPr lang="en-US" sz="2800" dirty="0">
                <a:latin typeface="Aptos" panose="020B0004020202020204" pitchFamily="34" charset="0"/>
              </a:rPr>
              <a:t>5B: in regular class less than 40% of the time</a:t>
            </a:r>
          </a:p>
          <a:p>
            <a:r>
              <a:rPr lang="en-US" sz="2800" dirty="0">
                <a:latin typeface="Aptos" panose="020B0004020202020204" pitchFamily="34" charset="0"/>
              </a:rPr>
              <a:t>5C: in separate schools/facilities, homebound, or hospital</a:t>
            </a:r>
          </a:p>
          <a:p>
            <a:r>
              <a:rPr lang="en-US" sz="2800" dirty="0">
                <a:latin typeface="Aptos" panose="020B0004020202020204" pitchFamily="34" charset="0"/>
              </a:rPr>
              <a:t>Not included</a:t>
            </a:r>
          </a:p>
        </p:txBody>
      </p:sp>
      <p:sp>
        <p:nvSpPr>
          <p:cNvPr id="3" name="Content Placeholder 2">
            <a:extLst>
              <a:ext uri="{FF2B5EF4-FFF2-40B4-BE49-F238E27FC236}">
                <a16:creationId xmlns:a16="http://schemas.microsoft.com/office/drawing/2014/main" id="{0C81496F-29FE-2B8F-B053-E3B1E3734DD8}"/>
              </a:ext>
            </a:extLst>
          </p:cNvPr>
          <p:cNvSpPr>
            <a:spLocks noGrp="1"/>
          </p:cNvSpPr>
          <p:nvPr>
            <p:ph sz="half" idx="2"/>
          </p:nvPr>
        </p:nvSpPr>
        <p:spPr>
          <a:xfrm>
            <a:off x="6096000" y="1554480"/>
            <a:ext cx="5257800" cy="4351338"/>
          </a:xfrm>
        </p:spPr>
        <p:txBody>
          <a:bodyPr>
            <a:normAutofit/>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Aptos" panose="020B0004020202020204" pitchFamily="34" charset="0"/>
              </a:rPr>
              <a:t>Effective with 2025 Determination</a:t>
            </a:r>
          </a:p>
          <a:p>
            <a:r>
              <a:rPr lang="en-US" sz="2800" dirty="0">
                <a:latin typeface="Aptos" panose="020B0004020202020204" pitchFamily="34" charset="0"/>
              </a:rPr>
              <a:t>5A, 5B, 5C</a:t>
            </a:r>
          </a:p>
          <a:p>
            <a:r>
              <a:rPr lang="en-US" sz="2800" dirty="0">
                <a:latin typeface="Aptos" panose="020B0004020202020204" pitchFamily="34" charset="0"/>
              </a:rPr>
              <a:t>Measure AUs against State targets established by stakeholder groups.</a:t>
            </a:r>
          </a:p>
          <a:p>
            <a:r>
              <a:rPr lang="en-US" sz="2800" dirty="0">
                <a:latin typeface="Aptos" panose="020B0004020202020204" pitchFamily="34" charset="0"/>
              </a:rPr>
              <a:t>Include in the report for information purposes only. Required for SPP/APR Profile.</a:t>
            </a:r>
          </a:p>
        </p:txBody>
      </p:sp>
      <p:sp>
        <p:nvSpPr>
          <p:cNvPr id="4" name="Slide Number Placeholder 3">
            <a:extLst>
              <a:ext uri="{FF2B5EF4-FFF2-40B4-BE49-F238E27FC236}">
                <a16:creationId xmlns:a16="http://schemas.microsoft.com/office/drawing/2014/main" id="{E3BE7D6E-A29A-EBD4-4CE2-EC0B30990C50}"/>
              </a:ext>
            </a:extLst>
          </p:cNvPr>
          <p:cNvSpPr>
            <a:spLocks noGrp="1"/>
          </p:cNvSpPr>
          <p:nvPr>
            <p:ph type="sldNum" sz="quarter" idx="12"/>
          </p:nvPr>
        </p:nvSpPr>
        <p:spPr/>
        <p:txBody>
          <a:bodyPr/>
          <a:lstStyle/>
          <a:p>
            <a:fld id="{C479D5F6-EDCB-402A-AC08-4943A1820E8F}" type="slidenum">
              <a:rPr lang="en-US" smtClean="0"/>
              <a:pPr/>
              <a:t>36</a:t>
            </a:fld>
            <a:endParaRPr lang="en-US" dirty="0"/>
          </a:p>
        </p:txBody>
      </p:sp>
    </p:spTree>
    <p:extLst>
      <p:ext uri="{BB962C8B-B14F-4D97-AF65-F5344CB8AC3E}">
        <p14:creationId xmlns:p14="http://schemas.microsoft.com/office/powerpoint/2010/main" val="36136719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D5D7BAB-068E-3C0E-18D6-A0ADEBC9D5E7}"/>
              </a:ext>
            </a:extLst>
          </p:cNvPr>
          <p:cNvSpPr>
            <a:spLocks noGrp="1"/>
          </p:cNvSpPr>
          <p:nvPr>
            <p:ph type="title"/>
          </p:nvPr>
        </p:nvSpPr>
        <p:spPr>
          <a:xfrm>
            <a:off x="965606" y="339400"/>
            <a:ext cx="10260787" cy="898524"/>
          </a:xfrm>
        </p:spPr>
        <p:txBody>
          <a:bodyPr>
            <a:normAutofit/>
          </a:bodyPr>
          <a:lstStyle/>
          <a:p>
            <a:r>
              <a:rPr kumimoji="0" lang="en-US" sz="40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Preschool Education Environments: Indicator 6</a:t>
            </a:r>
            <a:endParaRPr lang="en-US" sz="4000" dirty="0">
              <a:latin typeface="Aptos" panose="020B0004020202020204" pitchFamily="34" charset="0"/>
            </a:endParaRPr>
          </a:p>
        </p:txBody>
      </p:sp>
      <p:sp>
        <p:nvSpPr>
          <p:cNvPr id="2" name="Content Placeholder 1">
            <a:extLst>
              <a:ext uri="{FF2B5EF4-FFF2-40B4-BE49-F238E27FC236}">
                <a16:creationId xmlns:a16="http://schemas.microsoft.com/office/drawing/2014/main" id="{D7F022D4-267E-EC4E-B7FA-B6B9A01982AD}"/>
              </a:ext>
            </a:extLst>
          </p:cNvPr>
          <p:cNvSpPr>
            <a:spLocks noGrp="1"/>
          </p:cNvSpPr>
          <p:nvPr>
            <p:ph sz="half" idx="1"/>
          </p:nvPr>
        </p:nvSpPr>
        <p:spPr/>
        <p:txBody>
          <a:bodyPr>
            <a:normAutofit/>
          </a:bodyPr>
          <a:lstStyle/>
          <a:p>
            <a:pPr marL="0" indent="0" algn="ctr">
              <a:buNone/>
            </a:pPr>
            <a:r>
              <a:rPr lang="en-US" sz="2800" b="1" dirty="0">
                <a:latin typeface="Aptos" panose="020B0004020202020204" pitchFamily="34" charset="0"/>
              </a:rPr>
              <a:t>Current</a:t>
            </a:r>
          </a:p>
          <a:p>
            <a:r>
              <a:rPr lang="en-US" sz="2800" dirty="0">
                <a:latin typeface="Aptos" panose="020B0004020202020204" pitchFamily="34" charset="0"/>
              </a:rPr>
              <a:t>6A: regular early childhood program</a:t>
            </a:r>
          </a:p>
          <a:p>
            <a:r>
              <a:rPr lang="en-US" sz="2800" dirty="0">
                <a:latin typeface="Aptos" panose="020B0004020202020204" pitchFamily="34" charset="0"/>
              </a:rPr>
              <a:t>6B: in separate special education class, separate school, or residential facility</a:t>
            </a:r>
          </a:p>
          <a:p>
            <a:r>
              <a:rPr lang="en-US" sz="2800" dirty="0">
                <a:latin typeface="Aptos" panose="020B0004020202020204" pitchFamily="34" charset="0"/>
              </a:rPr>
              <a:t>6C: in the home</a:t>
            </a:r>
          </a:p>
          <a:p>
            <a:r>
              <a:rPr lang="en-US" sz="2800" dirty="0">
                <a:latin typeface="Aptos" panose="020B0004020202020204" pitchFamily="34" charset="0"/>
              </a:rPr>
              <a:t>Not included</a:t>
            </a:r>
          </a:p>
        </p:txBody>
      </p:sp>
      <p:sp>
        <p:nvSpPr>
          <p:cNvPr id="3" name="Content Placeholder 2">
            <a:extLst>
              <a:ext uri="{FF2B5EF4-FFF2-40B4-BE49-F238E27FC236}">
                <a16:creationId xmlns:a16="http://schemas.microsoft.com/office/drawing/2014/main" id="{857396EE-DAC3-94CD-329D-85C4FDC980B7}"/>
              </a:ext>
            </a:extLst>
          </p:cNvPr>
          <p:cNvSpPr>
            <a:spLocks noGrp="1"/>
          </p:cNvSpPr>
          <p:nvPr>
            <p:ph sz="half" idx="2"/>
          </p:nvPr>
        </p:nvSpPr>
        <p:spPr>
          <a:xfrm>
            <a:off x="6305725" y="1554480"/>
            <a:ext cx="5257800" cy="4351338"/>
          </a:xfrm>
        </p:spPr>
        <p:txBody>
          <a:bodyPr>
            <a:normAutofit/>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Aptos" panose="020B0004020202020204" pitchFamily="34" charset="0"/>
              </a:rPr>
              <a:t>Effective with 2025 Determination</a:t>
            </a:r>
          </a:p>
          <a:p>
            <a:r>
              <a:rPr lang="en-US" sz="2800" dirty="0">
                <a:latin typeface="Aptos" panose="020B0004020202020204" pitchFamily="34" charset="0"/>
              </a:rPr>
              <a:t>6A, 6B, 6C</a:t>
            </a:r>
          </a:p>
          <a:p>
            <a:r>
              <a:rPr lang="en-US" sz="2800" dirty="0">
                <a:latin typeface="Aptos" panose="020B0004020202020204" pitchFamily="34" charset="0"/>
              </a:rPr>
              <a:t>Measure AUs against State targets established by stakeholder groups.</a:t>
            </a:r>
          </a:p>
          <a:p>
            <a:r>
              <a:rPr lang="en-US" sz="2800" dirty="0">
                <a:latin typeface="Aptos" panose="020B0004020202020204" pitchFamily="34" charset="0"/>
              </a:rPr>
              <a:t>Include in the report for information purposes only. Required for SPP/APR Profile.</a:t>
            </a:r>
          </a:p>
        </p:txBody>
      </p:sp>
      <p:sp>
        <p:nvSpPr>
          <p:cNvPr id="4" name="Slide Number Placeholder 3">
            <a:extLst>
              <a:ext uri="{FF2B5EF4-FFF2-40B4-BE49-F238E27FC236}">
                <a16:creationId xmlns:a16="http://schemas.microsoft.com/office/drawing/2014/main" id="{3BF8DCAD-97ED-BD4E-70C0-48948B766F54}"/>
              </a:ext>
            </a:extLst>
          </p:cNvPr>
          <p:cNvSpPr>
            <a:spLocks noGrp="1"/>
          </p:cNvSpPr>
          <p:nvPr>
            <p:ph type="sldNum" sz="quarter" idx="12"/>
          </p:nvPr>
        </p:nvSpPr>
        <p:spPr/>
        <p:txBody>
          <a:bodyPr/>
          <a:lstStyle/>
          <a:p>
            <a:fld id="{C479D5F6-EDCB-402A-AC08-4943A1820E8F}" type="slidenum">
              <a:rPr lang="en-US" smtClean="0"/>
              <a:pPr/>
              <a:t>37</a:t>
            </a:fld>
            <a:endParaRPr lang="en-US" dirty="0"/>
          </a:p>
        </p:txBody>
      </p:sp>
    </p:spTree>
    <p:extLst>
      <p:ext uri="{BB962C8B-B14F-4D97-AF65-F5344CB8AC3E}">
        <p14:creationId xmlns:p14="http://schemas.microsoft.com/office/powerpoint/2010/main" val="33286808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DB93D33-8BD8-0901-274A-3A057FDBB715}"/>
              </a:ext>
            </a:extLst>
          </p:cNvPr>
          <p:cNvSpPr>
            <a:spLocks noGrp="1"/>
          </p:cNvSpPr>
          <p:nvPr>
            <p:ph type="title"/>
          </p:nvPr>
        </p:nvSpPr>
        <p:spPr/>
        <p:txBody>
          <a:bodyPr>
            <a:normAutofit/>
          </a:bodyPr>
          <a:lstStyle/>
          <a:p>
            <a:r>
              <a:rPr lang="en-US" sz="4000" dirty="0">
                <a:latin typeface="Aptos" panose="020B0004020202020204" pitchFamily="34" charset="0"/>
              </a:rPr>
              <a:t>Parent Involvement: Indicator 8</a:t>
            </a:r>
          </a:p>
        </p:txBody>
      </p:sp>
      <p:sp>
        <p:nvSpPr>
          <p:cNvPr id="2" name="Content Placeholder 1">
            <a:extLst>
              <a:ext uri="{FF2B5EF4-FFF2-40B4-BE49-F238E27FC236}">
                <a16:creationId xmlns:a16="http://schemas.microsoft.com/office/drawing/2014/main" id="{2F96E31A-38AC-1CE8-0EEE-AF8B6BFA3612}"/>
              </a:ext>
            </a:extLst>
          </p:cNvPr>
          <p:cNvSpPr>
            <a:spLocks noGrp="1"/>
          </p:cNvSpPr>
          <p:nvPr>
            <p:ph sz="half" idx="1"/>
          </p:nvPr>
        </p:nvSpPr>
        <p:spPr/>
        <p:txBody>
          <a:bodyPr/>
          <a:lstStyle/>
          <a:p>
            <a:pPr marL="0" indent="0" algn="ctr">
              <a:buNone/>
            </a:pPr>
            <a:r>
              <a:rPr lang="en-US" sz="2800" b="1" dirty="0">
                <a:latin typeface="Aptos" panose="020B0004020202020204" pitchFamily="34" charset="0"/>
              </a:rPr>
              <a:t>Current</a:t>
            </a:r>
          </a:p>
          <a:p>
            <a:r>
              <a:rPr lang="en-US" sz="2800" dirty="0">
                <a:latin typeface="Aptos" panose="020B0004020202020204" pitchFamily="34" charset="0"/>
              </a:rPr>
              <a:t>Measures the percent of parents who report that schools facilitated parent involvement</a:t>
            </a:r>
          </a:p>
          <a:p>
            <a:r>
              <a:rPr lang="en-US" sz="2800" dirty="0">
                <a:latin typeface="Aptos" panose="020B0004020202020204" pitchFamily="34" charset="0"/>
              </a:rPr>
              <a:t>Not included</a:t>
            </a:r>
          </a:p>
        </p:txBody>
      </p:sp>
      <p:sp>
        <p:nvSpPr>
          <p:cNvPr id="3" name="Content Placeholder 2">
            <a:extLst>
              <a:ext uri="{FF2B5EF4-FFF2-40B4-BE49-F238E27FC236}">
                <a16:creationId xmlns:a16="http://schemas.microsoft.com/office/drawing/2014/main" id="{534B48D1-642A-FED8-F952-B51A6E00871E}"/>
              </a:ext>
            </a:extLst>
          </p:cNvPr>
          <p:cNvSpPr>
            <a:spLocks noGrp="1"/>
          </p:cNvSpPr>
          <p:nvPr>
            <p:ph sz="half" idx="2"/>
          </p:nvPr>
        </p:nvSpPr>
        <p:spPr>
          <a:xfrm>
            <a:off x="6096000" y="1554480"/>
            <a:ext cx="5398477" cy="4351338"/>
          </a:xfrm>
        </p:spPr>
        <p:txBody>
          <a:bodyPr>
            <a:normAutofit/>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Aptos" panose="020B0004020202020204" pitchFamily="34" charset="0"/>
              </a:rPr>
              <a:t>Effective with 2025 Determination</a:t>
            </a:r>
          </a:p>
          <a:p>
            <a:r>
              <a:rPr lang="en-US" sz="2800" dirty="0">
                <a:latin typeface="Aptos" panose="020B0004020202020204" pitchFamily="34" charset="0"/>
              </a:rPr>
              <a:t>Measure AUs against State targets established by stakeholder groups.</a:t>
            </a:r>
          </a:p>
          <a:p>
            <a:r>
              <a:rPr lang="en-US" sz="2800" dirty="0">
                <a:latin typeface="Aptos" panose="020B0004020202020204" pitchFamily="34" charset="0"/>
              </a:rPr>
              <a:t>Include in the report for information purposes only. Required for SPP/APR Profile.</a:t>
            </a:r>
          </a:p>
        </p:txBody>
      </p:sp>
      <p:sp>
        <p:nvSpPr>
          <p:cNvPr id="4" name="Slide Number Placeholder 3">
            <a:extLst>
              <a:ext uri="{FF2B5EF4-FFF2-40B4-BE49-F238E27FC236}">
                <a16:creationId xmlns:a16="http://schemas.microsoft.com/office/drawing/2014/main" id="{F0C625F9-000D-6C8E-9266-04E1AD7BDDB2}"/>
              </a:ext>
            </a:extLst>
          </p:cNvPr>
          <p:cNvSpPr>
            <a:spLocks noGrp="1"/>
          </p:cNvSpPr>
          <p:nvPr>
            <p:ph type="sldNum" sz="quarter" idx="12"/>
          </p:nvPr>
        </p:nvSpPr>
        <p:spPr/>
        <p:txBody>
          <a:bodyPr/>
          <a:lstStyle/>
          <a:p>
            <a:fld id="{C479D5F6-EDCB-402A-AC08-4943A1820E8F}" type="slidenum">
              <a:rPr lang="en-US" smtClean="0"/>
              <a:pPr/>
              <a:t>38</a:t>
            </a:fld>
            <a:endParaRPr lang="en-US" dirty="0"/>
          </a:p>
        </p:txBody>
      </p:sp>
    </p:spTree>
    <p:extLst>
      <p:ext uri="{BB962C8B-B14F-4D97-AF65-F5344CB8AC3E}">
        <p14:creationId xmlns:p14="http://schemas.microsoft.com/office/powerpoint/2010/main" val="5434993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D41F990-A74E-6A47-551B-9107D5D60EA7}"/>
              </a:ext>
            </a:extLst>
          </p:cNvPr>
          <p:cNvSpPr>
            <a:spLocks noGrp="1"/>
          </p:cNvSpPr>
          <p:nvPr>
            <p:ph type="title"/>
          </p:nvPr>
        </p:nvSpPr>
        <p:spPr/>
        <p:txBody>
          <a:bodyPr/>
          <a:lstStyle/>
          <a:p>
            <a:r>
              <a:rPr lang="en-US" dirty="0">
                <a:latin typeface="Aptos" panose="020B0004020202020204" pitchFamily="34" charset="0"/>
              </a:rPr>
              <a:t>Significant Disproportionality</a:t>
            </a:r>
          </a:p>
        </p:txBody>
      </p:sp>
      <p:sp>
        <p:nvSpPr>
          <p:cNvPr id="2" name="Content Placeholder 1">
            <a:extLst>
              <a:ext uri="{FF2B5EF4-FFF2-40B4-BE49-F238E27FC236}">
                <a16:creationId xmlns:a16="http://schemas.microsoft.com/office/drawing/2014/main" id="{D58E5263-3977-968B-08DE-A44F45CA3BA6}"/>
              </a:ext>
            </a:extLst>
          </p:cNvPr>
          <p:cNvSpPr>
            <a:spLocks noGrp="1"/>
          </p:cNvSpPr>
          <p:nvPr>
            <p:ph idx="1"/>
          </p:nvPr>
        </p:nvSpPr>
        <p:spPr>
          <a:xfrm>
            <a:off x="729143" y="1856484"/>
            <a:ext cx="10515600" cy="4351338"/>
          </a:xfrm>
        </p:spPr>
        <p:txBody>
          <a:bodyPr/>
          <a:lstStyle/>
          <a:p>
            <a:r>
              <a:rPr lang="en-US" sz="3200" dirty="0">
                <a:latin typeface="Aptos" panose="020B0004020202020204" pitchFamily="34" charset="0"/>
              </a:rPr>
              <a:t>Include information on whether an AU has been identified with Significant Disproportionality in:</a:t>
            </a:r>
          </a:p>
          <a:p>
            <a:pPr lvl="1"/>
            <a:r>
              <a:rPr lang="en-US" dirty="0">
                <a:latin typeface="Aptos" panose="020B0004020202020204" pitchFamily="34" charset="0"/>
              </a:rPr>
              <a:t>Identification</a:t>
            </a:r>
          </a:p>
          <a:p>
            <a:pPr lvl="1"/>
            <a:r>
              <a:rPr lang="en-US" dirty="0">
                <a:latin typeface="Aptos" panose="020B0004020202020204" pitchFamily="34" charset="0"/>
              </a:rPr>
              <a:t>Placement</a:t>
            </a:r>
          </a:p>
          <a:p>
            <a:pPr lvl="1"/>
            <a:r>
              <a:rPr lang="en-US" dirty="0">
                <a:latin typeface="Aptos" panose="020B0004020202020204" pitchFamily="34" charset="0"/>
              </a:rPr>
              <a:t>Discipline</a:t>
            </a:r>
          </a:p>
          <a:p>
            <a:r>
              <a:rPr lang="en-US" sz="3200" dirty="0">
                <a:latin typeface="Aptos" panose="020B0004020202020204" pitchFamily="34" charset="0"/>
              </a:rPr>
              <a:t>If yes, identify the category of student that triggered the disproportionality</a:t>
            </a:r>
          </a:p>
          <a:p>
            <a:r>
              <a:rPr lang="en-US" sz="3200" dirty="0">
                <a:latin typeface="Aptos" panose="020B0004020202020204" pitchFamily="34" charset="0"/>
              </a:rPr>
              <a:t>Include data on year 1 and year 2 flags</a:t>
            </a:r>
          </a:p>
        </p:txBody>
      </p:sp>
      <p:sp>
        <p:nvSpPr>
          <p:cNvPr id="3" name="Slide Number Placeholder 2">
            <a:extLst>
              <a:ext uri="{FF2B5EF4-FFF2-40B4-BE49-F238E27FC236}">
                <a16:creationId xmlns:a16="http://schemas.microsoft.com/office/drawing/2014/main" id="{3451C52D-8474-F0DE-650D-21E1C1BE65A6}"/>
              </a:ext>
            </a:extLst>
          </p:cNvPr>
          <p:cNvSpPr>
            <a:spLocks noGrp="1"/>
          </p:cNvSpPr>
          <p:nvPr>
            <p:ph type="sldNum" sz="quarter" idx="12"/>
          </p:nvPr>
        </p:nvSpPr>
        <p:spPr/>
        <p:txBody>
          <a:bodyPr/>
          <a:lstStyle/>
          <a:p>
            <a:fld id="{C479D5F6-EDCB-402A-AC08-4943A1820E8F}" type="slidenum">
              <a:rPr lang="en-US" smtClean="0"/>
              <a:pPr/>
              <a:t>39</a:t>
            </a:fld>
            <a:endParaRPr lang="en-US" dirty="0"/>
          </a:p>
        </p:txBody>
      </p:sp>
      <p:sp>
        <p:nvSpPr>
          <p:cNvPr id="7" name="Rectangle: Rounded Corners 6">
            <a:extLst>
              <a:ext uri="{FF2B5EF4-FFF2-40B4-BE49-F238E27FC236}">
                <a16:creationId xmlns:a16="http://schemas.microsoft.com/office/drawing/2014/main" id="{F998A875-4BEC-BE5E-18FC-367249ECD9BD}"/>
              </a:ext>
            </a:extLst>
          </p:cNvPr>
          <p:cNvSpPr/>
          <p:nvPr/>
        </p:nvSpPr>
        <p:spPr>
          <a:xfrm>
            <a:off x="8751507" y="2679493"/>
            <a:ext cx="2665046" cy="1352660"/>
          </a:xfrm>
          <a:prstGeom prst="round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US" sz="2400" dirty="0">
                <a:solidFill>
                  <a:schemeClr val="tx1"/>
                </a:solidFill>
                <a:latin typeface="Aptos" panose="020B0004020202020204" pitchFamily="34" charset="0"/>
              </a:rPr>
              <a:t>New - never before published publicly</a:t>
            </a:r>
          </a:p>
        </p:txBody>
      </p:sp>
    </p:spTree>
    <p:extLst>
      <p:ext uri="{BB962C8B-B14F-4D97-AF65-F5344CB8AC3E}">
        <p14:creationId xmlns:p14="http://schemas.microsoft.com/office/powerpoint/2010/main" val="3977667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8148411-7DC7-6560-3AE1-9C62741BDEF5}"/>
              </a:ext>
            </a:extLst>
          </p:cNvPr>
          <p:cNvSpPr>
            <a:spLocks noGrp="1"/>
          </p:cNvSpPr>
          <p:nvPr>
            <p:ph type="title"/>
          </p:nvPr>
        </p:nvSpPr>
        <p:spPr/>
        <p:txBody>
          <a:bodyPr>
            <a:normAutofit/>
          </a:bodyPr>
          <a:lstStyle/>
          <a:p>
            <a:r>
              <a:rPr lang="en-US" dirty="0">
                <a:latin typeface="Aptos" panose="020B0004020202020204" pitchFamily="34" charset="0"/>
              </a:rPr>
              <a:t>OSEP Requirements: Compliance Indicators</a:t>
            </a:r>
          </a:p>
        </p:txBody>
      </p:sp>
      <p:sp>
        <p:nvSpPr>
          <p:cNvPr id="2" name="Content Placeholder 1">
            <a:extLst>
              <a:ext uri="{FF2B5EF4-FFF2-40B4-BE49-F238E27FC236}">
                <a16:creationId xmlns:a16="http://schemas.microsoft.com/office/drawing/2014/main" id="{97539FF0-67E6-8540-34C1-06C14353F541}"/>
              </a:ext>
            </a:extLst>
          </p:cNvPr>
          <p:cNvSpPr>
            <a:spLocks noGrp="1"/>
          </p:cNvSpPr>
          <p:nvPr>
            <p:ph idx="1"/>
          </p:nvPr>
        </p:nvSpPr>
        <p:spPr>
          <a:xfrm>
            <a:off x="609207" y="1469638"/>
            <a:ext cx="10973586" cy="4886712"/>
          </a:xfrm>
        </p:spPr>
        <p:txBody>
          <a:bodyPr>
            <a:noAutofit/>
          </a:bodyPr>
          <a:lstStyle/>
          <a:p>
            <a:r>
              <a:rPr lang="en-US" sz="2800" dirty="0">
                <a:latin typeface="Aptos" panose="020B0004020202020204" pitchFamily="34" charset="0"/>
              </a:rPr>
              <a:t>Indicator 4: Suspension/Expulsion greater than 10 days</a:t>
            </a:r>
          </a:p>
          <a:p>
            <a:r>
              <a:rPr lang="en-US" sz="2800" dirty="0">
                <a:latin typeface="Aptos" panose="020B0004020202020204" pitchFamily="34" charset="0"/>
              </a:rPr>
              <a:t>Indicator 9: Disproportionate representation of racial/ethnicity groups in special education</a:t>
            </a:r>
          </a:p>
          <a:p>
            <a:r>
              <a:rPr lang="en-US" sz="2800" dirty="0">
                <a:latin typeface="Aptos" panose="020B0004020202020204" pitchFamily="34" charset="0"/>
              </a:rPr>
              <a:t>Indicator 10: Disproportionate representation of racial/ethnicity groups in specific disability categories</a:t>
            </a:r>
          </a:p>
          <a:p>
            <a:r>
              <a:rPr lang="en-US" sz="2800" dirty="0">
                <a:latin typeface="Aptos" panose="020B0004020202020204" pitchFamily="34" charset="0"/>
              </a:rPr>
              <a:t>Indicator 11: Children were evaluated within 60 days of receiving parental consent for initial evaluation</a:t>
            </a:r>
          </a:p>
          <a:p>
            <a:r>
              <a:rPr lang="en-US" sz="2800" dirty="0">
                <a:latin typeface="Aptos" panose="020B0004020202020204" pitchFamily="34" charset="0"/>
              </a:rPr>
              <a:t>Indicator 12: Children referred by Part C prior to age 3, whose eligibility was determined with an IEP implemented by their third birthday</a:t>
            </a:r>
          </a:p>
          <a:p>
            <a:r>
              <a:rPr lang="en-US" sz="2800" dirty="0">
                <a:latin typeface="Aptos" panose="020B0004020202020204" pitchFamily="34" charset="0"/>
              </a:rPr>
              <a:t>Indicator 13: Youth age 15 and above with an IEP that includes each of the required components for Transition IEPs.</a:t>
            </a:r>
          </a:p>
        </p:txBody>
      </p:sp>
      <p:sp>
        <p:nvSpPr>
          <p:cNvPr id="3" name="Slide Number Placeholder 2">
            <a:extLst>
              <a:ext uri="{FF2B5EF4-FFF2-40B4-BE49-F238E27FC236}">
                <a16:creationId xmlns:a16="http://schemas.microsoft.com/office/drawing/2014/main" id="{975B5125-5668-1627-5FD6-369DF3B70BE3}"/>
              </a:ext>
            </a:extLst>
          </p:cNvPr>
          <p:cNvSpPr>
            <a:spLocks noGrp="1"/>
          </p:cNvSpPr>
          <p:nvPr>
            <p:ph type="sldNum" sz="quarter" idx="12"/>
          </p:nvPr>
        </p:nvSpPr>
        <p:spPr/>
        <p:txBody>
          <a:bodyPr/>
          <a:lstStyle/>
          <a:p>
            <a:fld id="{C479D5F6-EDCB-402A-AC08-4943A1820E8F}" type="slidenum">
              <a:rPr lang="en-US" smtClean="0"/>
              <a:pPr/>
              <a:t>4</a:t>
            </a:fld>
            <a:endParaRPr lang="en-US" dirty="0"/>
          </a:p>
        </p:txBody>
      </p:sp>
    </p:spTree>
    <p:extLst>
      <p:ext uri="{BB962C8B-B14F-4D97-AF65-F5344CB8AC3E}">
        <p14:creationId xmlns:p14="http://schemas.microsoft.com/office/powerpoint/2010/main" val="220780744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br>
              <a:rPr lang="en-US" sz="4800" dirty="0">
                <a:latin typeface="Aptos" panose="020B0004020202020204" pitchFamily="34" charset="0"/>
                <a:ea typeface="Verdana" panose="020B0604030504040204" pitchFamily="34" charset="0"/>
              </a:rPr>
            </a:br>
            <a:r>
              <a:rPr lang="en-US" sz="4800" dirty="0">
                <a:latin typeface="Aptos" panose="020B0004020202020204" pitchFamily="34" charset="0"/>
                <a:ea typeface="Verdana" panose="020B0604030504040204" pitchFamily="34" charset="0"/>
              </a:rPr>
              <a:t>Summary</a:t>
            </a:r>
          </a:p>
        </p:txBody>
      </p:sp>
      <p:sp>
        <p:nvSpPr>
          <p:cNvPr id="3" name="Slide Number Placeholder 2"/>
          <p:cNvSpPr>
            <a:spLocks noGrp="1"/>
          </p:cNvSpPr>
          <p:nvPr>
            <p:ph type="sldNum" sz="quarter" idx="12"/>
          </p:nvPr>
        </p:nvSpPr>
        <p:spPr/>
        <p:txBody>
          <a:bodyPr/>
          <a:lstStyle/>
          <a:p>
            <a:fld id="{C479D5F6-EDCB-402A-AC08-4943A1820E8F}" type="slidenum">
              <a:rPr lang="en-US" smtClean="0"/>
              <a:pPr/>
              <a:t>40</a:t>
            </a:fld>
            <a:endParaRPr lang="en-US" dirty="0"/>
          </a:p>
        </p:txBody>
      </p:sp>
    </p:spTree>
    <p:custDataLst>
      <p:tags r:id="rId1"/>
    </p:custDataLst>
    <p:extLst>
      <p:ext uri="{BB962C8B-B14F-4D97-AF65-F5344CB8AC3E}">
        <p14:creationId xmlns:p14="http://schemas.microsoft.com/office/powerpoint/2010/main" val="224610833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CD794F8-0405-ECC4-7D93-EB0B17042AAD}"/>
              </a:ext>
            </a:extLst>
          </p:cNvPr>
          <p:cNvSpPr>
            <a:spLocks noGrp="1"/>
          </p:cNvSpPr>
          <p:nvPr>
            <p:ph type="title"/>
          </p:nvPr>
        </p:nvSpPr>
        <p:spPr/>
        <p:txBody>
          <a:bodyPr>
            <a:normAutofit/>
          </a:bodyPr>
          <a:lstStyle/>
          <a:p>
            <a:r>
              <a:rPr lang="en-US" dirty="0"/>
              <a:t>Measures that did not Change</a:t>
            </a:r>
          </a:p>
        </p:txBody>
      </p:sp>
      <p:sp>
        <p:nvSpPr>
          <p:cNvPr id="2" name="Content Placeholder 1">
            <a:extLst>
              <a:ext uri="{FF2B5EF4-FFF2-40B4-BE49-F238E27FC236}">
                <a16:creationId xmlns:a16="http://schemas.microsoft.com/office/drawing/2014/main" id="{039E0D22-5A8A-1509-9376-2CF8263081CA}"/>
              </a:ext>
            </a:extLst>
          </p:cNvPr>
          <p:cNvSpPr>
            <a:spLocks noGrp="1"/>
          </p:cNvSpPr>
          <p:nvPr>
            <p:ph idx="1"/>
          </p:nvPr>
        </p:nvSpPr>
        <p:spPr/>
        <p:txBody>
          <a:bodyPr/>
          <a:lstStyle/>
          <a:p>
            <a:r>
              <a:rPr lang="en-US" dirty="0"/>
              <a:t>50% Compliance and 50% Results </a:t>
            </a:r>
          </a:p>
          <a:p>
            <a:endParaRPr lang="en-US" dirty="0"/>
          </a:p>
          <a:p>
            <a:r>
              <a:rPr lang="en-US" dirty="0"/>
              <a:t>All the Compliance measures of Indicator 4A, 4B, 9, 10, 11, 12, 13 and Timely and Accurate Data Submission</a:t>
            </a:r>
          </a:p>
          <a:p>
            <a:endParaRPr lang="en-US" dirty="0"/>
          </a:p>
          <a:p>
            <a:r>
              <a:rPr lang="en-US" dirty="0"/>
              <a:t>Results measures of Indicators 2, 7A1, 7A2, 7B1, 7B2, 7C1, 7C2. Median Growth Percentile for ELA and Math</a:t>
            </a:r>
          </a:p>
          <a:p>
            <a:endParaRPr lang="en-US" dirty="0"/>
          </a:p>
        </p:txBody>
      </p:sp>
      <p:sp>
        <p:nvSpPr>
          <p:cNvPr id="3" name="Slide Number Placeholder 2">
            <a:extLst>
              <a:ext uri="{FF2B5EF4-FFF2-40B4-BE49-F238E27FC236}">
                <a16:creationId xmlns:a16="http://schemas.microsoft.com/office/drawing/2014/main" id="{F72B7A7D-83B3-B273-E67E-FE97FAE67F61}"/>
              </a:ext>
            </a:extLst>
          </p:cNvPr>
          <p:cNvSpPr>
            <a:spLocks noGrp="1"/>
          </p:cNvSpPr>
          <p:nvPr>
            <p:ph type="sldNum" sz="quarter" idx="12"/>
          </p:nvPr>
        </p:nvSpPr>
        <p:spPr/>
        <p:txBody>
          <a:bodyPr/>
          <a:lstStyle/>
          <a:p>
            <a:fld id="{C479D5F6-EDCB-402A-AC08-4943A1820E8F}" type="slidenum">
              <a:rPr lang="en-US" smtClean="0"/>
              <a:pPr/>
              <a:t>41</a:t>
            </a:fld>
            <a:endParaRPr lang="en-US" dirty="0"/>
          </a:p>
        </p:txBody>
      </p:sp>
    </p:spTree>
    <p:extLst>
      <p:ext uri="{BB962C8B-B14F-4D97-AF65-F5344CB8AC3E}">
        <p14:creationId xmlns:p14="http://schemas.microsoft.com/office/powerpoint/2010/main" val="24416996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C0B308E-4B0B-AF49-5D66-ED26C7C5A9DA}"/>
              </a:ext>
            </a:extLst>
          </p:cNvPr>
          <p:cNvSpPr>
            <a:spLocks noGrp="1"/>
          </p:cNvSpPr>
          <p:nvPr>
            <p:ph type="title"/>
          </p:nvPr>
        </p:nvSpPr>
        <p:spPr/>
        <p:txBody>
          <a:bodyPr/>
          <a:lstStyle/>
          <a:p>
            <a:r>
              <a:rPr lang="en-US" dirty="0"/>
              <a:t>Measures that did Change</a:t>
            </a:r>
          </a:p>
        </p:txBody>
      </p:sp>
      <p:graphicFrame>
        <p:nvGraphicFramePr>
          <p:cNvPr id="5" name="Content Placeholder 4" descr="Graduation to Best of Cohort Rate to Indicator 1 ">
            <a:extLst>
              <a:ext uri="{FF2B5EF4-FFF2-40B4-BE49-F238E27FC236}">
                <a16:creationId xmlns:a16="http://schemas.microsoft.com/office/drawing/2014/main" id="{890A1CC0-6034-C53A-5AB1-AEA9A49DB26D}"/>
              </a:ext>
            </a:extLst>
          </p:cNvPr>
          <p:cNvGraphicFramePr>
            <a:graphicFrameLocks noGrp="1"/>
          </p:cNvGraphicFramePr>
          <p:nvPr>
            <p:ph idx="1"/>
          </p:nvPr>
        </p:nvGraphicFramePr>
        <p:xfrm>
          <a:off x="900953" y="1475264"/>
          <a:ext cx="10515600" cy="6826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Content Placeholder 4" descr="Regular Assessment to Mean Scale Score to Indicator 3B&#10;">
            <a:extLst>
              <a:ext uri="{FF2B5EF4-FFF2-40B4-BE49-F238E27FC236}">
                <a16:creationId xmlns:a16="http://schemas.microsoft.com/office/drawing/2014/main" id="{818FCCE1-6792-8A86-00F1-28C894D37F0F}"/>
              </a:ext>
            </a:extLst>
          </p:cNvPr>
          <p:cNvGraphicFramePr>
            <a:graphicFrameLocks/>
          </p:cNvGraphicFramePr>
          <p:nvPr/>
        </p:nvGraphicFramePr>
        <p:xfrm>
          <a:off x="838200" y="2746397"/>
          <a:ext cx="10515600" cy="68260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2" name="Content Placeholder 4" descr="Alternate Assessment to Proficiency Rate to Indicator 3C">
            <a:extLst>
              <a:ext uri="{FF2B5EF4-FFF2-40B4-BE49-F238E27FC236}">
                <a16:creationId xmlns:a16="http://schemas.microsoft.com/office/drawing/2014/main" id="{3C184526-5672-B55A-E498-E5BF80713FF6}"/>
              </a:ext>
            </a:extLst>
          </p:cNvPr>
          <p:cNvGraphicFramePr>
            <a:graphicFrameLocks/>
          </p:cNvGraphicFramePr>
          <p:nvPr/>
        </p:nvGraphicFramePr>
        <p:xfrm>
          <a:off x="838200" y="4043693"/>
          <a:ext cx="10515600" cy="682603"/>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1" name="Content Placeholder 4" descr="Indicator 14 PSO to Contacts, Participation, Engagement, to Contacts, 14A, 14B, and 14C">
            <a:extLst>
              <a:ext uri="{FF2B5EF4-FFF2-40B4-BE49-F238E27FC236}">
                <a16:creationId xmlns:a16="http://schemas.microsoft.com/office/drawing/2014/main" id="{C2D89A38-B0BF-9690-310B-F2329B062438}"/>
              </a:ext>
            </a:extLst>
          </p:cNvPr>
          <p:cNvGraphicFramePr>
            <a:graphicFrameLocks/>
          </p:cNvGraphicFramePr>
          <p:nvPr/>
        </p:nvGraphicFramePr>
        <p:xfrm>
          <a:off x="722152" y="5314826"/>
          <a:ext cx="10515600" cy="682603"/>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
        <p:nvSpPr>
          <p:cNvPr id="3" name="Slide Number Placeholder 2">
            <a:extLst>
              <a:ext uri="{FF2B5EF4-FFF2-40B4-BE49-F238E27FC236}">
                <a16:creationId xmlns:a16="http://schemas.microsoft.com/office/drawing/2014/main" id="{03EE103F-9F9A-97F0-DB12-501FE281EDBB}"/>
              </a:ext>
            </a:extLst>
          </p:cNvPr>
          <p:cNvSpPr>
            <a:spLocks noGrp="1"/>
          </p:cNvSpPr>
          <p:nvPr>
            <p:ph type="sldNum" sz="quarter" idx="12"/>
          </p:nvPr>
        </p:nvSpPr>
        <p:spPr/>
        <p:txBody>
          <a:bodyPr/>
          <a:lstStyle/>
          <a:p>
            <a:fld id="{C479D5F6-EDCB-402A-AC08-4943A1820E8F}" type="slidenum">
              <a:rPr lang="en-US" smtClean="0"/>
              <a:pPr/>
              <a:t>42</a:t>
            </a:fld>
            <a:endParaRPr lang="en-US" dirty="0"/>
          </a:p>
        </p:txBody>
      </p:sp>
    </p:spTree>
    <p:extLst>
      <p:ext uri="{BB962C8B-B14F-4D97-AF65-F5344CB8AC3E}">
        <p14:creationId xmlns:p14="http://schemas.microsoft.com/office/powerpoint/2010/main" val="401778454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E83D660-7893-9F57-1F55-F2F2B6D404A2}"/>
              </a:ext>
            </a:extLst>
          </p:cNvPr>
          <p:cNvSpPr>
            <a:spLocks noGrp="1"/>
          </p:cNvSpPr>
          <p:nvPr>
            <p:ph type="title"/>
          </p:nvPr>
        </p:nvSpPr>
        <p:spPr/>
        <p:txBody>
          <a:bodyPr/>
          <a:lstStyle/>
          <a:p>
            <a:r>
              <a:rPr lang="en-US" dirty="0"/>
              <a:t>Measures Removed </a:t>
            </a:r>
          </a:p>
        </p:txBody>
      </p:sp>
      <p:sp>
        <p:nvSpPr>
          <p:cNvPr id="2" name="Content Placeholder 1">
            <a:extLst>
              <a:ext uri="{FF2B5EF4-FFF2-40B4-BE49-F238E27FC236}">
                <a16:creationId xmlns:a16="http://schemas.microsoft.com/office/drawing/2014/main" id="{2050B18F-0965-CC7B-83E3-E496476302E1}"/>
              </a:ext>
            </a:extLst>
          </p:cNvPr>
          <p:cNvSpPr>
            <a:spLocks noGrp="1"/>
          </p:cNvSpPr>
          <p:nvPr>
            <p:ph idx="1"/>
          </p:nvPr>
        </p:nvSpPr>
        <p:spPr/>
        <p:txBody>
          <a:bodyPr/>
          <a:lstStyle/>
          <a:p>
            <a:r>
              <a:rPr lang="en-US" dirty="0"/>
              <a:t>State Assessment Participation (without opt-outs)</a:t>
            </a:r>
          </a:p>
          <a:p>
            <a:r>
              <a:rPr lang="en-US" dirty="0"/>
              <a:t>Rise Up</a:t>
            </a:r>
          </a:p>
          <a:p>
            <a:r>
              <a:rPr lang="en-US" dirty="0"/>
              <a:t>Keep Up</a:t>
            </a:r>
          </a:p>
        </p:txBody>
      </p:sp>
      <p:sp>
        <p:nvSpPr>
          <p:cNvPr id="3" name="Slide Number Placeholder 2">
            <a:extLst>
              <a:ext uri="{FF2B5EF4-FFF2-40B4-BE49-F238E27FC236}">
                <a16:creationId xmlns:a16="http://schemas.microsoft.com/office/drawing/2014/main" id="{DEB5587B-35C2-8BD4-BAB2-8615417286D5}"/>
              </a:ext>
            </a:extLst>
          </p:cNvPr>
          <p:cNvSpPr>
            <a:spLocks noGrp="1"/>
          </p:cNvSpPr>
          <p:nvPr>
            <p:ph type="sldNum" sz="quarter" idx="12"/>
          </p:nvPr>
        </p:nvSpPr>
        <p:spPr/>
        <p:txBody>
          <a:bodyPr/>
          <a:lstStyle/>
          <a:p>
            <a:fld id="{C479D5F6-EDCB-402A-AC08-4943A1820E8F}" type="slidenum">
              <a:rPr lang="en-US" smtClean="0"/>
              <a:pPr/>
              <a:t>43</a:t>
            </a:fld>
            <a:endParaRPr lang="en-US" dirty="0"/>
          </a:p>
        </p:txBody>
      </p:sp>
    </p:spTree>
    <p:extLst>
      <p:ext uri="{BB962C8B-B14F-4D97-AF65-F5344CB8AC3E}">
        <p14:creationId xmlns:p14="http://schemas.microsoft.com/office/powerpoint/2010/main" val="20018887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7768C51-2AA8-DEB6-6BA4-011FD9D73250}"/>
              </a:ext>
            </a:extLst>
          </p:cNvPr>
          <p:cNvSpPr>
            <a:spLocks noGrp="1"/>
          </p:cNvSpPr>
          <p:nvPr>
            <p:ph type="title"/>
          </p:nvPr>
        </p:nvSpPr>
        <p:spPr/>
        <p:txBody>
          <a:bodyPr>
            <a:normAutofit fontScale="90000"/>
          </a:bodyPr>
          <a:lstStyle/>
          <a:p>
            <a:r>
              <a:rPr lang="en-US" dirty="0"/>
              <a:t>Measures Added for Public Reporting Only</a:t>
            </a:r>
          </a:p>
        </p:txBody>
      </p:sp>
      <p:sp>
        <p:nvSpPr>
          <p:cNvPr id="2" name="Content Placeholder 1">
            <a:extLst>
              <a:ext uri="{FF2B5EF4-FFF2-40B4-BE49-F238E27FC236}">
                <a16:creationId xmlns:a16="http://schemas.microsoft.com/office/drawing/2014/main" id="{F534489F-E231-064F-2766-53C24B2B4BA1}"/>
              </a:ext>
            </a:extLst>
          </p:cNvPr>
          <p:cNvSpPr>
            <a:spLocks noGrp="1"/>
          </p:cNvSpPr>
          <p:nvPr>
            <p:ph idx="1"/>
          </p:nvPr>
        </p:nvSpPr>
        <p:spPr/>
        <p:txBody>
          <a:bodyPr/>
          <a:lstStyle/>
          <a:p>
            <a:r>
              <a:rPr lang="en-US" dirty="0"/>
              <a:t>Indicator 3A Participation</a:t>
            </a:r>
          </a:p>
          <a:p>
            <a:r>
              <a:rPr lang="en-US" dirty="0"/>
              <a:t>Indicator 3D Proficiency Gap</a:t>
            </a:r>
          </a:p>
          <a:p>
            <a:r>
              <a:rPr lang="en-US" dirty="0"/>
              <a:t>Indicator 5 Educational Environment</a:t>
            </a:r>
          </a:p>
          <a:p>
            <a:r>
              <a:rPr lang="en-US" dirty="0"/>
              <a:t>Indicator 6 Preschool Environment</a:t>
            </a:r>
          </a:p>
          <a:p>
            <a:r>
              <a:rPr lang="en-US" dirty="0"/>
              <a:t>Indicator 8 Parent Involvement</a:t>
            </a:r>
          </a:p>
          <a:p>
            <a:r>
              <a:rPr lang="en-US" dirty="0"/>
              <a:t>Significant Disproportionality</a:t>
            </a:r>
          </a:p>
        </p:txBody>
      </p:sp>
      <p:sp>
        <p:nvSpPr>
          <p:cNvPr id="3" name="Slide Number Placeholder 2">
            <a:extLst>
              <a:ext uri="{FF2B5EF4-FFF2-40B4-BE49-F238E27FC236}">
                <a16:creationId xmlns:a16="http://schemas.microsoft.com/office/drawing/2014/main" id="{88F887EF-7DAC-16EC-1571-D635138566ED}"/>
              </a:ext>
            </a:extLst>
          </p:cNvPr>
          <p:cNvSpPr>
            <a:spLocks noGrp="1"/>
          </p:cNvSpPr>
          <p:nvPr>
            <p:ph type="sldNum" sz="quarter" idx="12"/>
          </p:nvPr>
        </p:nvSpPr>
        <p:spPr/>
        <p:txBody>
          <a:bodyPr/>
          <a:lstStyle/>
          <a:p>
            <a:fld id="{C479D5F6-EDCB-402A-AC08-4943A1820E8F}" type="slidenum">
              <a:rPr lang="en-US" smtClean="0"/>
              <a:pPr/>
              <a:t>44</a:t>
            </a:fld>
            <a:endParaRPr lang="en-US" dirty="0"/>
          </a:p>
        </p:txBody>
      </p:sp>
    </p:spTree>
    <p:extLst>
      <p:ext uri="{BB962C8B-B14F-4D97-AF65-F5344CB8AC3E}">
        <p14:creationId xmlns:p14="http://schemas.microsoft.com/office/powerpoint/2010/main" val="38394886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86E4C-3840-834C-E22C-E039751C3164}"/>
              </a:ext>
            </a:extLst>
          </p:cNvPr>
          <p:cNvSpPr>
            <a:spLocks noGrp="1"/>
          </p:cNvSpPr>
          <p:nvPr>
            <p:ph type="ctrTitle"/>
          </p:nvPr>
        </p:nvSpPr>
        <p:spPr>
          <a:xfrm>
            <a:off x="-136734" y="1484763"/>
            <a:ext cx="12328733" cy="1099411"/>
          </a:xfrm>
        </p:spPr>
        <p:txBody>
          <a:bodyPr>
            <a:noAutofit/>
          </a:bodyPr>
          <a:lstStyle/>
          <a:p>
            <a:r>
              <a:rPr lang="en-US" dirty="0">
                <a:latin typeface="Aptos" panose="020B0004020202020204" pitchFamily="34" charset="0"/>
              </a:rPr>
              <a:t>Contact for information on AU Determinations</a:t>
            </a:r>
          </a:p>
        </p:txBody>
      </p:sp>
      <p:sp>
        <p:nvSpPr>
          <p:cNvPr id="3" name="TextBox 2">
            <a:extLst>
              <a:ext uri="{FF2B5EF4-FFF2-40B4-BE49-F238E27FC236}">
                <a16:creationId xmlns:a16="http://schemas.microsoft.com/office/drawing/2014/main" id="{371AEF23-778F-2A27-A7A1-6F8E358CE48F}"/>
              </a:ext>
            </a:extLst>
          </p:cNvPr>
          <p:cNvSpPr txBox="1"/>
          <p:nvPr/>
        </p:nvSpPr>
        <p:spPr>
          <a:xfrm>
            <a:off x="1361660" y="2584174"/>
            <a:ext cx="3856384" cy="1569660"/>
          </a:xfrm>
          <a:prstGeom prst="rect">
            <a:avLst/>
          </a:prstGeom>
          <a:noFill/>
        </p:spPr>
        <p:txBody>
          <a:bodyPr wrap="square" rtlCol="0">
            <a:spAutoFit/>
          </a:bodyPr>
          <a:lstStyle/>
          <a:p>
            <a:r>
              <a:rPr lang="en-US" sz="2400" dirty="0">
                <a:latin typeface="Aptos" panose="020B0004020202020204" pitchFamily="34" charset="0"/>
              </a:rPr>
              <a:t>Orla Bolger</a:t>
            </a:r>
          </a:p>
          <a:p>
            <a:r>
              <a:rPr lang="en-US" sz="2400" i="1" dirty="0">
                <a:latin typeface="Aptos" panose="020B0004020202020204" pitchFamily="34" charset="0"/>
              </a:rPr>
              <a:t>Supervisor, Data and Monitoring Liaison</a:t>
            </a:r>
            <a:br>
              <a:rPr lang="en-US" sz="2400" dirty="0">
                <a:latin typeface="Aptos" panose="020B0004020202020204" pitchFamily="34" charset="0"/>
              </a:rPr>
            </a:br>
            <a:r>
              <a:rPr lang="en-US" sz="2400" dirty="0">
                <a:solidFill>
                  <a:srgbClr val="0352A0"/>
                </a:solidFill>
                <a:latin typeface="Aptos" panose="020B0004020202020204" pitchFamily="34" charset="0"/>
                <a:hlinkClick r:id="rId2">
                  <a:extLst>
                    <a:ext uri="{A12FA001-AC4F-418D-AE19-62706E023703}">
                      <ahyp:hlinkClr xmlns:ahyp="http://schemas.microsoft.com/office/drawing/2018/hyperlinkcolor" val="tx"/>
                    </a:ext>
                  </a:extLst>
                </a:hlinkClick>
              </a:rPr>
              <a:t>Bolger_O@cde.state.co.us</a:t>
            </a:r>
            <a:endParaRPr lang="en-US" sz="2400" dirty="0">
              <a:solidFill>
                <a:srgbClr val="0352A0"/>
              </a:solidFill>
              <a:latin typeface="Aptos" panose="020B0004020202020204" pitchFamily="34" charset="0"/>
            </a:endParaRPr>
          </a:p>
        </p:txBody>
      </p:sp>
      <p:sp>
        <p:nvSpPr>
          <p:cNvPr id="4" name="TextBox 3">
            <a:extLst>
              <a:ext uri="{FF2B5EF4-FFF2-40B4-BE49-F238E27FC236}">
                <a16:creationId xmlns:a16="http://schemas.microsoft.com/office/drawing/2014/main" id="{9F238456-BA55-571D-4CF3-EE9316AB1154}"/>
              </a:ext>
            </a:extLst>
          </p:cNvPr>
          <p:cNvSpPr txBox="1"/>
          <p:nvPr/>
        </p:nvSpPr>
        <p:spPr>
          <a:xfrm>
            <a:off x="6274904" y="2584174"/>
            <a:ext cx="3856384" cy="1569660"/>
          </a:xfrm>
          <a:prstGeom prst="rect">
            <a:avLst/>
          </a:prstGeom>
          <a:noFill/>
        </p:spPr>
        <p:txBody>
          <a:bodyPr wrap="square" rtlCol="0">
            <a:spAutoFit/>
          </a:bodyPr>
          <a:lstStyle/>
          <a:p>
            <a:r>
              <a:rPr lang="en-US" sz="2400" dirty="0">
                <a:latin typeface="Aptos" panose="020B0004020202020204" pitchFamily="34" charset="0"/>
              </a:rPr>
              <a:t>Josh Fails</a:t>
            </a:r>
          </a:p>
          <a:p>
            <a:r>
              <a:rPr lang="en-US" sz="2400" b="0" i="1" dirty="0">
                <a:effectLst/>
                <a:latin typeface="Aptos" panose="020B0004020202020204" pitchFamily="34" charset="0"/>
              </a:rPr>
              <a:t>Online Project Coordinator (DMS) &amp; Data Consultant</a:t>
            </a:r>
            <a:br>
              <a:rPr lang="en-US" sz="2400" dirty="0">
                <a:latin typeface="Aptos" panose="020B0004020202020204" pitchFamily="34" charset="0"/>
              </a:rPr>
            </a:br>
            <a:r>
              <a:rPr lang="en-US" sz="2400" dirty="0">
                <a:solidFill>
                  <a:srgbClr val="0352A0"/>
                </a:solidFill>
                <a:latin typeface="Aptos" panose="020B0004020202020204" pitchFamily="34" charset="0"/>
                <a:hlinkClick r:id="rId3">
                  <a:extLst>
                    <a:ext uri="{A12FA001-AC4F-418D-AE19-62706E023703}">
                      <ahyp:hlinkClr xmlns:ahyp="http://schemas.microsoft.com/office/drawing/2018/hyperlinkcolor" val="tx"/>
                    </a:ext>
                  </a:extLst>
                </a:hlinkClick>
              </a:rPr>
              <a:t>Fails_J@cde.state.co.us</a:t>
            </a:r>
            <a:endParaRPr lang="en-US" sz="2400" dirty="0">
              <a:solidFill>
                <a:srgbClr val="0352A0"/>
              </a:solidFill>
              <a:latin typeface="Aptos" panose="020B0004020202020204" pitchFamily="34" charset="0"/>
            </a:endParaRPr>
          </a:p>
        </p:txBody>
      </p:sp>
    </p:spTree>
    <p:extLst>
      <p:ext uri="{BB962C8B-B14F-4D97-AF65-F5344CB8AC3E}">
        <p14:creationId xmlns:p14="http://schemas.microsoft.com/office/powerpoint/2010/main" val="3707370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0B79F70-0A29-370E-8D02-7F60B1C909F1}"/>
              </a:ext>
            </a:extLst>
          </p:cNvPr>
          <p:cNvSpPr>
            <a:spLocks noGrp="1"/>
          </p:cNvSpPr>
          <p:nvPr>
            <p:ph type="title"/>
          </p:nvPr>
        </p:nvSpPr>
        <p:spPr/>
        <p:txBody>
          <a:bodyPr/>
          <a:lstStyle/>
          <a:p>
            <a:r>
              <a:rPr lang="en-US" sz="4000" dirty="0">
                <a:latin typeface="Aptos" panose="020B0004020202020204" pitchFamily="34" charset="0"/>
              </a:rPr>
              <a:t>OSEP Requirements: </a:t>
            </a:r>
            <a:r>
              <a:rPr lang="en-US" dirty="0">
                <a:latin typeface="Aptos" panose="020B0004020202020204" pitchFamily="34" charset="0"/>
              </a:rPr>
              <a:t>Additional Factors</a:t>
            </a:r>
          </a:p>
        </p:txBody>
      </p:sp>
      <p:sp>
        <p:nvSpPr>
          <p:cNvPr id="2" name="Content Placeholder 1">
            <a:extLst>
              <a:ext uri="{FF2B5EF4-FFF2-40B4-BE49-F238E27FC236}">
                <a16:creationId xmlns:a16="http://schemas.microsoft.com/office/drawing/2014/main" id="{60E30EE9-17BC-441F-2434-B338CE7F153F}"/>
              </a:ext>
            </a:extLst>
          </p:cNvPr>
          <p:cNvSpPr>
            <a:spLocks noGrp="1"/>
          </p:cNvSpPr>
          <p:nvPr>
            <p:ph idx="1"/>
          </p:nvPr>
        </p:nvSpPr>
        <p:spPr/>
        <p:txBody>
          <a:bodyPr/>
          <a:lstStyle/>
          <a:p>
            <a:r>
              <a:rPr lang="en-US" dirty="0">
                <a:latin typeface="Aptos" panose="020B0004020202020204" pitchFamily="34" charset="0"/>
              </a:rPr>
              <a:t>Valid, reliable, and timely data submission</a:t>
            </a:r>
          </a:p>
          <a:p>
            <a:r>
              <a:rPr lang="en-US" dirty="0">
                <a:latin typeface="Aptos" panose="020B0004020202020204" pitchFamily="34" charset="0"/>
              </a:rPr>
              <a:t>Correction of identified noncompliance</a:t>
            </a:r>
          </a:p>
          <a:p>
            <a:r>
              <a:rPr lang="en-US" dirty="0">
                <a:latin typeface="Aptos" panose="020B0004020202020204" pitchFamily="34" charset="0"/>
              </a:rPr>
              <a:t>Other data available to the State about the AU’s compliance with IDEA</a:t>
            </a:r>
          </a:p>
          <a:p>
            <a:r>
              <a:rPr lang="en-US" dirty="0">
                <a:latin typeface="Aptos" panose="020B0004020202020204" pitchFamily="34" charset="0"/>
              </a:rPr>
              <a:t>Relevant audit findings</a:t>
            </a:r>
          </a:p>
          <a:p>
            <a:r>
              <a:rPr lang="en-US" dirty="0">
                <a:latin typeface="Aptos" panose="020B0004020202020204" pitchFamily="34" charset="0"/>
              </a:rPr>
              <a:t>Consider broad stakeholder input</a:t>
            </a:r>
          </a:p>
        </p:txBody>
      </p:sp>
      <p:sp>
        <p:nvSpPr>
          <p:cNvPr id="3" name="Slide Number Placeholder 2">
            <a:extLst>
              <a:ext uri="{FF2B5EF4-FFF2-40B4-BE49-F238E27FC236}">
                <a16:creationId xmlns:a16="http://schemas.microsoft.com/office/drawing/2014/main" id="{A49781C0-4DEE-698C-F8DF-95F4C0423199}"/>
              </a:ext>
            </a:extLst>
          </p:cNvPr>
          <p:cNvSpPr>
            <a:spLocks noGrp="1"/>
          </p:cNvSpPr>
          <p:nvPr>
            <p:ph type="sldNum" sz="quarter" idx="12"/>
          </p:nvPr>
        </p:nvSpPr>
        <p:spPr/>
        <p:txBody>
          <a:bodyPr/>
          <a:lstStyle/>
          <a:p>
            <a:fld id="{C479D5F6-EDCB-402A-AC08-4943A1820E8F}" type="slidenum">
              <a:rPr lang="en-US" smtClean="0"/>
              <a:pPr/>
              <a:t>5</a:t>
            </a:fld>
            <a:endParaRPr lang="en-US" dirty="0"/>
          </a:p>
        </p:txBody>
      </p:sp>
    </p:spTree>
    <p:extLst>
      <p:ext uri="{BB962C8B-B14F-4D97-AF65-F5344CB8AC3E}">
        <p14:creationId xmlns:p14="http://schemas.microsoft.com/office/powerpoint/2010/main" val="2723580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F7BF2F0-9259-741E-6B03-F6E981210A20}"/>
              </a:ext>
            </a:extLst>
          </p:cNvPr>
          <p:cNvSpPr>
            <a:spLocks noGrp="1"/>
          </p:cNvSpPr>
          <p:nvPr>
            <p:ph type="title"/>
          </p:nvPr>
        </p:nvSpPr>
        <p:spPr/>
        <p:txBody>
          <a:bodyPr/>
          <a:lstStyle/>
          <a:p>
            <a:r>
              <a:rPr lang="en-US" sz="4000" dirty="0">
                <a:latin typeface="Aptos" panose="020B0004020202020204" pitchFamily="34" charset="0"/>
              </a:rPr>
              <a:t>OSEP Requirements: Enforcement</a:t>
            </a:r>
            <a:endParaRPr lang="en-US" dirty="0">
              <a:latin typeface="Aptos" panose="020B0004020202020204" pitchFamily="34" charset="0"/>
            </a:endParaRPr>
          </a:p>
        </p:txBody>
      </p:sp>
      <p:sp>
        <p:nvSpPr>
          <p:cNvPr id="2" name="Content Placeholder 1">
            <a:extLst>
              <a:ext uri="{FF2B5EF4-FFF2-40B4-BE49-F238E27FC236}">
                <a16:creationId xmlns:a16="http://schemas.microsoft.com/office/drawing/2014/main" id="{6936E644-5902-DE3E-4F13-FF4099619E77}"/>
              </a:ext>
            </a:extLst>
          </p:cNvPr>
          <p:cNvSpPr>
            <a:spLocks noGrp="1"/>
          </p:cNvSpPr>
          <p:nvPr>
            <p:ph idx="1"/>
          </p:nvPr>
        </p:nvSpPr>
        <p:spPr/>
        <p:txBody>
          <a:bodyPr>
            <a:normAutofit fontScale="85000" lnSpcReduction="10000"/>
          </a:bodyPr>
          <a:lstStyle/>
          <a:p>
            <a:pPr>
              <a:lnSpc>
                <a:spcPct val="120000"/>
              </a:lnSpc>
            </a:pPr>
            <a:r>
              <a:rPr lang="en-US" sz="3800" dirty="0">
                <a:latin typeface="Aptos" panose="020B0004020202020204" pitchFamily="34" charset="0"/>
              </a:rPr>
              <a:t>States must mirror most, but not all, of the enforcement actions outlined in IDEA for OSEP to use with states.</a:t>
            </a:r>
          </a:p>
          <a:p>
            <a:pPr>
              <a:lnSpc>
                <a:spcPct val="120000"/>
              </a:lnSpc>
            </a:pPr>
            <a:r>
              <a:rPr lang="en-US" sz="3800" dirty="0">
                <a:latin typeface="Aptos" panose="020B0004020202020204" pitchFamily="34" charset="0"/>
              </a:rPr>
              <a:t>States must prohibit those AUs not meeting requirements of Part B of IDEA, including targets in the SPP, from reducing maintenance of effort (MOE) for any fiscal year.</a:t>
            </a:r>
          </a:p>
          <a:p>
            <a:pPr>
              <a:lnSpc>
                <a:spcPct val="120000"/>
              </a:lnSpc>
            </a:pPr>
            <a:r>
              <a:rPr lang="en-US" sz="3800" dirty="0">
                <a:latin typeface="Aptos" panose="020B0004020202020204" pitchFamily="34" charset="0"/>
              </a:rPr>
              <a:t>States are not restricted from using any other authority available to monitor and enforce the requirements of IDEA.</a:t>
            </a:r>
          </a:p>
        </p:txBody>
      </p:sp>
      <p:sp>
        <p:nvSpPr>
          <p:cNvPr id="3" name="Slide Number Placeholder 2">
            <a:extLst>
              <a:ext uri="{FF2B5EF4-FFF2-40B4-BE49-F238E27FC236}">
                <a16:creationId xmlns:a16="http://schemas.microsoft.com/office/drawing/2014/main" id="{9C410B84-4CD8-1F1B-1F18-28A42DF1FC83}"/>
              </a:ext>
            </a:extLst>
          </p:cNvPr>
          <p:cNvSpPr>
            <a:spLocks noGrp="1"/>
          </p:cNvSpPr>
          <p:nvPr>
            <p:ph type="sldNum" sz="quarter" idx="12"/>
          </p:nvPr>
        </p:nvSpPr>
        <p:spPr/>
        <p:txBody>
          <a:bodyPr/>
          <a:lstStyle/>
          <a:p>
            <a:fld id="{C479D5F6-EDCB-402A-AC08-4943A1820E8F}" type="slidenum">
              <a:rPr lang="en-US" smtClean="0"/>
              <a:pPr/>
              <a:t>6</a:t>
            </a:fld>
            <a:endParaRPr lang="en-US" dirty="0"/>
          </a:p>
        </p:txBody>
      </p:sp>
    </p:spTree>
    <p:extLst>
      <p:ext uri="{BB962C8B-B14F-4D97-AF65-F5344CB8AC3E}">
        <p14:creationId xmlns:p14="http://schemas.microsoft.com/office/powerpoint/2010/main" val="2170909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85E9630-CCDA-0459-6BFC-2BE5421B5A79}"/>
              </a:ext>
            </a:extLst>
          </p:cNvPr>
          <p:cNvSpPr>
            <a:spLocks noGrp="1"/>
          </p:cNvSpPr>
          <p:nvPr>
            <p:ph type="title"/>
          </p:nvPr>
        </p:nvSpPr>
        <p:spPr/>
        <p:txBody>
          <a:bodyPr/>
          <a:lstStyle/>
          <a:p>
            <a:r>
              <a:rPr lang="en-US" dirty="0">
                <a:latin typeface="Aptos" panose="020B0004020202020204" pitchFamily="34" charset="0"/>
              </a:rPr>
              <a:t>States May Consider: Results Outcomes</a:t>
            </a:r>
          </a:p>
        </p:txBody>
      </p:sp>
      <p:sp>
        <p:nvSpPr>
          <p:cNvPr id="2" name="Content Placeholder 1">
            <a:extLst>
              <a:ext uri="{FF2B5EF4-FFF2-40B4-BE49-F238E27FC236}">
                <a16:creationId xmlns:a16="http://schemas.microsoft.com/office/drawing/2014/main" id="{59245DF6-58FA-EB27-A1CE-2816E27623E7}"/>
              </a:ext>
            </a:extLst>
          </p:cNvPr>
          <p:cNvSpPr>
            <a:spLocks noGrp="1"/>
          </p:cNvSpPr>
          <p:nvPr>
            <p:ph idx="1"/>
          </p:nvPr>
        </p:nvSpPr>
        <p:spPr>
          <a:xfrm>
            <a:off x="838200" y="1554480"/>
            <a:ext cx="10515600" cy="4801870"/>
          </a:xfrm>
        </p:spPr>
        <p:txBody>
          <a:bodyPr>
            <a:noAutofit/>
          </a:bodyPr>
          <a:lstStyle/>
          <a:p>
            <a:pPr marL="0" indent="0">
              <a:buNone/>
            </a:pPr>
            <a:r>
              <a:rPr lang="en-US" sz="3200" dirty="0">
                <a:latin typeface="Aptos" panose="020B0004020202020204" pitchFamily="34" charset="0"/>
              </a:rPr>
              <a:t>SPP/APR Results Indictors</a:t>
            </a:r>
          </a:p>
          <a:p>
            <a:pPr lvl="1"/>
            <a:r>
              <a:rPr lang="en-US" dirty="0">
                <a:latin typeface="Aptos" panose="020B0004020202020204" pitchFamily="34" charset="0"/>
              </a:rPr>
              <a:t>Indicator 1: Graduation</a:t>
            </a:r>
          </a:p>
          <a:p>
            <a:pPr lvl="1"/>
            <a:r>
              <a:rPr lang="en-US" dirty="0">
                <a:latin typeface="Aptos" panose="020B0004020202020204" pitchFamily="34" charset="0"/>
              </a:rPr>
              <a:t>Indicator 2: Drop Out</a:t>
            </a:r>
          </a:p>
          <a:p>
            <a:pPr lvl="1"/>
            <a:r>
              <a:rPr lang="en-US" dirty="0">
                <a:latin typeface="Aptos" panose="020B0004020202020204" pitchFamily="34" charset="0"/>
              </a:rPr>
              <a:t>Indicator 3: State Assessments</a:t>
            </a:r>
          </a:p>
          <a:p>
            <a:pPr lvl="1"/>
            <a:r>
              <a:rPr lang="en-US" dirty="0">
                <a:latin typeface="Aptos" panose="020B0004020202020204" pitchFamily="34" charset="0"/>
              </a:rPr>
              <a:t>Indicator 5: Education Environment K – 12</a:t>
            </a:r>
          </a:p>
          <a:p>
            <a:pPr lvl="1"/>
            <a:r>
              <a:rPr lang="en-US" dirty="0">
                <a:latin typeface="Aptos" panose="020B0004020202020204" pitchFamily="34" charset="0"/>
              </a:rPr>
              <a:t>Indicator 6: Education Environment Preschool</a:t>
            </a:r>
          </a:p>
          <a:p>
            <a:pPr lvl="1"/>
            <a:r>
              <a:rPr lang="en-US" dirty="0">
                <a:latin typeface="Aptos" panose="020B0004020202020204" pitchFamily="34" charset="0"/>
              </a:rPr>
              <a:t>Indicator 7: Preschool Performance</a:t>
            </a:r>
          </a:p>
          <a:p>
            <a:pPr lvl="1"/>
            <a:r>
              <a:rPr lang="en-US" dirty="0">
                <a:latin typeface="Aptos" panose="020B0004020202020204" pitchFamily="34" charset="0"/>
              </a:rPr>
              <a:t>Indicator 8: Parent Engagement</a:t>
            </a:r>
          </a:p>
          <a:p>
            <a:pPr lvl="1"/>
            <a:r>
              <a:rPr lang="en-US" dirty="0">
                <a:latin typeface="Aptos" panose="020B0004020202020204" pitchFamily="34" charset="0"/>
              </a:rPr>
              <a:t>Indicator 14: Post School Outcomes</a:t>
            </a:r>
          </a:p>
        </p:txBody>
      </p:sp>
      <p:sp>
        <p:nvSpPr>
          <p:cNvPr id="3" name="Slide Number Placeholder 2">
            <a:extLst>
              <a:ext uri="{FF2B5EF4-FFF2-40B4-BE49-F238E27FC236}">
                <a16:creationId xmlns:a16="http://schemas.microsoft.com/office/drawing/2014/main" id="{69D5B1FA-88E8-A3EE-760D-2CA8FC4F46AD}"/>
              </a:ext>
            </a:extLst>
          </p:cNvPr>
          <p:cNvSpPr>
            <a:spLocks noGrp="1"/>
          </p:cNvSpPr>
          <p:nvPr>
            <p:ph type="sldNum" sz="quarter" idx="12"/>
          </p:nvPr>
        </p:nvSpPr>
        <p:spPr/>
        <p:txBody>
          <a:bodyPr/>
          <a:lstStyle/>
          <a:p>
            <a:fld id="{C479D5F6-EDCB-402A-AC08-4943A1820E8F}" type="slidenum">
              <a:rPr lang="en-US" smtClean="0"/>
              <a:pPr/>
              <a:t>7</a:t>
            </a:fld>
            <a:endParaRPr lang="en-US" dirty="0"/>
          </a:p>
        </p:txBody>
      </p:sp>
    </p:spTree>
    <p:extLst>
      <p:ext uri="{BB962C8B-B14F-4D97-AF65-F5344CB8AC3E}">
        <p14:creationId xmlns:p14="http://schemas.microsoft.com/office/powerpoint/2010/main" val="462279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E4C0E9-0A8B-F2D2-5B0C-6002511BA2CD}"/>
              </a:ext>
            </a:extLst>
          </p:cNvPr>
          <p:cNvSpPr>
            <a:spLocks noGrp="1"/>
          </p:cNvSpPr>
          <p:nvPr>
            <p:ph type="title"/>
          </p:nvPr>
        </p:nvSpPr>
        <p:spPr/>
        <p:txBody>
          <a:bodyPr/>
          <a:lstStyle/>
          <a:p>
            <a:r>
              <a:rPr lang="en-US" dirty="0">
                <a:latin typeface="Aptos" panose="020B0004020202020204" pitchFamily="34" charset="0"/>
              </a:rPr>
              <a:t>States May Consider: Other Factors</a:t>
            </a:r>
          </a:p>
        </p:txBody>
      </p:sp>
      <p:sp>
        <p:nvSpPr>
          <p:cNvPr id="2" name="Content Placeholder 1">
            <a:extLst>
              <a:ext uri="{FF2B5EF4-FFF2-40B4-BE49-F238E27FC236}">
                <a16:creationId xmlns:a16="http://schemas.microsoft.com/office/drawing/2014/main" id="{21FA3886-2F44-C4A0-C3DD-856D2AFE41A8}"/>
              </a:ext>
            </a:extLst>
          </p:cNvPr>
          <p:cNvSpPr>
            <a:spLocks noGrp="1"/>
          </p:cNvSpPr>
          <p:nvPr>
            <p:ph idx="1"/>
          </p:nvPr>
        </p:nvSpPr>
        <p:spPr/>
        <p:txBody>
          <a:bodyPr>
            <a:normAutofit/>
          </a:bodyPr>
          <a:lstStyle/>
          <a:p>
            <a:r>
              <a:rPr lang="en-US" sz="3200" dirty="0">
                <a:latin typeface="Aptos" panose="020B0004020202020204" pitchFamily="34" charset="0"/>
              </a:rPr>
              <a:t>Monitoring findings not already included in the Compliance Indicators</a:t>
            </a:r>
          </a:p>
          <a:p>
            <a:r>
              <a:rPr lang="en-US" sz="3200" dirty="0">
                <a:latin typeface="Aptos" panose="020B0004020202020204" pitchFamily="34" charset="0"/>
              </a:rPr>
              <a:t>Other performance measures</a:t>
            </a:r>
          </a:p>
          <a:p>
            <a:r>
              <a:rPr lang="en-US" sz="3200" dirty="0">
                <a:latin typeface="Aptos" panose="020B0004020202020204" pitchFamily="34" charset="0"/>
              </a:rPr>
              <a:t>Dispute Resolution</a:t>
            </a:r>
          </a:p>
          <a:p>
            <a:r>
              <a:rPr lang="en-US" sz="3200" dirty="0">
                <a:latin typeface="Aptos" panose="020B0004020202020204" pitchFamily="34" charset="0"/>
              </a:rPr>
              <a:t>Establishing criteria that preclude a “meets requirements” determination under certain circumstances </a:t>
            </a:r>
          </a:p>
          <a:p>
            <a:pPr lvl="1"/>
            <a:r>
              <a:rPr lang="en-US" dirty="0">
                <a:latin typeface="Aptos" panose="020B0004020202020204" pitchFamily="34" charset="0"/>
              </a:rPr>
              <a:t>Specific Conditions imposed by the State</a:t>
            </a:r>
            <a:endParaRPr lang="en-US" dirty="0"/>
          </a:p>
          <a:p>
            <a:pPr marL="0" indent="0">
              <a:buNone/>
            </a:pPr>
            <a:endParaRPr lang="en-US" sz="2600" dirty="0"/>
          </a:p>
        </p:txBody>
      </p:sp>
      <p:sp>
        <p:nvSpPr>
          <p:cNvPr id="3" name="Slide Number Placeholder 2">
            <a:extLst>
              <a:ext uri="{FF2B5EF4-FFF2-40B4-BE49-F238E27FC236}">
                <a16:creationId xmlns:a16="http://schemas.microsoft.com/office/drawing/2014/main" id="{106437D1-60D8-4D10-D03B-0C5BB1AA36AC}"/>
              </a:ext>
            </a:extLst>
          </p:cNvPr>
          <p:cNvSpPr>
            <a:spLocks noGrp="1"/>
          </p:cNvSpPr>
          <p:nvPr>
            <p:ph type="sldNum" sz="quarter" idx="12"/>
          </p:nvPr>
        </p:nvSpPr>
        <p:spPr/>
        <p:txBody>
          <a:bodyPr/>
          <a:lstStyle/>
          <a:p>
            <a:fld id="{C479D5F6-EDCB-402A-AC08-4943A1820E8F}" type="slidenum">
              <a:rPr lang="en-US" smtClean="0"/>
              <a:pPr/>
              <a:t>8</a:t>
            </a:fld>
            <a:endParaRPr lang="en-US" dirty="0"/>
          </a:p>
        </p:txBody>
      </p:sp>
    </p:spTree>
    <p:extLst>
      <p:ext uri="{BB962C8B-B14F-4D97-AF65-F5344CB8AC3E}">
        <p14:creationId xmlns:p14="http://schemas.microsoft.com/office/powerpoint/2010/main" val="2447183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F1DD810-34C6-640B-CED9-1582BD5EF24D}"/>
              </a:ext>
            </a:extLst>
          </p:cNvPr>
          <p:cNvSpPr>
            <a:spLocks noGrp="1"/>
          </p:cNvSpPr>
          <p:nvPr>
            <p:ph type="title"/>
          </p:nvPr>
        </p:nvSpPr>
        <p:spPr/>
        <p:txBody>
          <a:bodyPr/>
          <a:lstStyle/>
          <a:p>
            <a:r>
              <a:rPr lang="en-US" dirty="0">
                <a:latin typeface="Aptos" panose="020B0004020202020204" pitchFamily="34" charset="0"/>
              </a:rPr>
              <a:t>AU SPP/APR Indicator Profile</a:t>
            </a:r>
          </a:p>
        </p:txBody>
      </p:sp>
      <p:sp>
        <p:nvSpPr>
          <p:cNvPr id="2" name="Content Placeholder 1">
            <a:extLst>
              <a:ext uri="{FF2B5EF4-FFF2-40B4-BE49-F238E27FC236}">
                <a16:creationId xmlns:a16="http://schemas.microsoft.com/office/drawing/2014/main" id="{9C5A5487-6B6D-3E81-C701-CE5A259140A5}"/>
              </a:ext>
            </a:extLst>
          </p:cNvPr>
          <p:cNvSpPr>
            <a:spLocks noGrp="1"/>
          </p:cNvSpPr>
          <p:nvPr>
            <p:ph idx="1"/>
          </p:nvPr>
        </p:nvSpPr>
        <p:spPr/>
        <p:txBody>
          <a:bodyPr/>
          <a:lstStyle/>
          <a:p>
            <a:pPr marL="0" indent="0" algn="ctr">
              <a:buNone/>
            </a:pPr>
            <a:r>
              <a:rPr lang="en-US" dirty="0">
                <a:latin typeface="Aptos" panose="020B0004020202020204" pitchFamily="34" charset="0"/>
              </a:rPr>
              <a:t>The IDEA also requires States to report to the public on each AU's performance compared to state targets and state performance for 14 indicators from the SPP/APR.</a:t>
            </a:r>
          </a:p>
          <a:p>
            <a:pPr marL="0" indent="0" algn="ctr">
              <a:buNone/>
            </a:pPr>
            <a:r>
              <a:rPr lang="en-US" sz="3600" u="sng" dirty="0">
                <a:solidFill>
                  <a:srgbClr val="0563C1"/>
                </a:solidFill>
                <a:effectLst/>
                <a:latin typeface="Aptos" panose="020B0004020202020204" pitchFamily="34" charset="0"/>
                <a:ea typeface="Aptos" panose="020B0004020202020204" pitchFamily="34" charset="0"/>
                <a:cs typeface="Times New Roman" panose="02020603050405020304" pitchFamily="18" charset="0"/>
                <a:hlinkClick r:id="rId2"/>
              </a:rPr>
              <a:t>34 C.F.R. § 300.603(b)(1)</a:t>
            </a:r>
            <a:endParaRPr lang="en-US" sz="3600" u="sng" dirty="0">
              <a:solidFill>
                <a:srgbClr val="0563C1"/>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A1548DB2-A028-3B76-CF9B-55E31EF69D8B}"/>
              </a:ext>
            </a:extLst>
          </p:cNvPr>
          <p:cNvSpPr>
            <a:spLocks noGrp="1"/>
          </p:cNvSpPr>
          <p:nvPr>
            <p:ph type="sldNum" sz="quarter" idx="12"/>
          </p:nvPr>
        </p:nvSpPr>
        <p:spPr/>
        <p:txBody>
          <a:bodyPr/>
          <a:lstStyle/>
          <a:p>
            <a:fld id="{C479D5F6-EDCB-402A-AC08-4943A1820E8F}" type="slidenum">
              <a:rPr lang="en-US" smtClean="0"/>
              <a:pPr/>
              <a:t>9</a:t>
            </a:fld>
            <a:endParaRPr lang="en-US" dirty="0"/>
          </a:p>
        </p:txBody>
      </p:sp>
    </p:spTree>
    <p:extLst>
      <p:ext uri="{BB962C8B-B14F-4D97-AF65-F5344CB8AC3E}">
        <p14:creationId xmlns:p14="http://schemas.microsoft.com/office/powerpoint/2010/main" val="420817134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13"/>
  <p:tag name="ARTICULATE_DESIGN_ID_OFFICE THEME" val="Cy25xD0S"/>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Custom 16">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DE-Wide-PPT-Yellow_Accessible Template" id="{BE2C9579-79B7-4B09-B535-6ACBC474F363}" vid="{8857E4C7-FB2D-4333-8087-010C6CF4D56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CDE-Wide-PPT-Yellow_Accessible Template</Template>
  <TotalTime>2277</TotalTime>
  <Words>2423</Words>
  <Application>Microsoft Office PowerPoint</Application>
  <PresentationFormat>Widescreen</PresentationFormat>
  <Paragraphs>346</Paragraphs>
  <Slides>45</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45</vt:i4>
      </vt:variant>
    </vt:vector>
  </HeadingPairs>
  <TitlesOfParts>
    <vt:vector size="53" baseType="lpstr">
      <vt:lpstr>Aptos</vt:lpstr>
      <vt:lpstr>Arial</vt:lpstr>
      <vt:lpstr>Calibri</vt:lpstr>
      <vt:lpstr>Calibri Light</vt:lpstr>
      <vt:lpstr>Museo Slab 500</vt:lpstr>
      <vt:lpstr>Symbol</vt:lpstr>
      <vt:lpstr>Verdana</vt:lpstr>
      <vt:lpstr>Office Theme</vt:lpstr>
      <vt:lpstr>2025 AU Determination</vt:lpstr>
      <vt:lpstr>Why do we issue determinations?</vt:lpstr>
      <vt:lpstr>OSEP Requirements: Categories</vt:lpstr>
      <vt:lpstr>OSEP Requirements: Compliance Indicators</vt:lpstr>
      <vt:lpstr>OSEP Requirements: Additional Factors</vt:lpstr>
      <vt:lpstr>OSEP Requirements: Enforcement</vt:lpstr>
      <vt:lpstr>States May Consider: Results Outcomes</vt:lpstr>
      <vt:lpstr>States May Consider: Other Factors</vt:lpstr>
      <vt:lpstr>AU SPP/APR Indicator Profile</vt:lpstr>
      <vt:lpstr>AU and Community Partner  Advisory Group</vt:lpstr>
      <vt:lpstr>Meetings: May 21, 2024 and June 5, 2024</vt:lpstr>
      <vt:lpstr>Meetings: May 21, 2024 and June 5, 2024 (cont.)</vt:lpstr>
      <vt:lpstr>Issues requiring examination and recommendations</vt:lpstr>
      <vt:lpstr>Issues to be examined</vt:lpstr>
      <vt:lpstr>Need for Revisions </vt:lpstr>
      <vt:lpstr>Need for Revisions: Alignment</vt:lpstr>
      <vt:lpstr>Need for Revisions: Alignment (cont.)</vt:lpstr>
      <vt:lpstr>Need for Revisions: Data Integrity</vt:lpstr>
      <vt:lpstr>Need for Revisions: Calculation Complexity</vt:lpstr>
      <vt:lpstr>Alignment with federal accountability</vt:lpstr>
      <vt:lpstr>Revisions effective with 2025 Determination</vt:lpstr>
      <vt:lpstr>CO Elements of Determinations</vt:lpstr>
      <vt:lpstr>User Friendly</vt:lpstr>
      <vt:lpstr>Simplify point rubric calculations</vt:lpstr>
      <vt:lpstr>Current Determination Cut Points</vt:lpstr>
      <vt:lpstr>Align with OSEP Cut Points for States</vt:lpstr>
      <vt:lpstr>Aligning with OSEP Overall Determination Cut Point 5-Year Plan </vt:lpstr>
      <vt:lpstr>Graduation Rates: Indicator 1</vt:lpstr>
      <vt:lpstr>Dropout Rates: Indicator 2</vt:lpstr>
      <vt:lpstr>Academic Achievement: Reading and Math: Indicator 3B and 3C</vt:lpstr>
      <vt:lpstr>Preschool Outcomes (Growth &amp; Achievement): Indicator 7</vt:lpstr>
      <vt:lpstr>Post-School Outcomes: Indicator 14</vt:lpstr>
      <vt:lpstr> Data Included for Information Only</vt:lpstr>
      <vt:lpstr>State Assessment Participation: Indicator 3A </vt:lpstr>
      <vt:lpstr>Gap in academic proficiency rates: Indicator 3D</vt:lpstr>
      <vt:lpstr>Education Environments for children age 5 in kindergarten – age 21: Indicator 5</vt:lpstr>
      <vt:lpstr>Preschool Education Environments: Indicator 6</vt:lpstr>
      <vt:lpstr>Parent Involvement: Indicator 8</vt:lpstr>
      <vt:lpstr>Significant Disproportionality</vt:lpstr>
      <vt:lpstr> Summary</vt:lpstr>
      <vt:lpstr>Measures that did not Change</vt:lpstr>
      <vt:lpstr>Measures that did Change</vt:lpstr>
      <vt:lpstr>Measures Removed </vt:lpstr>
      <vt:lpstr>Measures Added for Public Reporting Only</vt:lpstr>
      <vt:lpstr>Contact for information on AU Determinations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Durosko, Gloria</dc:creator>
  <cp:lastModifiedBy>Bolger, Orla</cp:lastModifiedBy>
  <cp:revision>107</cp:revision>
  <cp:lastPrinted>2024-09-16T15:26:53Z</cp:lastPrinted>
  <dcterms:created xsi:type="dcterms:W3CDTF">2024-05-08T16:25:35Z</dcterms:created>
  <dcterms:modified xsi:type="dcterms:W3CDTF">2024-09-26T21:46:19Z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0520DAE9-59B1-477D-94DC-328CE68FF0BB</vt:lpwstr>
  </property>
  <property fmtid="{D5CDD505-2E9C-101B-9397-08002B2CF9AE}" pid="3" name="ArticulatePath">
    <vt:lpwstr>CDE-Wide-PowerPoint-Yellow</vt:lpwstr>
  </property>
</Properties>
</file>